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0" r:id="rId4"/>
    <p:sldMasterId id="2147483691" r:id="rId5"/>
    <p:sldMasterId id="2147483692" r:id="rId6"/>
    <p:sldMasterId id="214748369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</p:sldIdLst>
  <p:sldSz cy="5143500" cx="9144000"/>
  <p:notesSz cx="6858000" cy="9144000"/>
  <p:embeddedFontLst>
    <p:embeddedFont>
      <p:font typeface="Montserrat SemiBold"/>
      <p:regular r:id="rId52"/>
      <p:bold r:id="rId53"/>
      <p:italic r:id="rId54"/>
      <p:boldItalic r:id="rId55"/>
    </p:embeddedFont>
    <p:embeddedFont>
      <p:font typeface="Roboto"/>
      <p:regular r:id="rId56"/>
      <p:bold r:id="rId57"/>
      <p:italic r:id="rId58"/>
      <p:boldItalic r:id="rId59"/>
    </p:embeddedFont>
    <p:embeddedFont>
      <p:font typeface="Amatic SC"/>
      <p:regular r:id="rId60"/>
      <p:bold r:id="rId61"/>
    </p:embeddedFont>
    <p:embeddedFont>
      <p:font typeface="Montserrat"/>
      <p:regular r:id="rId62"/>
      <p:bold r:id="rId63"/>
      <p:italic r:id="rId64"/>
      <p:boldItalic r:id="rId65"/>
    </p:embeddedFont>
    <p:embeddedFont>
      <p:font typeface="Lato"/>
      <p:regular r:id="rId66"/>
      <p:bold r:id="rId67"/>
      <p:italic r:id="rId68"/>
      <p:boldItalic r:id="rId69"/>
    </p:embeddedFont>
    <p:embeddedFont>
      <p:font typeface="Montserrat Black"/>
      <p:bold r:id="rId70"/>
      <p:boldItalic r:id="rId71"/>
    </p:embeddedFont>
    <p:embeddedFont>
      <p:font typeface="Source Code Pro"/>
      <p:regular r:id="rId72"/>
      <p:bold r:id="rId73"/>
      <p:italic r:id="rId74"/>
      <p:boldItalic r:id="rId75"/>
    </p:embeddedFont>
    <p:embeddedFont>
      <p:font typeface="Montserrat ExtraBold"/>
      <p:bold r:id="rId76"/>
      <p:boldItalic r:id="rId77"/>
    </p:embeddedFont>
    <p:embeddedFont>
      <p:font typeface="Cabin Condensed Medium"/>
      <p:regular r:id="rId78"/>
      <p:bold r:id="rId79"/>
    </p:embeddedFont>
    <p:embeddedFont>
      <p:font typeface="Cabin Condensed"/>
      <p:regular r:id="rId80"/>
      <p:bold r:id="rId8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80" Type="http://schemas.openxmlformats.org/officeDocument/2006/relationships/font" Target="fonts/CabinCondensed-regular.fntdata"/><Relationship Id="rId81" Type="http://schemas.openxmlformats.org/officeDocument/2006/relationships/font" Target="fonts/CabinCondense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9" Type="http://schemas.openxmlformats.org/officeDocument/2006/relationships/slide" Target="slides/slide4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73" Type="http://schemas.openxmlformats.org/officeDocument/2006/relationships/font" Target="fonts/SourceCodePro-bold.fntdata"/><Relationship Id="rId72" Type="http://schemas.openxmlformats.org/officeDocument/2006/relationships/font" Target="fonts/SourceCodePro-regular.fntdata"/><Relationship Id="rId31" Type="http://schemas.openxmlformats.org/officeDocument/2006/relationships/slide" Target="slides/slide23.xml"/><Relationship Id="rId75" Type="http://schemas.openxmlformats.org/officeDocument/2006/relationships/font" Target="fonts/SourceCodePro-boldItalic.fntdata"/><Relationship Id="rId30" Type="http://schemas.openxmlformats.org/officeDocument/2006/relationships/slide" Target="slides/slide22.xml"/><Relationship Id="rId74" Type="http://schemas.openxmlformats.org/officeDocument/2006/relationships/font" Target="fonts/SourceCodePro-italic.fntdata"/><Relationship Id="rId33" Type="http://schemas.openxmlformats.org/officeDocument/2006/relationships/slide" Target="slides/slide25.xml"/><Relationship Id="rId77" Type="http://schemas.openxmlformats.org/officeDocument/2006/relationships/font" Target="fonts/MontserratExtraBold-boldItalic.fntdata"/><Relationship Id="rId32" Type="http://schemas.openxmlformats.org/officeDocument/2006/relationships/slide" Target="slides/slide24.xml"/><Relationship Id="rId76" Type="http://schemas.openxmlformats.org/officeDocument/2006/relationships/font" Target="fonts/MontserratExtraBold-bold.fntdata"/><Relationship Id="rId35" Type="http://schemas.openxmlformats.org/officeDocument/2006/relationships/slide" Target="slides/slide27.xml"/><Relationship Id="rId79" Type="http://schemas.openxmlformats.org/officeDocument/2006/relationships/font" Target="fonts/CabinCondensedMedium-bold.fntdata"/><Relationship Id="rId34" Type="http://schemas.openxmlformats.org/officeDocument/2006/relationships/slide" Target="slides/slide26.xml"/><Relationship Id="rId78" Type="http://schemas.openxmlformats.org/officeDocument/2006/relationships/font" Target="fonts/CabinCondensedMedium-regular.fntdata"/><Relationship Id="rId71" Type="http://schemas.openxmlformats.org/officeDocument/2006/relationships/font" Target="fonts/MontserratBlack-boldItalic.fntdata"/><Relationship Id="rId70" Type="http://schemas.openxmlformats.org/officeDocument/2006/relationships/font" Target="fonts/MontserratBlack-bold.fntdata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62" Type="http://schemas.openxmlformats.org/officeDocument/2006/relationships/font" Target="fonts/Montserrat-regular.fntdata"/><Relationship Id="rId61" Type="http://schemas.openxmlformats.org/officeDocument/2006/relationships/font" Target="fonts/AmaticSC-bold.fntdata"/><Relationship Id="rId20" Type="http://schemas.openxmlformats.org/officeDocument/2006/relationships/slide" Target="slides/slide12.xml"/><Relationship Id="rId64" Type="http://schemas.openxmlformats.org/officeDocument/2006/relationships/font" Target="fonts/Montserrat-italic.fntdata"/><Relationship Id="rId63" Type="http://schemas.openxmlformats.org/officeDocument/2006/relationships/font" Target="fonts/Montserrat-bold.fntdata"/><Relationship Id="rId22" Type="http://schemas.openxmlformats.org/officeDocument/2006/relationships/slide" Target="slides/slide14.xml"/><Relationship Id="rId66" Type="http://schemas.openxmlformats.org/officeDocument/2006/relationships/font" Target="fonts/Lato-regular.fntdata"/><Relationship Id="rId21" Type="http://schemas.openxmlformats.org/officeDocument/2006/relationships/slide" Target="slides/slide13.xml"/><Relationship Id="rId65" Type="http://schemas.openxmlformats.org/officeDocument/2006/relationships/font" Target="fonts/Montserrat-boldItalic.fntdata"/><Relationship Id="rId24" Type="http://schemas.openxmlformats.org/officeDocument/2006/relationships/slide" Target="slides/slide16.xml"/><Relationship Id="rId68" Type="http://schemas.openxmlformats.org/officeDocument/2006/relationships/font" Target="fonts/Lato-italic.fntdata"/><Relationship Id="rId23" Type="http://schemas.openxmlformats.org/officeDocument/2006/relationships/slide" Target="slides/slide15.xml"/><Relationship Id="rId67" Type="http://schemas.openxmlformats.org/officeDocument/2006/relationships/font" Target="fonts/Lato-bold.fntdata"/><Relationship Id="rId60" Type="http://schemas.openxmlformats.org/officeDocument/2006/relationships/font" Target="fonts/AmaticSC-regular.fntdata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69" Type="http://schemas.openxmlformats.org/officeDocument/2006/relationships/font" Target="fonts/Lato-boldItalic.fntdata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9" Type="http://schemas.openxmlformats.org/officeDocument/2006/relationships/slide" Target="slides/slide21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3" Type="http://schemas.openxmlformats.org/officeDocument/2006/relationships/font" Target="fonts/MontserratSemiBold-bold.fntdata"/><Relationship Id="rId52" Type="http://schemas.openxmlformats.org/officeDocument/2006/relationships/font" Target="fonts/MontserratSemiBold-regular.fntdata"/><Relationship Id="rId11" Type="http://schemas.openxmlformats.org/officeDocument/2006/relationships/slide" Target="slides/slide3.xml"/><Relationship Id="rId55" Type="http://schemas.openxmlformats.org/officeDocument/2006/relationships/font" Target="fonts/MontserratSemiBold-boldItalic.fntdata"/><Relationship Id="rId10" Type="http://schemas.openxmlformats.org/officeDocument/2006/relationships/slide" Target="slides/slide2.xml"/><Relationship Id="rId54" Type="http://schemas.openxmlformats.org/officeDocument/2006/relationships/font" Target="fonts/MontserratSemiBold-italic.fntdata"/><Relationship Id="rId13" Type="http://schemas.openxmlformats.org/officeDocument/2006/relationships/slide" Target="slides/slide5.xml"/><Relationship Id="rId57" Type="http://schemas.openxmlformats.org/officeDocument/2006/relationships/font" Target="fonts/Roboto-bold.fntdata"/><Relationship Id="rId12" Type="http://schemas.openxmlformats.org/officeDocument/2006/relationships/slide" Target="slides/slide4.xml"/><Relationship Id="rId56" Type="http://schemas.openxmlformats.org/officeDocument/2006/relationships/font" Target="fonts/Roboto-regular.fntdata"/><Relationship Id="rId15" Type="http://schemas.openxmlformats.org/officeDocument/2006/relationships/slide" Target="slides/slide7.xml"/><Relationship Id="rId59" Type="http://schemas.openxmlformats.org/officeDocument/2006/relationships/font" Target="fonts/Roboto-boldItalic.fntdata"/><Relationship Id="rId14" Type="http://schemas.openxmlformats.org/officeDocument/2006/relationships/slide" Target="slides/slide6.xml"/><Relationship Id="rId58" Type="http://schemas.openxmlformats.org/officeDocument/2006/relationships/font" Target="fonts/Roboto-italic.fntdata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c6f73a04f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c6f73a0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5bd15c9b67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5bd15c9b6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bd15c9b67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5bd15c9b67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56e75694a0_0_1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56e75694a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b2b899d4d_2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b2b899d4d_2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5b2b899d4d_2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5b2b899d4d_2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5b2b899d4d_2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5b2b899d4d_2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5b2b899d4d_3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5b2b899d4d_3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5b2b899d4d_2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5b2b899d4d_2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5b2b899d4d_6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5b2b899d4d_6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56e75694a0_0_2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56e75694a0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545f14300_0_78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545f14300_0_7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b2b899d4d_2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5b2b899d4d_2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5b2b899d4d_2_15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5b2b899d4d_2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5b2b899d4d_1_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5b2b899d4d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5b2b899d4d_1_10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5b2b899d4d_1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5b2b899d4d_1_1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5b2b899d4d_1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5b2b899d4d_1_2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5b2b899d4d_1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5b2b899d4d_1_27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5b2b899d4d_1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5b2b899d4d_1_33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5b2b899d4d_1_3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5b2b899d4d_1_3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5b2b899d4d_1_3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5b2b899d4d_1_44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5b2b899d4d_1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c6f73a04f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c6f73a04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5b2b899d4d_1_49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5b2b899d4d_1_4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5b2b899d4d_1_5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5b2b899d4d_1_5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5b2b899d4d_1_60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5b2b899d4d_1_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5b2b899d4d_1_6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5b2b899d4d_1_6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5b2b899d4d_1_71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5b2b899d4d_1_7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5b2b899d4d_2_1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5b2b899d4d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b2b899d4d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b2b899d4d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5b2b899d4d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5b2b899d4d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5b2b899d4d_6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5b2b899d4d_6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5b2b899d4d_2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5b2b899d4d_2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5545f14300_0_7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5545f14300_0_7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5b2b899d4d_1_7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5b2b899d4d_1_7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5b2b899d4d_1_8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5b2b899d4d_1_8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5b2b899d4d_1_8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5b2b899d4d_1_8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5b2b899d4d_1_92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5b2b899d4d_1_9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5b2b899d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5b2b899d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5b2b899d4d_2_1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5b2b899d4d_2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bd15c9b67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bd15c9b67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5b2b899d4d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5b2b899d4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5bd15c9b67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5bd15c9b67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00355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9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3600"/>
              <a:buFont typeface="Montserrat"/>
              <a:buNone/>
              <a:defRPr b="1" sz="3600">
                <a:solidFill>
                  <a:srgbClr val="0035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63283" y="3945901"/>
            <a:ext cx="2053035" cy="1197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rgbClr val="003552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  <a:highlight>
                  <a:srgbClr val="B10836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○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■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●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○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/>
          <p:nvPr/>
        </p:nvSpPr>
        <p:spPr>
          <a:xfrm>
            <a:off x="0" y="0"/>
            <a:ext cx="9144000" cy="39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4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3600"/>
              <a:buFont typeface="Montserrat"/>
              <a:buNone/>
              <a:defRPr b="1" sz="3600">
                <a:solidFill>
                  <a:srgbClr val="0035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Montserrat"/>
              <a:buNone/>
              <a:defRPr b="1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63283" y="3945901"/>
            <a:ext cx="2053035" cy="1197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B10836"/>
              </a:buClr>
              <a:buSzPts val="4800"/>
              <a:buFont typeface="Montserrat"/>
              <a:buNone/>
              <a:defRPr sz="4800">
                <a:solidFill>
                  <a:srgbClr val="B1083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7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type="title"/>
          </p:nvPr>
        </p:nvSpPr>
        <p:spPr>
          <a:xfrm>
            <a:off x="311700" y="555600"/>
            <a:ext cx="668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9pPr>
          </a:lstStyle>
          <a:p/>
        </p:txBody>
      </p:sp>
      <p:sp>
        <p:nvSpPr>
          <p:cNvPr id="80" name="Google Shape;80;p19"/>
          <p:cNvSpPr txBox="1"/>
          <p:nvPr>
            <p:ph idx="1" type="body"/>
          </p:nvPr>
        </p:nvSpPr>
        <p:spPr>
          <a:xfrm>
            <a:off x="311700" y="1389600"/>
            <a:ext cx="8296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4" name="Google Shape;84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rgbClr val="B108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7" name="Google Shape;87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8" name="Google Shape;88;p21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4800"/>
              <a:buNone/>
              <a:defRPr sz="4800">
                <a:solidFill>
                  <a:srgbClr val="00355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89" name="Google Shape;89;p21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90" name="Google Shape;90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00355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B10836"/>
              </a:buClr>
              <a:buSzPts val="4800"/>
              <a:buFont typeface="Montserrat"/>
              <a:buNone/>
              <a:defRPr sz="4800">
                <a:solidFill>
                  <a:srgbClr val="B1083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2400"/>
              <a:buFont typeface="Montserrat"/>
              <a:buNone/>
              <a:defRPr b="1" sz="2400">
                <a:solidFill>
                  <a:srgbClr val="0035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/>
        </p:txBody>
      </p:sp>
      <p:sp>
        <p:nvSpPr>
          <p:cNvPr id="94" name="Google Shape;94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rgbClr val="003552"/>
                </a:highlight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97" name="Google Shape;97;p23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  <a:highlight>
                  <a:srgbClr val="B10836"/>
                </a:highlight>
              </a:defRPr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○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■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●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Clr>
                <a:srgbClr val="D9D9D9"/>
              </a:buClr>
              <a:buSzPts val="1400"/>
              <a:buChar char="○"/>
              <a:defRPr>
                <a:solidFill>
                  <a:srgbClr val="D9D9D9"/>
                </a:solidFill>
                <a:highlight>
                  <a:srgbClr val="B10836"/>
                </a:highlight>
              </a:defRPr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98" name="Google Shape;9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7" name="Google Shape;107;p2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8" name="Google Shape;108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1" name="Google Shape;111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" name="Google Shape;11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5" name="Google Shape;115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8" name="Google Shape;118;p2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9" name="Google Shape;119;p2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0" name="Google Shape;120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6" name="Google Shape;126;p3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0" name="Google Shape;130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3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Google Shape;134;p3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35" name="Google Shape;135;p3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6" name="Google Shape;136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2" name="Google Shape;142;p3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3" name="Google Shape;143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8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2" name="Google Shape;152;p38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9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39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57" name="Google Shape;157;p39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8" name="Google Shape;158;p3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0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4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40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63" name="Google Shape;163;p40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4" name="Google Shape;164;p40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5" name="Google Shape;165;p4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1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1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41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0" name="Google Shape;170;p41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1" name="Google Shape;171;p4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3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76" name="Google Shape;176;p4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4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44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44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1" name="Google Shape;181;p4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5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84" name="Google Shape;184;p4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6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46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6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189" name="Google Shape;189;p4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311700" y="555600"/>
            <a:ext cx="66804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  <a:highlight>
                  <a:srgbClr val="B10836"/>
                </a:highlight>
              </a:defRPr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389600"/>
            <a:ext cx="8296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B10836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rgbClr val="B108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" name="Google Shape;40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4800"/>
              <a:buNone/>
              <a:defRPr sz="4800">
                <a:solidFill>
                  <a:srgbClr val="00355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1" name="Google Shape;41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" name="Google Shape;42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52"/>
              </a:buClr>
              <a:buSzPts val="2400"/>
              <a:buFont typeface="Montserrat"/>
              <a:buNone/>
              <a:defRPr b="1" sz="2400">
                <a:solidFill>
                  <a:srgbClr val="0035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10" Type="http://schemas.openxmlformats.org/officeDocument/2006/relationships/theme" Target="../theme/theme4.xml"/><Relationship Id="rId9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ontserrat ExtraBold"/>
              <a:buNone/>
              <a:defRPr sz="36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bin Condensed Medium"/>
              <a:buChar char="●"/>
              <a:defRPr sz="1800">
                <a:solidFill>
                  <a:schemeClr val="dk2"/>
                </a:solidFill>
                <a:latin typeface="Cabin Condensed Medium"/>
                <a:ea typeface="Cabin Condensed Medium"/>
                <a:cs typeface="Cabin Condensed Medium"/>
                <a:sym typeface="Cabin Condensed Medium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●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●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rgbClr val="00355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ontserrat ExtraBold"/>
              <a:buNone/>
              <a:defRPr sz="36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bin Condensed Medium"/>
              <a:buChar char="●"/>
              <a:defRPr sz="1800">
                <a:solidFill>
                  <a:schemeClr val="dk2"/>
                </a:solidFill>
                <a:latin typeface="Cabin Condensed Medium"/>
                <a:ea typeface="Cabin Condensed Medium"/>
                <a:cs typeface="Cabin Condensed Medium"/>
                <a:sym typeface="Cabin Condensed Medium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●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●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Cabin Condensed"/>
              <a:buChar char="■"/>
              <a:defRPr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4" name="Google Shape;104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rgbClr val="073763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7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8" name="Google Shape;148;p37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9" name="Google Shape;149;p3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jlillard.youcanbook.me/index.jsp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georgefox.libcal.com/appointments/" TargetMode="External"/><Relationship Id="rId4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g"/><Relationship Id="rId4" Type="http://schemas.openxmlformats.org/officeDocument/2006/relationships/image" Target="../media/image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docs.google.com/forms/d/e/1FAIpQLSfGiHG5EMgD1yExQNCucZqgHmwQUAxRwkvPmPNEEfpwl4PWBA/viewform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9.png"/><Relationship Id="rId4" Type="http://schemas.openxmlformats.org/officeDocument/2006/relationships/image" Target="../media/image9.png"/><Relationship Id="rId5" Type="http://schemas.openxmlformats.org/officeDocument/2006/relationships/image" Target="../media/image1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docs.google.com/forms/d/e/1FAIpQLSf17BlPf7zU3fcwmMlIvE0tLSYRfTTx36oZ-iZuDa8xTeuVUw/viewform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docs.google.com/document/d/141FLmn9orq0IkYie8jrn0hIILGR4XF5uSwYvSsRkyMs/edit" TargetMode="External"/><Relationship Id="rId4" Type="http://schemas.openxmlformats.org/officeDocument/2006/relationships/hyperlink" Target="https://docs.google.com/document/d/141FLmn9orq0IkYie8jrn0hIILGR4XF5uSwYvSsRkyMs/edit" TargetMode="External"/><Relationship Id="rId5" Type="http://schemas.openxmlformats.org/officeDocument/2006/relationships/hyperlink" Target="https://docs.google.com/document/d/141FLmn9orq0IkYie8jrn0hIILGR4XF5uSwYvSsRkyMs/edit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3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1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7.jpg"/><Relationship Id="rId4" Type="http://schemas.openxmlformats.org/officeDocument/2006/relationships/hyperlink" Target="https://unsplash.com/@scottwebb?utm_source=unsplash&amp;utm_medium=referral&amp;utm_content=creditCopyText" TargetMode="External"/><Relationship Id="rId5" Type="http://schemas.openxmlformats.org/officeDocument/2006/relationships/hyperlink" Target="https://unsplash.com/search/photos/student?utm_source=unsplash&amp;utm_medium=referral&amp;utm_content=creditCopyText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jlillard.youcanbook.me/index.jsp" TargetMode="External"/><Relationship Id="rId4" Type="http://schemas.openxmlformats.org/officeDocument/2006/relationships/hyperlink" Target="https://www.lucidchart.com/invitations/accept/e38d13b9-fde8-497b-9a2f-10d79b216de8" TargetMode="External"/><Relationship Id="rId9" Type="http://schemas.openxmlformats.org/officeDocument/2006/relationships/hyperlink" Target="https://docs.google.com/document/d/141FLmn9orq0IkYie8jrn0hIILGR4XF5uSwYvSsRkyMs/edit?usp=sharing" TargetMode="External"/><Relationship Id="rId5" Type="http://schemas.openxmlformats.org/officeDocument/2006/relationships/hyperlink" Target="https://www.lucidchart.com/invitations/accept/9601b1a3-c763-48ee-a526-9823449719f5" TargetMode="External"/><Relationship Id="rId6" Type="http://schemas.openxmlformats.org/officeDocument/2006/relationships/hyperlink" Target="https://buzz.springshare.com/videohighlights/acrl2019/assessing-research-consultations#" TargetMode="External"/><Relationship Id="rId7" Type="http://schemas.openxmlformats.org/officeDocument/2006/relationships/hyperlink" Target="https://forms.gle/Tfa3jMjqa4ZqDEDVA" TargetMode="External"/><Relationship Id="rId8" Type="http://schemas.openxmlformats.org/officeDocument/2006/relationships/hyperlink" Target="https://forms.gle/YMZAKTSCGuhGH3aV6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s://scholasticadministrator.typepad.com/thisweekineducation/2012/08/cartoons-climb-that-tree.html#.XNSBuo5KiUk" TargetMode="External"/><Relationship Id="rId4" Type="http://schemas.openxmlformats.org/officeDocument/2006/relationships/hyperlink" Target="https://www.flickr.com/photos/35034364750@N01/6150823732" TargetMode="External"/><Relationship Id="rId5" Type="http://schemas.openxmlformats.org/officeDocument/2006/relationships/hyperlink" Target="https://unsplash.com/photos/O0T1SIgHAfM" TargetMode="External"/><Relationship Id="rId6" Type="http://schemas.openxmlformats.org/officeDocument/2006/relationships/hyperlink" Target="https://unsplash.com/photos/O0T1SIgHAfM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doi.org/10.1016/j.acalib.2015.10.011" TargetMode="External"/><Relationship Id="rId4" Type="http://schemas.openxmlformats.org/officeDocument/2006/relationships/hyperlink" Target="https://dukespace.lib.duke.edu/dspace/handle/10161/10821" TargetMode="External"/><Relationship Id="rId5" Type="http://schemas.openxmlformats.org/officeDocument/2006/relationships/hyperlink" Target="https://doi.org/10.18438/eblip29500" TargetMode="External"/><Relationship Id="rId6" Type="http://schemas.openxmlformats.org/officeDocument/2006/relationships/hyperlink" Target="https://doi.org/10.5860/rusq.58.1.6836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7"/>
          <p:cNvPicPr preferRelativeResize="0"/>
          <p:nvPr/>
        </p:nvPicPr>
        <p:blipFill rotWithShape="1">
          <a:blip r:embed="rId3">
            <a:alphaModFix amt="92000"/>
          </a:blip>
          <a:srcRect b="42326" l="1268" r="412" t="7038"/>
          <a:stretch/>
        </p:blipFill>
        <p:spPr>
          <a:xfrm>
            <a:off x="0" y="0"/>
            <a:ext cx="9144003" cy="397207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7"/>
          <p:cNvSpPr txBox="1"/>
          <p:nvPr>
            <p:ph type="ctrTitle"/>
          </p:nvPr>
        </p:nvSpPr>
        <p:spPr>
          <a:xfrm>
            <a:off x="339050" y="104530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</a:rPr>
              <a:t>Research Consultations</a:t>
            </a:r>
            <a:endParaRPr sz="3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</a:rPr>
              <a:t>Growing a New Model of Reference Service from the Foundations of Librarianship and Faith</a:t>
            </a:r>
            <a:endParaRPr b="0" sz="300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96" name="Google Shape;196;p47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Andrea Abernathy, Research &amp; Instruction Librarian, George Fox University Justin Lillard, Theological &amp; Reference Librarian, Harding University</a:t>
            </a:r>
            <a:br>
              <a:rPr lang="en" sz="1200"/>
            </a:br>
            <a:r>
              <a:rPr lang="en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#ACL</a:t>
            </a:r>
            <a:r>
              <a:rPr lang="en" sz="1800"/>
              <a:t>ib19</a:t>
            </a:r>
            <a:endParaRPr b="0" sz="18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97" name="Google Shape;197;p47"/>
          <p:cNvSpPr/>
          <p:nvPr/>
        </p:nvSpPr>
        <p:spPr>
          <a:xfrm>
            <a:off x="1932300" y="479575"/>
            <a:ext cx="5279400" cy="471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47"/>
          <p:cNvSpPr txBox="1"/>
          <p:nvPr/>
        </p:nvSpPr>
        <p:spPr>
          <a:xfrm>
            <a:off x="2032100" y="524925"/>
            <a:ext cx="51345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108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2019 ACL ANNUAL CONFERENCE</a:t>
            </a:r>
            <a:endParaRPr>
              <a:solidFill>
                <a:srgbClr val="B1083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56"/>
          <p:cNvSpPr txBox="1"/>
          <p:nvPr>
            <p:ph type="ctrTitle"/>
          </p:nvPr>
        </p:nvSpPr>
        <p:spPr>
          <a:xfrm>
            <a:off x="311700" y="392150"/>
            <a:ext cx="8520600" cy="90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Harding University</a:t>
            </a:r>
            <a:endParaRPr sz="1400">
              <a:solidFill>
                <a:srgbClr val="000000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56"/>
          <p:cNvSpPr txBox="1"/>
          <p:nvPr>
            <p:ph idx="4294967295" type="body"/>
          </p:nvPr>
        </p:nvSpPr>
        <p:spPr>
          <a:xfrm>
            <a:off x="311700" y="1023925"/>
            <a:ext cx="2958300" cy="24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highlight>
                <a:srgbClr val="D9EAD3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Those </a:t>
            </a:r>
            <a:r>
              <a:rPr lang="en" sz="1400"/>
              <a:t>who use 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Youcanbook.me</a:t>
            </a:r>
            <a:r>
              <a:rPr lang="en" sz="1400"/>
              <a:t> place their scheduling URL on business cards, LibGuides, new student packets, etc.</a:t>
            </a:r>
            <a:endParaRPr sz="14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4572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000">
              <a:highlight>
                <a:srgbClr val="D9EAD3"/>
              </a:highlight>
            </a:endParaRPr>
          </a:p>
        </p:txBody>
      </p:sp>
      <p:sp>
        <p:nvSpPr>
          <p:cNvPr id="259" name="Google Shape;259;p56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0" name="Google Shape;260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100" y="245600"/>
            <a:ext cx="3747850" cy="3486024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52400"/>
            <a:ext cx="3990595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57"/>
          <p:cNvSpPr txBox="1"/>
          <p:nvPr/>
        </p:nvSpPr>
        <p:spPr>
          <a:xfrm>
            <a:off x="5222550" y="1069450"/>
            <a:ext cx="3513900" cy="21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The free account of Youcanbookme.com limits questions and textbox response.</a:t>
            </a:r>
            <a:endParaRPr sz="2400"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8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Sharing the Service of Research Consultations</a:t>
            </a:r>
            <a:endParaRPr sz="30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72" name="Google Shape;272;p58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273" name="Google Shape;273;p58"/>
          <p:cNvSpPr txBox="1"/>
          <p:nvPr>
            <p:ph idx="4294967295" type="body"/>
          </p:nvPr>
        </p:nvSpPr>
        <p:spPr>
          <a:xfrm>
            <a:off x="390175" y="1461950"/>
            <a:ext cx="7623300" cy="24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We never communicated that the Reference Desk was removed, but rather access to librarians has increased. </a:t>
            </a:r>
            <a:endParaRPr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Communication went to: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Provost, Deans, and other Leaders first. 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Daily  Bruin newsletter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Liberal Arts Committee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Meet the Majors sessions of  Welcome Weekend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Freshmen FYE class lesson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Organic Conversations with liaisons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Every library  instruction session</a:t>
            </a:r>
            <a:endParaRPr sz="1200"/>
          </a:p>
        </p:txBody>
      </p:sp>
      <p:sp>
        <p:nvSpPr>
          <p:cNvPr id="274" name="Google Shape;274;p58"/>
          <p:cNvSpPr txBox="1"/>
          <p:nvPr/>
        </p:nvSpPr>
        <p:spPr>
          <a:xfrm>
            <a:off x="351900" y="1138550"/>
            <a:ext cx="39597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George Fox University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9"/>
          <p:cNvSpPr txBox="1"/>
          <p:nvPr>
            <p:ph idx="4294967295" type="ctrTitle"/>
          </p:nvPr>
        </p:nvSpPr>
        <p:spPr>
          <a:xfrm>
            <a:off x="311700" y="2571750"/>
            <a:ext cx="8520600" cy="257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230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Library launches new ‘Book a Librarian’ program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 libraries are rolling out an exciting new model for on-demand research help through “Book a Librarian.” Have a research question? Drop by our offices in the Murdock Learning Resource Center (main floor) or </a:t>
            </a:r>
            <a:r>
              <a:rPr b="0" lang="en" sz="1400" u="sng">
                <a:solidFill>
                  <a:srgbClr val="B85B5A"/>
                </a:solidFill>
                <a:latin typeface="Verdana"/>
                <a:ea typeface="Verdana"/>
                <a:cs typeface="Verdana"/>
                <a:sym typeface="Verdan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schedule an appointment online</a:t>
            </a:r>
            <a:r>
              <a:rPr b="0" lang="en" sz="140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for a time that is convenient for you!</a:t>
            </a:r>
            <a:endParaRPr b="0" sz="140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Questions? Ask a librarian! Email us a </a:t>
            </a:r>
            <a:r>
              <a:rPr b="0" lang="en" sz="1400">
                <a:solidFill>
                  <a:srgbClr val="B85B5A"/>
                </a:solidFill>
                <a:latin typeface="Verdana"/>
                <a:ea typeface="Verdana"/>
                <a:cs typeface="Verdana"/>
                <a:sym typeface="Verdana"/>
              </a:rPr>
              <a:t>researchhelp@georgefox.edu</a:t>
            </a:r>
            <a:r>
              <a:rPr b="0" lang="en" sz="140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b="0" sz="140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0" name="Google Shape;280;p59"/>
          <p:cNvPicPr preferRelativeResize="0"/>
          <p:nvPr/>
        </p:nvPicPr>
        <p:blipFill rotWithShape="1">
          <a:blip r:embed="rId4">
            <a:alphaModFix/>
          </a:blip>
          <a:srcRect b="6208" l="3862" r="3062" t="12853"/>
          <a:stretch/>
        </p:blipFill>
        <p:spPr>
          <a:xfrm>
            <a:off x="384125" y="37575"/>
            <a:ext cx="8448176" cy="263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884426" cy="26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9226" y="152400"/>
            <a:ext cx="2184926" cy="48387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7" name="Google Shape;287;p60"/>
          <p:cNvCxnSpPr/>
          <p:nvPr/>
        </p:nvCxnSpPr>
        <p:spPr>
          <a:xfrm flipH="1" rot="10800000">
            <a:off x="4220350" y="3096450"/>
            <a:ext cx="2160600" cy="6288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8" name="Google Shape;288;p60"/>
          <p:cNvSpPr txBox="1"/>
          <p:nvPr/>
        </p:nvSpPr>
        <p:spPr>
          <a:xfrm>
            <a:off x="560250" y="3322150"/>
            <a:ext cx="3660000" cy="14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All our LibGuides include an option to schedule an appointment with a librarian. 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It syncs directly with our Google Calendars, and sends a confirmation email to the patron. .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61"/>
          <p:cNvSpPr txBox="1"/>
          <p:nvPr>
            <p:ph type="title"/>
          </p:nvPr>
        </p:nvSpPr>
        <p:spPr>
          <a:xfrm>
            <a:off x="311700" y="555600"/>
            <a:ext cx="32277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rPr>
              <a:t>Contact a Librarian</a:t>
            </a:r>
            <a:endParaRPr b="1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p61"/>
          <p:cNvSpPr/>
          <p:nvPr/>
        </p:nvSpPr>
        <p:spPr>
          <a:xfrm>
            <a:off x="448125" y="1686828"/>
            <a:ext cx="2531400" cy="2446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365750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 person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Email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Chat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Text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Video conference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95" name="Google Shape;295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1800" y="152400"/>
            <a:ext cx="5115682" cy="48387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5375" y="152400"/>
            <a:ext cx="3456214" cy="483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7664" y="424750"/>
            <a:ext cx="5220710" cy="3915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3443" y="367200"/>
            <a:ext cx="3435533" cy="4252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375" y="74125"/>
            <a:ext cx="3680760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6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Perception and Trust Matter</a:t>
            </a:r>
            <a:endParaRPr/>
          </a:p>
        </p:txBody>
      </p:sp>
      <p:sp>
        <p:nvSpPr>
          <p:cNvPr id="313" name="Google Shape;313;p6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is the perception of the work of librarians?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is the level of trust between librarians and staff?</a:t>
            </a:r>
            <a:endParaRPr sz="2400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5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Communicating Change; Building Trust</a:t>
            </a:r>
            <a:endParaRPr sz="30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19" name="Google Shape;319;p65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320" name="Google Shape;320;p65"/>
          <p:cNvSpPr txBox="1"/>
          <p:nvPr>
            <p:ph idx="4294967295" type="body"/>
          </p:nvPr>
        </p:nvSpPr>
        <p:spPr>
          <a:xfrm>
            <a:off x="390175" y="1098350"/>
            <a:ext cx="8442000" cy="28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Appoint  a Library Liaison to Access Services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Meet frequently with the Head of Access Services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Address Perceptions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Outline Steps for Connecting Patron to Librarians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Communicate </a:t>
            </a: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Availability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Creation of Shared Library Personnel Calendar 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●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Train the student workers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8"/>
          <p:cNvSpPr txBox="1"/>
          <p:nvPr>
            <p:ph type="ctrTitle"/>
          </p:nvPr>
        </p:nvSpPr>
        <p:spPr>
          <a:xfrm>
            <a:off x="311700" y="392150"/>
            <a:ext cx="8520600" cy="53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ontserrat ExtraBold"/>
                <a:ea typeface="Montserrat ExtraBold"/>
                <a:cs typeface="Montserrat ExtraBold"/>
                <a:sym typeface="Montserrat ExtraBold"/>
              </a:rPr>
              <a:t>Research Consultations with Confidence: Two University Libraries’ Experience</a:t>
            </a:r>
            <a:endParaRPr sz="24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04" name="Google Shape;204;p48"/>
          <p:cNvSpPr txBox="1"/>
          <p:nvPr>
            <p:ph idx="1" type="subTitle"/>
          </p:nvPr>
        </p:nvSpPr>
        <p:spPr>
          <a:xfrm>
            <a:off x="311700" y="1031000"/>
            <a:ext cx="8587500" cy="28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Quick Overview of Research Consultations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Research Consultations at GFU and HU</a:t>
            </a:r>
            <a:endParaRPr sz="1800">
              <a:solidFill>
                <a:schemeClr val="dk2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" sz="1800">
                <a:solidFill>
                  <a:schemeClr val="dk2"/>
                </a:solidFill>
              </a:rPr>
              <a:t>Marketing</a:t>
            </a:r>
            <a:endParaRPr sz="1800">
              <a:solidFill>
                <a:schemeClr val="dk2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" sz="1800">
                <a:solidFill>
                  <a:schemeClr val="dk2"/>
                </a:solidFill>
              </a:rPr>
              <a:t>Implementation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Assessment and Data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Questions and Discussion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48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66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lang="en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Communicating change, along with our patterns of work, was more important than we realized.</a:t>
            </a:r>
            <a:endParaRPr b="0"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lang="en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Consideration and communication with one another in the library builds trust and success. </a:t>
            </a:r>
            <a:endParaRPr b="0"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66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67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990000"/>
                </a:solidFill>
              </a:rPr>
              <a:t>Assessment</a:t>
            </a:r>
            <a:endParaRPr b="1" sz="300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68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pic>
        <p:nvPicPr>
          <p:cNvPr id="337" name="Google Shape;337;p68"/>
          <p:cNvPicPr preferRelativeResize="0"/>
          <p:nvPr/>
        </p:nvPicPr>
        <p:blipFill rotWithShape="1">
          <a:blip r:embed="rId3">
            <a:alphaModFix/>
          </a:blip>
          <a:srcRect b="25290" l="13007" r="12410" t="20634"/>
          <a:stretch/>
        </p:blipFill>
        <p:spPr>
          <a:xfrm>
            <a:off x="0" y="129650"/>
            <a:ext cx="9144000" cy="3728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69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343" name="Google Shape;343;p69"/>
          <p:cNvSpPr txBox="1"/>
          <p:nvPr/>
        </p:nvSpPr>
        <p:spPr>
          <a:xfrm>
            <a:off x="605400" y="1139700"/>
            <a:ext cx="7933200" cy="28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...</a:t>
            </a:r>
            <a:r>
              <a:rPr lang="en" sz="3000">
                <a:solidFill>
                  <a:schemeClr val="lt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individualized consultations are not identical.  Therefore, attempting to compare them is challenging due to the different variables each consultation brings to the table. (Sikora, Fournier, &amp; Rebner, 2019, p. 12)</a:t>
            </a:r>
            <a:endParaRPr b="1" sz="3000">
              <a:solidFill>
                <a:schemeClr val="lt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70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Montserrat ExtraBold"/>
                <a:ea typeface="Montserrat ExtraBold"/>
                <a:cs typeface="Montserrat ExtraBold"/>
                <a:sym typeface="Montserrat ExtraBold"/>
              </a:rPr>
              <a:t>Assessment Methods</a:t>
            </a:r>
            <a:endParaRPr sz="42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49" name="Google Shape;349;p70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350" name="Google Shape;350;p70"/>
          <p:cNvSpPr/>
          <p:nvPr/>
        </p:nvSpPr>
        <p:spPr>
          <a:xfrm>
            <a:off x="311700" y="1160575"/>
            <a:ext cx="1978200" cy="488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Usage Statistics </a:t>
            </a:r>
            <a:endParaRPr/>
          </a:p>
        </p:txBody>
      </p:sp>
      <p:sp>
        <p:nvSpPr>
          <p:cNvPr id="351" name="Google Shape;351;p70"/>
          <p:cNvSpPr/>
          <p:nvPr/>
        </p:nvSpPr>
        <p:spPr>
          <a:xfrm>
            <a:off x="5728600" y="1160575"/>
            <a:ext cx="3103800" cy="488100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800">
                <a:latin typeface="Cabin Condensed"/>
                <a:ea typeface="Cabin Condensed"/>
                <a:cs typeface="Cabin Condensed"/>
                <a:sym typeface="Cabin Condensed"/>
              </a:rPr>
              <a:t>Objective Quantitative Methods</a:t>
            </a:r>
            <a:endParaRPr/>
          </a:p>
        </p:txBody>
      </p:sp>
      <p:sp>
        <p:nvSpPr>
          <p:cNvPr id="352" name="Google Shape;352;p70"/>
          <p:cNvSpPr txBox="1"/>
          <p:nvPr/>
        </p:nvSpPr>
        <p:spPr>
          <a:xfrm>
            <a:off x="311700" y="1796288"/>
            <a:ext cx="1978200" cy="7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Pros: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quantitative and easily gathered</a:t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353" name="Google Shape;353;p70"/>
          <p:cNvSpPr txBox="1"/>
          <p:nvPr/>
        </p:nvSpPr>
        <p:spPr>
          <a:xfrm>
            <a:off x="311700" y="2701775"/>
            <a:ext cx="19782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Cons: 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only reveal </a:t>
            </a:r>
            <a:r>
              <a:rPr i="1" lang="en">
                <a:latin typeface="Cabin Condensed"/>
                <a:ea typeface="Cabin Condensed"/>
                <a:cs typeface="Cabin Condensed"/>
                <a:sym typeface="Cabin Condensed"/>
              </a:rPr>
              <a:t>how much, by whom, etc. 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the service is used, not what its </a:t>
            </a:r>
            <a:r>
              <a:rPr i="1" lang="en">
                <a:latin typeface="Cabin Condensed"/>
                <a:ea typeface="Cabin Condensed"/>
                <a:cs typeface="Cabin Condensed"/>
                <a:sym typeface="Cabin Condensed"/>
              </a:rPr>
              <a:t>impact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is.  </a:t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354" name="Google Shape;354;p70"/>
          <p:cNvSpPr/>
          <p:nvPr/>
        </p:nvSpPr>
        <p:spPr>
          <a:xfrm>
            <a:off x="2969925" y="1160575"/>
            <a:ext cx="1978200" cy="488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800">
                <a:solidFill>
                  <a:schemeClr val="lt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User Surveys 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355" name="Google Shape;355;p70"/>
          <p:cNvSpPr txBox="1"/>
          <p:nvPr/>
        </p:nvSpPr>
        <p:spPr>
          <a:xfrm>
            <a:off x="2969925" y="1796300"/>
            <a:ext cx="21552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Pros: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tell us how users </a:t>
            </a:r>
            <a:r>
              <a:rPr i="1" lang="en">
                <a:latin typeface="Cabin Condensed"/>
                <a:ea typeface="Cabin Condensed"/>
                <a:cs typeface="Cabin Condensed"/>
                <a:sym typeface="Cabin Condensed"/>
              </a:rPr>
              <a:t>feel  ;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can provide qualitative data</a:t>
            </a:r>
            <a:endParaRPr/>
          </a:p>
        </p:txBody>
      </p:sp>
      <p:sp>
        <p:nvSpPr>
          <p:cNvPr id="356" name="Google Shape;356;p70"/>
          <p:cNvSpPr txBox="1"/>
          <p:nvPr/>
        </p:nvSpPr>
        <p:spPr>
          <a:xfrm>
            <a:off x="3020150" y="2701775"/>
            <a:ext cx="19782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Cons: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don’t necessarily demonstrate what users have </a:t>
            </a:r>
            <a:r>
              <a:rPr i="1" lang="en">
                <a:latin typeface="Cabin Condensed"/>
                <a:ea typeface="Cabin Condensed"/>
                <a:cs typeface="Cabin Condensed"/>
                <a:sym typeface="Cabin Condensed"/>
              </a:rPr>
              <a:t>learned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.  </a:t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357" name="Google Shape;357;p70"/>
          <p:cNvSpPr txBox="1"/>
          <p:nvPr/>
        </p:nvSpPr>
        <p:spPr>
          <a:xfrm>
            <a:off x="5728600" y="1826600"/>
            <a:ext cx="30000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Pros:  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generally, highly-regarded by administrators ; greater potential for demonstrating what student learned.</a:t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358" name="Google Shape;358;p70"/>
          <p:cNvSpPr txBox="1"/>
          <p:nvPr/>
        </p:nvSpPr>
        <p:spPr>
          <a:xfrm>
            <a:off x="5728600" y="2701775"/>
            <a:ext cx="3000000" cy="1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Cons:</a:t>
            </a:r>
            <a:r>
              <a:rPr lang="en">
                <a:latin typeface="Cabin Condensed"/>
                <a:ea typeface="Cabin Condensed"/>
                <a:cs typeface="Cabin Condensed"/>
                <a:sym typeface="Cabin Condensed"/>
              </a:rPr>
              <a:t>  frequent confusion of “objective” with “universal” ; difficult to design and implement ; still entails inherent subjectivities; may not be relevant</a:t>
            </a:r>
            <a:endParaRPr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71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Montserrat ExtraBold"/>
                <a:ea typeface="Montserrat ExtraBold"/>
                <a:cs typeface="Montserrat ExtraBold"/>
                <a:sym typeface="Montserrat ExtraBold"/>
              </a:rPr>
              <a:t>The Assessment Funnel</a:t>
            </a:r>
            <a:endParaRPr sz="42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64" name="Google Shape;364;p71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365" name="Google Shape;365;p71"/>
          <p:cNvSpPr txBox="1"/>
          <p:nvPr>
            <p:ph idx="4294967295" type="body"/>
          </p:nvPr>
        </p:nvSpPr>
        <p:spPr>
          <a:xfrm>
            <a:off x="390175" y="1076275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Cabin Condensed"/>
                <a:ea typeface="Cabin Condensed"/>
                <a:cs typeface="Cabin Condensed"/>
                <a:sym typeface="Cabin Condensed"/>
                <a:hlinkClick r:id="rId3"/>
              </a:rPr>
              <a:t>Level One:  Usage Statistics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Scope: Universal</a:t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9144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366" name="Google Shape;366;p71"/>
          <p:cNvSpPr/>
          <p:nvPr/>
        </p:nvSpPr>
        <p:spPr>
          <a:xfrm>
            <a:off x="2821925" y="1269401"/>
            <a:ext cx="5623825" cy="2459125"/>
          </a:xfrm>
          <a:prstGeom prst="flowChartManualOperat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Classification</a:t>
            </a:r>
            <a:endParaRPr b="1">
              <a:solidFill>
                <a:schemeClr val="dk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Course </a:t>
            </a:r>
            <a:endParaRPr b="1">
              <a:solidFill>
                <a:schemeClr val="dk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Instructor’s Name</a:t>
            </a:r>
            <a:endParaRPr b="1">
              <a:solidFill>
                <a:schemeClr val="dk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Project Due Date</a:t>
            </a:r>
            <a:endParaRPr b="1">
              <a:solidFill>
                <a:schemeClr val="dk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Consultation </a:t>
            </a:r>
            <a:r>
              <a:rPr b="1" i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required</a:t>
            </a: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?</a:t>
            </a:r>
            <a:endParaRPr b="1">
              <a:solidFill>
                <a:schemeClr val="dk2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Willingness to  participate in follow-up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2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point</a:t>
            </a:r>
            <a:endParaRPr/>
          </a:p>
        </p:txBody>
      </p:sp>
      <p:pic>
        <p:nvPicPr>
          <p:cNvPr id="372" name="Google Shape;372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625" y="217925"/>
            <a:ext cx="4289626" cy="257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72"/>
          <p:cNvPicPr preferRelativeResize="0"/>
          <p:nvPr/>
        </p:nvPicPr>
        <p:blipFill rotWithShape="1">
          <a:blip r:embed="rId4">
            <a:alphaModFix/>
          </a:blip>
          <a:srcRect b="0" l="32491" r="0" t="0"/>
          <a:stretch/>
        </p:blipFill>
        <p:spPr>
          <a:xfrm>
            <a:off x="1616328" y="3009600"/>
            <a:ext cx="5911349" cy="204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7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80651" y="152400"/>
            <a:ext cx="4410949" cy="2641067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72"/>
          <p:cNvSpPr/>
          <p:nvPr/>
        </p:nvSpPr>
        <p:spPr>
          <a:xfrm>
            <a:off x="1949700" y="3713725"/>
            <a:ext cx="4929900" cy="328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72"/>
          <p:cNvSpPr/>
          <p:nvPr/>
        </p:nvSpPr>
        <p:spPr>
          <a:xfrm>
            <a:off x="2265375" y="4469600"/>
            <a:ext cx="2265300" cy="328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73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Montserrat ExtraBold"/>
                <a:ea typeface="Montserrat ExtraBold"/>
                <a:cs typeface="Montserrat ExtraBold"/>
                <a:sym typeface="Montserrat ExtraBold"/>
              </a:rPr>
              <a:t>The Assessment Funnel</a:t>
            </a:r>
            <a:endParaRPr sz="42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82" name="Google Shape;382;p73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383" name="Google Shape;383;p73"/>
          <p:cNvSpPr txBox="1"/>
          <p:nvPr>
            <p:ph idx="4294967295" type="body"/>
          </p:nvPr>
        </p:nvSpPr>
        <p:spPr>
          <a:xfrm>
            <a:off x="390175" y="1076275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Level Two:  </a:t>
            </a:r>
            <a:r>
              <a:rPr b="1" lang="en" u="sng">
                <a:solidFill>
                  <a:schemeClr val="hlink"/>
                </a:solidFill>
                <a:latin typeface="Cabin Condensed"/>
                <a:ea typeface="Cabin Condensed"/>
                <a:cs typeface="Cabin Condensed"/>
                <a:sym typeface="Cabin Condensed"/>
                <a:hlinkClick r:id="rId3"/>
              </a:rPr>
              <a:t>User Survey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Scope: Select Users</a:t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9144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384" name="Google Shape;384;p73"/>
          <p:cNvSpPr/>
          <p:nvPr/>
        </p:nvSpPr>
        <p:spPr>
          <a:xfrm>
            <a:off x="2604500" y="1269400"/>
            <a:ext cx="5841250" cy="2459125"/>
          </a:xfrm>
          <a:prstGeom prst="flowChartManualOperat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USAGE STATISTICS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385" name="Google Shape;385;p73"/>
          <p:cNvSpPr/>
          <p:nvPr/>
        </p:nvSpPr>
        <p:spPr>
          <a:xfrm>
            <a:off x="2821925" y="1716675"/>
            <a:ext cx="5384750" cy="2459125"/>
          </a:xfrm>
          <a:prstGeom prst="flowChartManualOperation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USER SURVEY DATA</a:t>
            </a:r>
            <a:b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</a:br>
            <a:endParaRPr b="1">
              <a:solidFill>
                <a:srgbClr val="FFFFFF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Librarian</a:t>
            </a:r>
            <a:endParaRPr b="1">
              <a:solidFill>
                <a:srgbClr val="FFFFFF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Global Satisfaction</a:t>
            </a:r>
            <a:endParaRPr b="1">
              <a:solidFill>
                <a:srgbClr val="FFFFFF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bin Condensed"/>
              <a:buChar char="○"/>
            </a:pPr>
            <a:r>
              <a:rPr b="1" i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Specific </a:t>
            </a: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Positives</a:t>
            </a:r>
            <a:endParaRPr b="1">
              <a:solidFill>
                <a:srgbClr val="FFFFFF"/>
              </a:solidFill>
              <a:highlight>
                <a:schemeClr val="accent4"/>
              </a:highlight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bin Condensed"/>
              <a:buChar char="○"/>
            </a:pPr>
            <a:r>
              <a:rPr b="1" i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Specific </a:t>
            </a: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Negatives</a:t>
            </a:r>
            <a:endParaRPr b="1">
              <a:solidFill>
                <a:srgbClr val="FFFFFF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bin Condensed"/>
              <a:buChar char="○"/>
            </a:pP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Suggestions for Improvement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74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point</a:t>
            </a:r>
            <a:endParaRPr/>
          </a:p>
        </p:txBody>
      </p:sp>
      <p:pic>
        <p:nvPicPr>
          <p:cNvPr descr="Forms response chart. Question title: Reflect on your research consultation and select the statement that best describes your current feeling.. Number of responses: 4 responses." id="391" name="Google Shape;391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8262" y="350225"/>
            <a:ext cx="8327474" cy="416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75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point</a:t>
            </a:r>
            <a:endParaRPr/>
          </a:p>
        </p:txBody>
      </p:sp>
      <p:pic>
        <p:nvPicPr>
          <p:cNvPr id="397" name="Google Shape;397;p75"/>
          <p:cNvPicPr preferRelativeResize="0"/>
          <p:nvPr/>
        </p:nvPicPr>
        <p:blipFill rotWithShape="1">
          <a:blip r:embed="rId3">
            <a:alphaModFix/>
          </a:blip>
          <a:srcRect b="38859" l="19704" r="21945" t="13803"/>
          <a:stretch/>
        </p:blipFill>
        <p:spPr>
          <a:xfrm>
            <a:off x="376213" y="551100"/>
            <a:ext cx="8391576" cy="3829349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9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99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Overview of</a:t>
            </a:r>
            <a:endParaRPr sz="3600">
              <a:solidFill>
                <a:srgbClr val="99000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99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Research Consultations</a:t>
            </a:r>
            <a:endParaRPr sz="3600">
              <a:solidFill>
                <a:srgbClr val="99000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76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point</a:t>
            </a:r>
            <a:endParaRPr/>
          </a:p>
        </p:txBody>
      </p:sp>
      <p:pic>
        <p:nvPicPr>
          <p:cNvPr id="403" name="Google Shape;403;p76"/>
          <p:cNvPicPr preferRelativeResize="0"/>
          <p:nvPr/>
        </p:nvPicPr>
        <p:blipFill rotWithShape="1">
          <a:blip r:embed="rId3">
            <a:alphaModFix/>
          </a:blip>
          <a:srcRect b="27213" l="21265" r="21322" t="23416"/>
          <a:stretch/>
        </p:blipFill>
        <p:spPr>
          <a:xfrm>
            <a:off x="409013" y="558163"/>
            <a:ext cx="8325976" cy="4027176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77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point</a:t>
            </a:r>
            <a:endParaRPr/>
          </a:p>
        </p:txBody>
      </p:sp>
      <p:pic>
        <p:nvPicPr>
          <p:cNvPr id="409" name="Google Shape;409;p77"/>
          <p:cNvPicPr preferRelativeResize="0"/>
          <p:nvPr/>
        </p:nvPicPr>
        <p:blipFill rotWithShape="1">
          <a:blip r:embed="rId3">
            <a:alphaModFix/>
          </a:blip>
          <a:srcRect b="21426" l="21791" r="22729" t="36814"/>
          <a:stretch/>
        </p:blipFill>
        <p:spPr>
          <a:xfrm>
            <a:off x="183451" y="635954"/>
            <a:ext cx="8777100" cy="3716246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78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Montserrat ExtraBold"/>
                <a:ea typeface="Montserrat ExtraBold"/>
                <a:cs typeface="Montserrat ExtraBold"/>
                <a:sym typeface="Montserrat ExtraBold"/>
              </a:rPr>
              <a:t>The Assessment Funnel</a:t>
            </a:r>
            <a:endParaRPr sz="42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15" name="Google Shape;415;p78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416" name="Google Shape;416;p78"/>
          <p:cNvSpPr txBox="1"/>
          <p:nvPr>
            <p:ph idx="4294967295" type="body"/>
          </p:nvPr>
        </p:nvSpPr>
        <p:spPr>
          <a:xfrm>
            <a:off x="390175" y="1076275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Level Three:  </a:t>
            </a:r>
            <a:r>
              <a:rPr b="1" lang="en" u="sng">
                <a:solidFill>
                  <a:schemeClr val="hlink"/>
                </a:solidFill>
                <a:latin typeface="Cabin Condensed"/>
                <a:ea typeface="Cabin Condensed"/>
                <a:cs typeface="Cabin Condensed"/>
                <a:sym typeface="Cabin Condensed"/>
                <a:hlinkClick r:id="rId3"/>
              </a:rPr>
              <a:t>“Objective”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Cabin Condensed"/>
                <a:ea typeface="Cabin Condensed"/>
                <a:cs typeface="Cabin Condensed"/>
                <a:sym typeface="Cabin Condensed"/>
                <a:hlinkClick r:id="rId4"/>
              </a:rPr>
              <a:t>Quantitative 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Cabin Condensed"/>
                <a:ea typeface="Cabin Condensed"/>
                <a:cs typeface="Cabin Condensed"/>
                <a:sym typeface="Cabin Condensed"/>
                <a:hlinkClick r:id="rId5"/>
              </a:rPr>
              <a:t>Data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Scope: Select Users</a:t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9144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b="1"/>
          </a:p>
        </p:txBody>
      </p:sp>
      <p:sp>
        <p:nvSpPr>
          <p:cNvPr id="417" name="Google Shape;417;p78"/>
          <p:cNvSpPr/>
          <p:nvPr/>
        </p:nvSpPr>
        <p:spPr>
          <a:xfrm>
            <a:off x="2604500" y="1269400"/>
            <a:ext cx="5841250" cy="2459125"/>
          </a:xfrm>
          <a:prstGeom prst="flowChartManualOperat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USAGE DATA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418" name="Google Shape;418;p78"/>
          <p:cNvSpPr/>
          <p:nvPr/>
        </p:nvSpPr>
        <p:spPr>
          <a:xfrm>
            <a:off x="2821925" y="1716675"/>
            <a:ext cx="5396350" cy="2459125"/>
          </a:xfrm>
          <a:prstGeom prst="flowChartManualOperation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USER SURVEY DATA</a:t>
            </a:r>
            <a:br>
              <a:rPr b="1" lang="en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</a:br>
            <a:endParaRPr>
              <a:solidFill>
                <a:srgbClr val="FFFFFF"/>
              </a:solidFill>
            </a:endParaRPr>
          </a:p>
        </p:txBody>
      </p:sp>
      <p:sp>
        <p:nvSpPr>
          <p:cNvPr id="419" name="Google Shape;419;p78"/>
          <p:cNvSpPr/>
          <p:nvPr/>
        </p:nvSpPr>
        <p:spPr>
          <a:xfrm>
            <a:off x="3077350" y="2275450"/>
            <a:ext cx="4895550" cy="2789075"/>
          </a:xfrm>
          <a:prstGeom prst="flowChartManualOperation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“OBJECTIVE” QUANTITATIVE DATA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Source relevance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Source authority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Source variety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Perspectival diversity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Scope of citations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Timeliness of sources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Student synthesis/analysis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Citation formatting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bin Condensed"/>
              <a:buChar char="○"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Plagiarism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79"/>
          <p:cNvSpPr txBox="1"/>
          <p:nvPr>
            <p:ph idx="1" type="subTitle"/>
          </p:nvPr>
        </p:nvSpPr>
        <p:spPr>
          <a:xfrm>
            <a:off x="265500" y="2171849"/>
            <a:ext cx="4045200" cy="79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rPr>
              <a:t>Results</a:t>
            </a:r>
            <a:endParaRPr b="1" sz="3600">
              <a:solidFill>
                <a:srgbClr val="FFFFFF"/>
              </a:solidFill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426" name="Google Shape;426;p79"/>
          <p:cNvSpPr txBox="1"/>
          <p:nvPr>
            <p:ph idx="2" type="body"/>
          </p:nvPr>
        </p:nvSpPr>
        <p:spPr>
          <a:xfrm>
            <a:off x="4698000" y="170600"/>
            <a:ext cx="4333500" cy="445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highest-scoring students were the three who came for consultations.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However, the instructor noted  these three, “happened to be the best students in the class.”  </a:t>
            </a:r>
            <a:br>
              <a:rPr lang="en"/>
            </a:br>
            <a:br>
              <a:rPr lang="en"/>
            </a:br>
            <a:r>
              <a:rPr lang="en"/>
              <a:t>Most of the other students performed comparably well without a consultation (though  I would say the majority of these students had previously had consultations with me in other classes.)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80"/>
          <p:cNvSpPr txBox="1"/>
          <p:nvPr>
            <p:ph type="ctrTitle"/>
          </p:nvPr>
        </p:nvSpPr>
        <p:spPr>
          <a:xfrm>
            <a:off x="311700" y="2013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Montserrat ExtraBold"/>
                <a:ea typeface="Montserrat ExtraBold"/>
                <a:cs typeface="Montserrat ExtraBold"/>
                <a:sym typeface="Montserrat ExtraBold"/>
              </a:rPr>
              <a:t>Limitations</a:t>
            </a:r>
            <a:endParaRPr sz="42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32" name="Google Shape;432;p80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433" name="Google Shape;433;p80"/>
          <p:cNvSpPr txBox="1"/>
          <p:nvPr>
            <p:ph idx="4294967295" type="body"/>
          </p:nvPr>
        </p:nvSpPr>
        <p:spPr>
          <a:xfrm>
            <a:off x="351000" y="907500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Obviously, I need a </a:t>
            </a:r>
            <a:r>
              <a:rPr b="1" i="1" lang="en">
                <a:latin typeface="Cabin Condensed"/>
                <a:ea typeface="Cabin Condensed"/>
                <a:cs typeface="Cabin Condensed"/>
                <a:sym typeface="Cabin Condensed"/>
              </a:rPr>
              <a:t>much </a:t>
            </a: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larger sample size.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I suspect there’s much room for improvement in sophistication of statistical methods.  (Do want to be cautious of over-fitting data, however.)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It would’ve been better to pilot this with earlier stage undergraduates .</a:t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bin Condensed"/>
              <a:ea typeface="Cabin Condensed"/>
              <a:cs typeface="Cabin Condensed"/>
              <a:sym typeface="Cabin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bin Condensed"/>
                <a:ea typeface="Cabin Condensed"/>
                <a:cs typeface="Cabin Condensed"/>
                <a:sym typeface="Cabin Condensed"/>
              </a:rPr>
              <a:t>It was unnecessary to restrict user survey only to the group targeted for objective quantitative follow-up.  </a:t>
            </a:r>
            <a:endParaRPr b="1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81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Statistical Picture of GFU Research </a:t>
            </a:r>
            <a:r>
              <a:rPr lang="en" sz="3000">
                <a:latin typeface="Montserrat ExtraBold"/>
                <a:ea typeface="Montserrat ExtraBold"/>
                <a:cs typeface="Montserrat ExtraBold"/>
                <a:sym typeface="Montserrat ExtraBold"/>
              </a:rPr>
              <a:t>Consultations</a:t>
            </a:r>
            <a:endParaRPr sz="30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39" name="Google Shape;439;p81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440" name="Google Shape;440;p81"/>
          <p:cNvSpPr txBox="1"/>
          <p:nvPr>
            <p:ph idx="4294967295" type="body"/>
          </p:nvPr>
        </p:nvSpPr>
        <p:spPr>
          <a:xfrm>
            <a:off x="390175" y="1076275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1072 Research Help Questions since beginning service; 992 in the previous year.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LibCal records 474 scheduled Research Consultations. </a:t>
            </a:r>
            <a:endParaRPr/>
          </a:p>
          <a:p>
            <a:pPr indent="-342900" lvl="0" marL="457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Undergraduate students accessed research help primarily through face to face interactions. </a:t>
            </a:r>
            <a:endParaRPr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Graduate students accessed research most often through email.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Using Gimlet and LibCal together paint a detailed landscape of our interactions with patrons. . 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highlight>
                <a:srgbClr val="D9EAD3"/>
              </a:highligh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oogle Shape;445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84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6" name="Google Shape;456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250" y="526350"/>
            <a:ext cx="5371506" cy="3580967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84"/>
          <p:cNvSpPr txBox="1"/>
          <p:nvPr/>
        </p:nvSpPr>
        <p:spPr>
          <a:xfrm>
            <a:off x="3131550" y="4107325"/>
            <a:ext cx="2880900" cy="2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111111"/>
                </a:solidFill>
                <a:highlight>
                  <a:srgbClr val="F5F5F5"/>
                </a:highlight>
                <a:latin typeface="Helvetica"/>
                <a:ea typeface="Helvetica"/>
                <a:cs typeface="Helvetica"/>
                <a:sym typeface="Helvetica"/>
              </a:rPr>
              <a:t>Photo by </a:t>
            </a:r>
            <a:r>
              <a:rPr lang="en" sz="1050" u="sng">
                <a:solidFill>
                  <a:srgbClr val="999999"/>
                </a:solidFill>
                <a:highlight>
                  <a:srgbClr val="F5F5F5"/>
                </a:highlight>
                <a:latin typeface="Helvetica"/>
                <a:ea typeface="Helvetica"/>
                <a:cs typeface="Helvetica"/>
                <a:sym typeface="Helvetic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Scott Webb</a:t>
            </a:r>
            <a:r>
              <a:rPr lang="en" sz="1050">
                <a:solidFill>
                  <a:srgbClr val="111111"/>
                </a:solidFill>
                <a:highlight>
                  <a:srgbClr val="F5F5F5"/>
                </a:highlight>
                <a:latin typeface="Helvetica"/>
                <a:ea typeface="Helvetica"/>
                <a:cs typeface="Helvetica"/>
                <a:sym typeface="Helvetica"/>
              </a:rPr>
              <a:t> on </a:t>
            </a:r>
            <a:r>
              <a:rPr lang="en" sz="1050" u="sng">
                <a:solidFill>
                  <a:srgbClr val="999999"/>
                </a:solidFill>
                <a:highlight>
                  <a:srgbClr val="F5F5F5"/>
                </a:highlight>
                <a:latin typeface="Helvetica"/>
                <a:ea typeface="Helvetica"/>
                <a:cs typeface="Helvetica"/>
                <a:sym typeface="Helvetic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/>
          </a:p>
        </p:txBody>
      </p:sp>
      <p:sp>
        <p:nvSpPr>
          <p:cNvPr id="458" name="Google Shape;458;p84"/>
          <p:cNvSpPr txBox="1"/>
          <p:nvPr/>
        </p:nvSpPr>
        <p:spPr>
          <a:xfrm>
            <a:off x="6494725" y="526450"/>
            <a:ext cx="24003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What do our patrons think? </a:t>
            </a:r>
            <a:endParaRPr sz="2400">
              <a:solidFill>
                <a:srgbClr val="FFFFFF"/>
              </a:solidFill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How are they changed?</a:t>
            </a:r>
            <a:endParaRPr sz="2400">
              <a:solidFill>
                <a:srgbClr val="FFFFFF"/>
              </a:solidFill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8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99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Questions and Discussion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552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0"/>
          <p:cNvSpPr txBox="1"/>
          <p:nvPr>
            <p:ph type="ctrTitle"/>
          </p:nvPr>
        </p:nvSpPr>
        <p:spPr>
          <a:xfrm>
            <a:off x="311700" y="3921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ontserrat ExtraBold"/>
                <a:ea typeface="Montserrat ExtraBold"/>
                <a:cs typeface="Montserrat ExtraBold"/>
                <a:sym typeface="Montserrat ExtraBold"/>
              </a:rPr>
              <a:t>Research Consultations </a:t>
            </a:r>
            <a:endParaRPr sz="2400">
              <a:solidFill>
                <a:srgbClr val="003552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16" name="Google Shape;216;p50"/>
          <p:cNvSpPr txBox="1"/>
          <p:nvPr>
            <p:ph idx="1" type="subTitle"/>
          </p:nvPr>
        </p:nvSpPr>
        <p:spPr>
          <a:xfrm>
            <a:off x="5905600" y="4097150"/>
            <a:ext cx="2926800" cy="85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#ACLib19</a:t>
            </a:r>
            <a:endParaRPr/>
          </a:p>
        </p:txBody>
      </p:sp>
      <p:sp>
        <p:nvSpPr>
          <p:cNvPr id="217" name="Google Shape;217;p50"/>
          <p:cNvSpPr txBox="1"/>
          <p:nvPr>
            <p:ph idx="4294967295" type="body"/>
          </p:nvPr>
        </p:nvSpPr>
        <p:spPr>
          <a:xfrm>
            <a:off x="390175" y="1076275"/>
            <a:ext cx="8442000" cy="28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800"/>
              <a:buFont typeface="Arial"/>
              <a:buChar char="●"/>
            </a:pPr>
            <a:r>
              <a:rPr lang="en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Scheduled</a:t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800"/>
              <a:buFont typeface="Arial"/>
              <a:buChar char="●"/>
            </a:pPr>
            <a:r>
              <a:rPr lang="en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Individualized</a:t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800"/>
              <a:buFont typeface="Arial"/>
              <a:buChar char="●"/>
            </a:pPr>
            <a:r>
              <a:rPr lang="en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Instructive</a:t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800"/>
              <a:buFont typeface="Arial"/>
              <a:buChar char="●"/>
            </a:pPr>
            <a:r>
              <a:rPr lang="en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Complex</a:t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800"/>
              <a:buFont typeface="Arial"/>
              <a:buChar char="●"/>
            </a:pPr>
            <a:r>
              <a:rPr lang="en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Face to Face OR Online</a:t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30303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highlight>
                <a:srgbClr val="D9EAD3"/>
              </a:highligh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86"/>
          <p:cNvSpPr txBox="1"/>
          <p:nvPr>
            <p:ph type="ctrTitle"/>
          </p:nvPr>
        </p:nvSpPr>
        <p:spPr>
          <a:xfrm>
            <a:off x="311700" y="392150"/>
            <a:ext cx="8520600" cy="336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 Pack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Implementation tools: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Youcanbook.me</a:t>
            </a:r>
            <a:r>
              <a:rPr b="0" i="1" lang="en" sz="1400"/>
              <a:t> </a:t>
            </a:r>
            <a:r>
              <a:rPr b="0" lang="en" sz="1400"/>
              <a:t>offers both free and purchase options for scheduling solutions.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lang="en" sz="1400"/>
            </a:br>
            <a:r>
              <a:rPr b="0" lang="en" sz="1400"/>
              <a:t>LucidChart is a good flexible tool for sharing text or images both students and classroom teachers. (</a:t>
            </a:r>
            <a:r>
              <a:rPr b="0" lang="en" sz="1400" u="sng">
                <a:solidFill>
                  <a:schemeClr val="hlink"/>
                </a:solidFill>
                <a:hlinkClick r:id="rId4"/>
              </a:rPr>
              <a:t>Example 1</a:t>
            </a:r>
            <a:r>
              <a:rPr b="0" lang="en" sz="1400"/>
              <a:t> ; </a:t>
            </a:r>
            <a:r>
              <a:rPr b="0" lang="en" sz="1400" u="sng">
                <a:solidFill>
                  <a:schemeClr val="hlink"/>
                </a:solidFill>
                <a:hlinkClick r:id="rId5"/>
              </a:rPr>
              <a:t>Example 2</a:t>
            </a:r>
            <a:r>
              <a:rPr b="0" lang="en" sz="1400"/>
              <a:t>)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/>
              <a:t>If you have both LibCal and LibWizard, you might benefit from this short </a:t>
            </a:r>
            <a:r>
              <a:rPr b="0" lang="en" sz="1400" u="sng">
                <a:solidFill>
                  <a:schemeClr val="hlink"/>
                </a:solidFill>
                <a:hlinkClick r:id="rId6"/>
              </a:rPr>
              <a:t>presentation </a:t>
            </a:r>
            <a:r>
              <a:rPr b="0" lang="en" sz="1400"/>
              <a:t>by Ellen Filgo (Baylor University).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Assessment tools: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 u="sng">
                <a:solidFill>
                  <a:schemeClr val="hlink"/>
                </a:solidFill>
                <a:hlinkClick r:id="rId7"/>
              </a:rPr>
              <a:t>Basic Usage Data Form</a:t>
            </a:r>
            <a:r>
              <a:rPr b="0" lang="en" sz="1400"/>
              <a:t> 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 u="sng">
                <a:solidFill>
                  <a:schemeClr val="hlink"/>
                </a:solidFill>
                <a:hlinkClick r:id="rId8"/>
              </a:rPr>
              <a:t>Basic User Feedback Survey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 u="sng">
                <a:solidFill>
                  <a:schemeClr val="hlink"/>
                </a:solidFill>
                <a:hlinkClick r:id="rId9"/>
              </a:rPr>
              <a:t>Information Literacy Performance Rubric</a:t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</p:txBody>
      </p:sp>
      <p:sp>
        <p:nvSpPr>
          <p:cNvPr id="469" name="Google Shape;469;p86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87"/>
          <p:cNvSpPr txBox="1"/>
          <p:nvPr>
            <p:ph type="ctrTitle"/>
          </p:nvPr>
        </p:nvSpPr>
        <p:spPr>
          <a:xfrm>
            <a:off x="311700" y="392150"/>
            <a:ext cx="8520600" cy="336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/>
              <a:t>Climb that tree. [image]. Retrieved from </a:t>
            </a:r>
            <a:r>
              <a:rPr b="0" lang="en" sz="1200" u="sng">
                <a:solidFill>
                  <a:schemeClr val="hlink"/>
                </a:solidFill>
                <a:hlinkClick r:id="rId3"/>
              </a:rPr>
              <a:t>https://scholasticadministrator.typepad.com/thisweekineducation/2012/08/cartoons-climb-that-tree.html#.XNSBuo5KiUk</a:t>
            </a:r>
            <a:r>
              <a:rPr b="0" lang="en" sz="1200"/>
              <a:t> </a:t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highlight>
                  <a:srgbClr val="FEFEFE"/>
                </a:highlight>
              </a:rPr>
              <a:t>The Shifted Librarian. (2011, SEP 15). Give me another viewpoint, please. [image]. Retrieved from </a:t>
            </a:r>
            <a:r>
              <a:rPr b="0" lang="en" sz="1200" u="sng">
                <a:solidFill>
                  <a:schemeClr val="hlink"/>
                </a:solidFill>
                <a:hlinkClick r:id="rId4"/>
              </a:rPr>
              <a:t>https://www.flickr.com/photos/35034364750@N01/6150823732</a:t>
            </a:r>
            <a:r>
              <a:rPr lang="en" sz="1200"/>
              <a:t> </a:t>
            </a:r>
            <a:r>
              <a:rPr b="0" lang="en" sz="1200"/>
              <a:t>[</a:t>
            </a:r>
            <a:r>
              <a:rPr b="0" lang="en" sz="1200">
                <a:highlight>
                  <a:srgbClr val="FEFEFE"/>
                </a:highlight>
              </a:rPr>
              <a:t>CC BY-NC-SA 2.0]. </a:t>
            </a:r>
            <a:endParaRPr b="0" sz="1200">
              <a:highlight>
                <a:srgbClr val="FEFEFE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highlight>
                <a:srgbClr val="FEFEFE"/>
              </a:highlight>
            </a:endParaRPr>
          </a:p>
          <a:p>
            <a:pPr indent="-279400" lvl="0" marL="279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/>
              <a:t>Unsplash. (n.d.). HD photo by Scott Webb (@scottwebb) on Unsplash. Retrieved June 8, 2019, from</a:t>
            </a:r>
            <a:r>
              <a:rPr b="0" lang="en" sz="1200">
                <a:uFill>
                  <a:noFill/>
                </a:uFill>
                <a:hlinkClick r:id="rId5"/>
              </a:rPr>
              <a:t> https://unsplash.com/photos/O0T1SIgHAfM</a:t>
            </a:r>
            <a:endParaRPr b="0"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6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highlight>
                <a:srgbClr val="FEFEFE"/>
              </a:highlight>
            </a:endParaRPr>
          </a:p>
        </p:txBody>
      </p:sp>
      <p:sp>
        <p:nvSpPr>
          <p:cNvPr id="475" name="Google Shape;475;p87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88"/>
          <p:cNvSpPr txBox="1"/>
          <p:nvPr>
            <p:ph type="ctrTitle"/>
          </p:nvPr>
        </p:nvSpPr>
        <p:spPr>
          <a:xfrm>
            <a:off x="311700" y="392150"/>
            <a:ext cx="8520600" cy="336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 Pack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Select bibliography on assessment:</a:t>
            </a:r>
            <a:endParaRPr sz="18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rgbClr val="000000"/>
                </a:solidFill>
              </a:rPr>
              <a:t>Butler, K., &amp; Byrd, J. (2016). Research Consultation Assessment: Perceptions of Students and Librarians. </a:t>
            </a:r>
            <a:r>
              <a:rPr b="0" i="1" lang="en" sz="1200">
                <a:solidFill>
                  <a:srgbClr val="000000"/>
                </a:solidFill>
              </a:rPr>
              <a:t>Journal of Academic Librarianship, 42(1)</a:t>
            </a:r>
            <a:r>
              <a:rPr b="0" lang="en" sz="1200">
                <a:solidFill>
                  <a:srgbClr val="000000"/>
                </a:solidFill>
              </a:rPr>
              <a:t>, 83–86. </a:t>
            </a:r>
            <a:r>
              <a:rPr b="0" lang="en" sz="1200" u="sng">
                <a:solidFill>
                  <a:schemeClr val="hlink"/>
                </a:solidFill>
                <a:hlinkClick r:id="rId3"/>
              </a:rPr>
              <a:t>https://doi.org/10.1016/j.acalib.2015.10.011</a:t>
            </a:r>
            <a:r>
              <a:rPr b="0" lang="en" sz="1200"/>
              <a:t> </a:t>
            </a:r>
            <a:endParaRPr b="0"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rgbClr val="000000"/>
                </a:solidFill>
              </a:rPr>
              <a:t>Chapman, J. (2015). Research consultations survey - spring 2015. Retrieved from </a:t>
            </a:r>
            <a:r>
              <a:rPr b="0" lang="en" sz="1200" u="sng">
                <a:solidFill>
                  <a:schemeClr val="hlink"/>
                </a:solidFill>
                <a:hlinkClick r:id="rId4"/>
              </a:rPr>
              <a:t>https://dukespace.lib.duke.edu/dspace/handle/10161/10821</a:t>
            </a:r>
            <a:r>
              <a:rPr b="0" lang="en" sz="1200"/>
              <a:t>   </a:t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/>
              <a:t>Fournier, K., &amp; Sikora, L. (2015). Individualized Research Consultations in Academic Libraries: </a:t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/>
              <a:t>A Scoping Review of Practice and Evaluation Methods. </a:t>
            </a:r>
            <a:r>
              <a:rPr b="0" i="1" lang="en" sz="1200"/>
              <a:t>Evidence Based Library &amp; </a:t>
            </a:r>
            <a:endParaRPr b="0" i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1200"/>
              <a:t>Information Practice, 10(4)</a:t>
            </a:r>
            <a:r>
              <a:rPr b="0" lang="en" sz="1200"/>
              <a:t>, 247–267. </a:t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/>
              <a:t>Sikora, L., Fournier, K., &amp; Rebner, J. (2019). Exploring the Impact of Individualized Research Consultations Using Pre and Posttesting in an Academic Library: A Mixed Methods Study. Evidence Based Library &amp; Information Practice, 14(1), 2–21. </a:t>
            </a:r>
            <a:r>
              <a:rPr b="0" lang="en" sz="1200" u="sng">
                <a:solidFill>
                  <a:schemeClr val="hlink"/>
                </a:solidFill>
                <a:hlinkClick r:id="rId5"/>
              </a:rPr>
              <a:t>https://doi.org/10.18438/eblip29500</a:t>
            </a:r>
            <a:r>
              <a:rPr b="0" lang="en" sz="1200"/>
              <a:t> </a:t>
            </a:r>
            <a:endParaRPr b="0" sz="1200"/>
          </a:p>
          <a:p>
            <a:pPr indent="0" lvl="0" marL="114300" marR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000">
              <a:solidFill>
                <a:srgbClr val="333333"/>
              </a:solidFill>
              <a:highlight>
                <a:srgbClr val="F5F5F5"/>
              </a:highlight>
              <a:latin typeface="Helvetica"/>
              <a:ea typeface="Helvetica"/>
              <a:cs typeface="Helvetica"/>
              <a:sym typeface="Helvet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rgbClr val="000000"/>
                </a:solidFill>
              </a:rPr>
              <a:t>Miller, R. E. (2018). Reference Consultations and Student Success Outcomes. Reference &amp; User Services Quarterly, 58(1), 16–21. </a:t>
            </a:r>
            <a:r>
              <a:rPr b="0" lang="en" sz="1200" u="sng">
                <a:solidFill>
                  <a:schemeClr val="hlink"/>
                </a:solidFill>
                <a:hlinkClick r:id="rId6"/>
              </a:rPr>
              <a:t>https://doi.org/10.5860/rusq.58.1.6836</a:t>
            </a:r>
            <a:r>
              <a:rPr b="0" lang="en" sz="1200"/>
              <a:t> </a:t>
            </a:r>
            <a:endParaRPr b="0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</p:txBody>
      </p:sp>
      <p:sp>
        <p:nvSpPr>
          <p:cNvPr id="481" name="Google Shape;481;p88"/>
          <p:cNvSpPr txBox="1"/>
          <p:nvPr>
            <p:ph idx="1" type="subTitle"/>
          </p:nvPr>
        </p:nvSpPr>
        <p:spPr>
          <a:xfrm>
            <a:off x="2593800" y="4097150"/>
            <a:ext cx="62385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89"/>
          <p:cNvSpPr txBox="1"/>
          <p:nvPr>
            <p:ph type="title"/>
          </p:nvPr>
        </p:nvSpPr>
        <p:spPr>
          <a:xfrm>
            <a:off x="311700" y="146075"/>
            <a:ext cx="6680400" cy="7557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Montserrat Black"/>
                <a:ea typeface="Montserrat Black"/>
                <a:cs typeface="Montserrat Black"/>
                <a:sym typeface="Montserrat Black"/>
              </a:rPr>
              <a:t>THANKS!</a:t>
            </a:r>
            <a:endParaRPr b="0" sz="30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487" name="Google Shape;487;p89"/>
          <p:cNvSpPr txBox="1"/>
          <p:nvPr>
            <p:ph idx="1" type="body"/>
          </p:nvPr>
        </p:nvSpPr>
        <p:spPr>
          <a:xfrm>
            <a:off x="311700" y="901775"/>
            <a:ext cx="29631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Contact us:</a:t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Andrea Abernathy</a:t>
            </a:r>
            <a:b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Research &amp; Instruction Librarian, George Fox University</a:t>
            </a:r>
            <a:b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" sz="14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aabernathy@georgefox.edu</a:t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Twitter Handle: @anabrnathy</a:t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Justin Lillard</a:t>
            </a:r>
            <a:b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Reference Librarian, Harding University</a:t>
            </a:r>
            <a:br>
              <a:rPr lang="en" sz="18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" sz="14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jlillard@harding.edu</a:t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B7B7B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Twitter Handle: @JustinMLillard</a:t>
            </a:r>
            <a:endParaRPr sz="1400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88" name="Google Shape;488;p89"/>
          <p:cNvPicPr preferRelativeResize="0"/>
          <p:nvPr/>
        </p:nvPicPr>
        <p:blipFill rotWithShape="1">
          <a:blip r:embed="rId3">
            <a:alphaModFix/>
          </a:blip>
          <a:srcRect b="0" l="0" r="0" t="-18539"/>
          <a:stretch/>
        </p:blipFill>
        <p:spPr>
          <a:xfrm>
            <a:off x="5019674" y="-834255"/>
            <a:ext cx="4571998" cy="6096832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89"/>
          <p:cNvSpPr/>
          <p:nvPr/>
        </p:nvSpPr>
        <p:spPr>
          <a:xfrm>
            <a:off x="7035300" y="3484925"/>
            <a:ext cx="495300" cy="573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0124D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1"/>
          <p:cNvSpPr txBox="1"/>
          <p:nvPr>
            <p:ph type="title"/>
          </p:nvPr>
        </p:nvSpPr>
        <p:spPr>
          <a:xfrm>
            <a:off x="490250" y="130475"/>
            <a:ext cx="5618700" cy="448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 an </a:t>
            </a:r>
            <a:r>
              <a:rPr lang="en" sz="2400"/>
              <a:t>1982</a:t>
            </a:r>
            <a:r>
              <a:rPr lang="en" sz="2400"/>
              <a:t> </a:t>
            </a:r>
            <a:r>
              <a:rPr i="1" lang="en" sz="2400"/>
              <a:t>Library Journal</a:t>
            </a:r>
            <a:r>
              <a:rPr lang="en" sz="2400"/>
              <a:t> article, Northwestern University library is noted for </a:t>
            </a:r>
            <a:r>
              <a:rPr lang="en" sz="2400"/>
              <a:t>accommodating</a:t>
            </a:r>
            <a:r>
              <a:rPr lang="en" sz="2400"/>
              <a:t> complex research questions through face to face consultations, scheduled by appointment. </a:t>
            </a:r>
            <a:endParaRPr sz="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</a:endParaRPr>
          </a:p>
        </p:txBody>
      </p:sp>
      <p:pic>
        <p:nvPicPr>
          <p:cNvPr id="223" name="Google Shape;22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72950" y="229225"/>
            <a:ext cx="2127200" cy="438792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51"/>
          <p:cNvSpPr txBox="1"/>
          <p:nvPr/>
        </p:nvSpPr>
        <p:spPr>
          <a:xfrm>
            <a:off x="4295700" y="4617275"/>
            <a:ext cx="4705200" cy="5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Research consultations revived at Northwestern. (1982). Library Journal, 107(10), 930. Retrieved from http://search.ebscohost.com.georgefox.idm.oclc.org/login.aspx?direct=true&amp;db=lxh&amp;AN=7582679&amp;scope=site</a:t>
            </a:r>
            <a:endParaRPr sz="240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0124D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52"/>
          <p:cNvSpPr txBox="1"/>
          <p:nvPr>
            <p:ph idx="4294967295" type="title"/>
          </p:nvPr>
        </p:nvSpPr>
        <p:spPr>
          <a:xfrm>
            <a:off x="858600" y="690625"/>
            <a:ext cx="7317300" cy="293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 sz="1800">
                <a:solidFill>
                  <a:schemeClr val="accent6"/>
                </a:solidFill>
              </a:rPr>
              <a:t>“Let each of us please his neighbor for his good, to build him up…Therefore welcome one another as Christ has welcomed you, for the glory of God.”</a:t>
            </a:r>
            <a:endParaRPr sz="1800">
              <a:solidFill>
                <a:schemeClr val="accent6"/>
              </a:solidFill>
            </a:endParaRPr>
          </a:p>
        </p:txBody>
      </p:sp>
      <p:cxnSp>
        <p:nvCxnSpPr>
          <p:cNvPr id="230" name="Google Shape;230;p52"/>
          <p:cNvCxnSpPr/>
          <p:nvPr/>
        </p:nvCxnSpPr>
        <p:spPr>
          <a:xfrm>
            <a:off x="4346550" y="4055917"/>
            <a:ext cx="5529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1" name="Google Shape;231;p52"/>
          <p:cNvSpPr txBox="1"/>
          <p:nvPr>
            <p:ph idx="4294967295" type="body"/>
          </p:nvPr>
        </p:nvSpPr>
        <p:spPr>
          <a:xfrm>
            <a:off x="3169350" y="4201950"/>
            <a:ext cx="3000600" cy="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accent6"/>
                </a:solidFill>
              </a:rPr>
              <a:t>- Romans 15:2,7</a:t>
            </a:r>
            <a:endParaRPr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9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Implementing and Marketing</a:t>
            </a:r>
            <a:endParaRPr sz="3000">
              <a:solidFill>
                <a:srgbClr val="99000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003552"/>
                </a:solidFill>
              </a:rPr>
              <a:t>Two</a:t>
            </a:r>
            <a:r>
              <a:rPr b="1" lang="en" sz="3000">
                <a:solidFill>
                  <a:srgbClr val="003552"/>
                </a:solidFill>
              </a:rPr>
              <a:t> Models</a:t>
            </a:r>
            <a:endParaRPr sz="3000"/>
          </a:p>
        </p:txBody>
      </p:sp>
      <p:sp>
        <p:nvSpPr>
          <p:cNvPr id="242" name="Google Shape;242;p54"/>
          <p:cNvSpPr txBox="1"/>
          <p:nvPr>
            <p:ph idx="1" type="body"/>
          </p:nvPr>
        </p:nvSpPr>
        <p:spPr>
          <a:xfrm>
            <a:off x="311700" y="1309550"/>
            <a:ext cx="3999900" cy="325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1 Year ago, libraries adopted Research Consultations as primary model of reference service.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We do not have a reference desk.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Available by appointment through LibCal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Drop in available as well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Access Services refers patrons to the librarians either by walking students over, or by helping patrons make an appointment.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54"/>
          <p:cNvSpPr txBox="1"/>
          <p:nvPr>
            <p:ph idx="2" type="body"/>
          </p:nvPr>
        </p:nvSpPr>
        <p:spPr>
          <a:xfrm>
            <a:off x="4832400" y="1405225"/>
            <a:ext cx="3999900" cy="31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Evolved as a response to practical problem.  Professional literature review came much later.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Research Consultations part of a three-legged stool (along with Ref Desk and Group Instruction).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Available by appointment (different librarians have different scheduling mechanisms)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Available in-person, by phone, video conferencing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endParaRPr/>
          </a:p>
        </p:txBody>
      </p:sp>
      <p:sp>
        <p:nvSpPr>
          <p:cNvPr id="244" name="Google Shape;244;p54"/>
          <p:cNvSpPr txBox="1"/>
          <p:nvPr/>
        </p:nvSpPr>
        <p:spPr>
          <a:xfrm>
            <a:off x="351900" y="986150"/>
            <a:ext cx="39597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George Fox University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  <p:sp>
        <p:nvSpPr>
          <p:cNvPr id="245" name="Google Shape;245;p54"/>
          <p:cNvSpPr txBox="1"/>
          <p:nvPr/>
        </p:nvSpPr>
        <p:spPr>
          <a:xfrm>
            <a:off x="4852500" y="986150"/>
            <a:ext cx="39597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Harding </a:t>
            </a: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University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594605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47005" y="1208475"/>
            <a:ext cx="5092194" cy="272654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55"/>
          <p:cNvSpPr txBox="1"/>
          <p:nvPr/>
        </p:nvSpPr>
        <p:spPr>
          <a:xfrm>
            <a:off x="4017325" y="388500"/>
            <a:ext cx="47022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bin Condensed Medium"/>
                <a:ea typeface="Cabin Condensed Medium"/>
                <a:cs typeface="Cabin Condensed Medium"/>
                <a:sym typeface="Cabin Condensed Medium"/>
              </a:rPr>
              <a:t>George Fox University </a:t>
            </a:r>
            <a:endParaRPr>
              <a:latin typeface="Cabin Condensed Medium"/>
              <a:ea typeface="Cabin Condensed Medium"/>
              <a:cs typeface="Cabin Condensed Medium"/>
              <a:sym typeface="Cabin Condensed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