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3"/>
    <p:sldMasterId id="214748367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</p:sldIdLst>
  <p:sldSz cy="5143500" cx="9144000"/>
  <p:notesSz cx="6858000" cy="9144000"/>
  <p:embeddedFontLst>
    <p:embeddedFont>
      <p:font typeface="Roboto"/>
      <p:regular r:id="rId40"/>
      <p:bold r:id="rId41"/>
      <p:italic r:id="rId42"/>
      <p:boldItalic r:id="rId43"/>
    </p:embeddedFont>
    <p:embeddedFont>
      <p:font typeface="Oswald"/>
      <p:regular r:id="rId44"/>
      <p:bold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oboto-regular.fntdata"/><Relationship Id="rId20" Type="http://schemas.openxmlformats.org/officeDocument/2006/relationships/slide" Target="slides/slide15.xml"/><Relationship Id="rId42" Type="http://schemas.openxmlformats.org/officeDocument/2006/relationships/font" Target="fonts/Roboto-italic.fntdata"/><Relationship Id="rId41" Type="http://schemas.openxmlformats.org/officeDocument/2006/relationships/font" Target="fonts/Roboto-bold.fntdata"/><Relationship Id="rId22" Type="http://schemas.openxmlformats.org/officeDocument/2006/relationships/slide" Target="slides/slide17.xml"/><Relationship Id="rId44" Type="http://schemas.openxmlformats.org/officeDocument/2006/relationships/font" Target="fonts/Oswald-regular.fntdata"/><Relationship Id="rId21" Type="http://schemas.openxmlformats.org/officeDocument/2006/relationships/slide" Target="slides/slide16.xml"/><Relationship Id="rId43" Type="http://schemas.openxmlformats.org/officeDocument/2006/relationships/font" Target="fonts/Roboto-boldItalic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45" Type="http://schemas.openxmlformats.org/officeDocument/2006/relationships/font" Target="fonts/Oswald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5025e034fd_0_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g5025e034fd_0_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5025e034fd_0_1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" name="Google Shape;201;g5025e034fd_0_10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g5025e034fd_0_10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4cf7eac576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4cf7eac576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4cf7eac576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4cf7eac576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5091263e6b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5091263e6b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5091263e6b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5091263e6b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5091263e6b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5091263e6b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5091263e6b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5091263e6b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5025e034fd_1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5025e034fd_1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5091263e6b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5091263e6b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5028f3bae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5028f3bae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4cf7eac576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4cf7eac576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5091263e6b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5091263e6b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4ed9ad4f39_1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4ed9ad4f39_1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4ed9c3ad52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4ed9c3ad52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4ed9c3ad52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4ed9c3ad52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4ed9c3ad52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4ed9c3ad5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4ed9c3ad52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4ed9c3ad52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4ed9c3ad52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4ed9c3ad52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4ed9c3ad52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4ed9c3ad52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4ed9c3ad52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4ed9c3ad52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4cf7eac576_1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4cf7eac576_1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4ed9c3ad52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4ed9c3ad52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4ed9c3ad52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4ed9c3ad52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4ed9c3ad52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4ed9c3ad52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5091263e6b_0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5091263e6b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5091263e6b_0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Google Shape;360;g5091263e6b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4ed9ad4f39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4ed9ad4f39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4cf7eac576_1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4cf7eac576_1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4cf7eac576_1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4cf7eac576_1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4cf7eac576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4cf7eac576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5025e034fd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5025e034fd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5025e034fd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g5025e034fd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b="0" i="0" sz="4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8" name="Google Shape;58;p14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Google Shape;60;p1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64" name="Google Shape;64;p15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Google Shape;65;p15"/>
          <p:cNvSpPr txBox="1"/>
          <p:nvPr>
            <p:ph idx="1" type="body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Google Shape;66;p1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Google Shape;67;p1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1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Google Shape;71;p1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Google Shape;72;p1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5" name="Google Shape;75;p1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6" name="Google Shape;76;p1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80" name="Google Shape;80;p18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1" name="Google Shape;81;p1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2" name="Google Shape;82;p1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Google Shape;83;p1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b="0" i="0" sz="4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86" name="Google Shape;86;p19"/>
          <p:cNvSpPr txBox="1"/>
          <p:nvPr>
            <p:ph idx="1" type="body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Google Shape;87;p1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8" name="Google Shape;88;p1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9" name="Google Shape;89;p1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0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92" name="Google Shape;92;p20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3" name="Google Shape;93;p20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4" name="Google Shape;94;p2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5" name="Google Shape;95;p2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6" name="Google Shape;96;p2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1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99" name="Google Shape;99;p21"/>
          <p:cNvSpPr txBox="1"/>
          <p:nvPr>
            <p:ph idx="1" type="body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0" name="Google Shape;100;p21"/>
          <p:cNvSpPr txBox="1"/>
          <p:nvPr>
            <p:ph idx="2" type="body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1" name="Google Shape;101;p21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2" name="Google Shape;102;p21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3" name="Google Shape;103;p2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4" name="Google Shape;104;p2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5" name="Google Shape;105;p2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08" name="Google Shape;108;p22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810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2385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9" name="Google Shape;109;p22"/>
          <p:cNvSpPr txBox="1"/>
          <p:nvPr>
            <p:ph idx="2" type="body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0" name="Google Shape;110;p2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1" name="Google Shape;111;p2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2" name="Google Shape;112;p2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15" name="Google Shape;115;p23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6" name="Google Shape;116;p2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7" name="Google Shape;117;p2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8" name="Google Shape;118;p2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21" name="Google Shape;121;p24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rgbClr val="154854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libguides.georgefox.edu/liba100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libguides.georgefox.edu/liba100/assignment" TargetMode="External"/><Relationship Id="rId4" Type="http://schemas.openxmlformats.org/officeDocument/2006/relationships/hyperlink" Target="https://libguides.georgefox.edu/liba100" TargetMode="External"/><Relationship Id="rId5" Type="http://schemas.openxmlformats.org/officeDocument/2006/relationships/image" Target="../media/image28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1" Type="http://schemas.openxmlformats.org/officeDocument/2006/relationships/image" Target="../media/image7.jpg"/><Relationship Id="rId10" Type="http://schemas.openxmlformats.org/officeDocument/2006/relationships/image" Target="../media/image6.png"/><Relationship Id="rId13" Type="http://schemas.openxmlformats.org/officeDocument/2006/relationships/image" Target="../media/image11.jpg"/><Relationship Id="rId1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.jpg"/><Relationship Id="rId4" Type="http://schemas.openxmlformats.org/officeDocument/2006/relationships/image" Target="../media/image9.jpg"/><Relationship Id="rId9" Type="http://schemas.openxmlformats.org/officeDocument/2006/relationships/image" Target="../media/image8.jpg"/><Relationship Id="rId14" Type="http://schemas.openxmlformats.org/officeDocument/2006/relationships/image" Target="../media/image12.jpg"/><Relationship Id="rId5" Type="http://schemas.openxmlformats.org/officeDocument/2006/relationships/image" Target="../media/image4.jpg"/><Relationship Id="rId6" Type="http://schemas.openxmlformats.org/officeDocument/2006/relationships/image" Target="../media/image10.jpg"/><Relationship Id="rId7" Type="http://schemas.openxmlformats.org/officeDocument/2006/relationships/image" Target="../media/image5.jpg"/><Relationship Id="rId8" Type="http://schemas.openxmlformats.org/officeDocument/2006/relationships/image" Target="../media/image3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7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image" Target="../media/image7.jpg"/><Relationship Id="rId10" Type="http://schemas.openxmlformats.org/officeDocument/2006/relationships/image" Target="../media/image6.png"/><Relationship Id="rId13" Type="http://schemas.openxmlformats.org/officeDocument/2006/relationships/image" Target="../media/image11.jpg"/><Relationship Id="rId1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Relationship Id="rId4" Type="http://schemas.openxmlformats.org/officeDocument/2006/relationships/image" Target="../media/image9.jpg"/><Relationship Id="rId9" Type="http://schemas.openxmlformats.org/officeDocument/2006/relationships/image" Target="../media/image8.jpg"/><Relationship Id="rId14" Type="http://schemas.openxmlformats.org/officeDocument/2006/relationships/image" Target="../media/image12.jpg"/><Relationship Id="rId5" Type="http://schemas.openxmlformats.org/officeDocument/2006/relationships/image" Target="../media/image4.jpg"/><Relationship Id="rId6" Type="http://schemas.openxmlformats.org/officeDocument/2006/relationships/image" Target="../media/image10.jpg"/><Relationship Id="rId7" Type="http://schemas.openxmlformats.org/officeDocument/2006/relationships/image" Target="../media/image5.jpg"/><Relationship Id="rId8" Type="http://schemas.openxmlformats.org/officeDocument/2006/relationships/image" Target="../media/image3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hyperlink" Target="mailto:researchhelp@georgefox.edu" TargetMode="External"/><Relationship Id="rId4" Type="http://schemas.openxmlformats.org/officeDocument/2006/relationships/image" Target="../media/image2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54854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 txBox="1"/>
          <p:nvPr>
            <p:ph type="ctrTitle"/>
          </p:nvPr>
        </p:nvSpPr>
        <p:spPr>
          <a:xfrm>
            <a:off x="311708" y="94442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Identity in the Digital World: </a:t>
            </a:r>
            <a:endParaRPr sz="3600"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Incorporating Digital Wisdom into Information Literacy Instruction</a:t>
            </a:r>
            <a:endParaRPr sz="3600"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30" name="Google Shape;130;p25"/>
          <p:cNvSpPr txBox="1"/>
          <p:nvPr>
            <p:ph idx="1" type="subTitle"/>
          </p:nvPr>
        </p:nvSpPr>
        <p:spPr>
          <a:xfrm>
            <a:off x="311700" y="3060850"/>
            <a:ext cx="8520600" cy="101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Andrea Abernathy, Research &amp; Instruction Librarian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Rob Bohall, Research &amp; Instruction Librarian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Sarah Stevenson, Research &amp; Instruction Librarian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1" name="Google Shape;13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82475" y="3986475"/>
            <a:ext cx="1071000" cy="94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54854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4"/>
          <p:cNvSpPr txBox="1"/>
          <p:nvPr>
            <p:ph type="title"/>
          </p:nvPr>
        </p:nvSpPr>
        <p:spPr>
          <a:xfrm>
            <a:off x="6117788" y="183263"/>
            <a:ext cx="2777400" cy="464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i="1" lang="en" sz="24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</a:t>
            </a:r>
            <a:r>
              <a:rPr i="1" lang="en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hat else do you want to know?</a:t>
            </a:r>
            <a:endParaRPr i="1"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t/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i="1" lang="en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What can you, receive that is  beyond yourself?</a:t>
            </a:r>
            <a:endParaRPr i="1"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98" name="Google Shape;198;p34"/>
          <p:cNvPicPr preferRelativeResize="0"/>
          <p:nvPr/>
        </p:nvPicPr>
        <p:blipFill rotWithShape="1">
          <a:blip r:embed="rId3">
            <a:alphaModFix/>
          </a:blip>
          <a:srcRect b="0" l="-4179" r="23489" t="0"/>
          <a:stretch/>
        </p:blipFill>
        <p:spPr>
          <a:xfrm>
            <a:off x="-364706" y="0"/>
            <a:ext cx="5941888" cy="5143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54854"/>
        </a:soli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5"/>
          <p:cNvSpPr txBox="1"/>
          <p:nvPr/>
        </p:nvSpPr>
        <p:spPr>
          <a:xfrm>
            <a:off x="4257394" y="1063088"/>
            <a:ext cx="4593300" cy="38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Brainstorm terms. 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What ideas are connected?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Is there another way to describe this idea?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What synonyms can you list?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Are there any antonyms that you can list?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Are there other places where this idea intersects with others?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205" name="Google Shape;205;p35"/>
          <p:cNvSpPr txBox="1"/>
          <p:nvPr/>
        </p:nvSpPr>
        <p:spPr>
          <a:xfrm>
            <a:off x="4167856" y="332981"/>
            <a:ext cx="4772400" cy="9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Brainstorming: A Key to a Successful Search</a:t>
            </a:r>
            <a:endParaRPr sz="2800"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06" name="Google Shape;20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9975" y="6"/>
            <a:ext cx="399135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35"/>
          <p:cNvSpPr txBox="1"/>
          <p:nvPr/>
        </p:nvSpPr>
        <p:spPr>
          <a:xfrm>
            <a:off x="969094" y="3410344"/>
            <a:ext cx="2085600" cy="60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400">
                <a:solidFill>
                  <a:schemeClr val="dk1"/>
                </a:solidFill>
              </a:rPr>
              <a:t>Every idea. </a:t>
            </a:r>
            <a:endParaRPr sz="1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Learning Objectives &amp; Outcomes: Employing Backwards Design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13" name="Google Shape;213;p36"/>
          <p:cNvPicPr preferRelativeResize="0"/>
          <p:nvPr/>
        </p:nvPicPr>
        <p:blipFill rotWithShape="1">
          <a:blip r:embed="rId3">
            <a:alphaModFix/>
          </a:blip>
          <a:srcRect b="0" l="704" r="0" t="2028"/>
          <a:stretch/>
        </p:blipFill>
        <p:spPr>
          <a:xfrm>
            <a:off x="341738" y="1304275"/>
            <a:ext cx="8460526" cy="28023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Learning Objectives &amp; Outcomes: Employing Backwards Design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37"/>
          <p:cNvSpPr txBox="1"/>
          <p:nvPr>
            <p:ph idx="1" type="body"/>
          </p:nvPr>
        </p:nvSpPr>
        <p:spPr>
          <a:xfrm>
            <a:off x="311700" y="1152475"/>
            <a:ext cx="2178900" cy="374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Students will develop their information literate abilities to efficiently discover information resources from globally diverse perspectives through strategic exploration and inquiry; evaluate resources in the context of the information need; contribute to scholarly discussions through integrating and building upon information resources, and participate ethically in communities of learning. </a:t>
            </a:r>
            <a:endParaRPr sz="1300">
              <a:solidFill>
                <a:srgbClr val="FFFFFF"/>
              </a:solidFill>
            </a:endParaRPr>
          </a:p>
        </p:txBody>
      </p:sp>
      <p:pic>
        <p:nvPicPr>
          <p:cNvPr id="220" name="Google Shape;220;p37"/>
          <p:cNvPicPr preferRelativeResize="0"/>
          <p:nvPr/>
        </p:nvPicPr>
        <p:blipFill rotWithShape="1">
          <a:blip r:embed="rId3">
            <a:alphaModFix/>
          </a:blip>
          <a:srcRect b="0" l="727" r="914" t="0"/>
          <a:stretch/>
        </p:blipFill>
        <p:spPr>
          <a:xfrm>
            <a:off x="2647800" y="1152475"/>
            <a:ext cx="6044525" cy="37412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Learning Objectives &amp; Outcomes: Employing Backwards Design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26" name="Google Shape;226;p38"/>
          <p:cNvPicPr preferRelativeResize="0"/>
          <p:nvPr/>
        </p:nvPicPr>
        <p:blipFill rotWithShape="1">
          <a:blip r:embed="rId3">
            <a:alphaModFix/>
          </a:blip>
          <a:srcRect b="0" l="537" r="0" t="0"/>
          <a:stretch/>
        </p:blipFill>
        <p:spPr>
          <a:xfrm>
            <a:off x="334663" y="1571575"/>
            <a:ext cx="8474675" cy="21582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Identity in the Digital World Assignment: Set Up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32" name="Google Shape;232;p3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Created LibGuide: </a:t>
            </a:r>
            <a:r>
              <a:rPr lang="en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https://libguides.georgefox.edu/liba100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Embedded assignment in FoxTale courses (Moodle LMS)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Each librarian was instructor in LMS course for grading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Each librarian graded the sections that they taught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Librarians met for grade norming exercise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Grading w/ feedback was returned one week after assignment was due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Allowed for one resubmission if first grade was failing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Identity in the Digital World Assignment: Details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38" name="Google Shape;238;p4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LibGuide: </a:t>
            </a:r>
            <a:r>
              <a:rPr lang="en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https://libguides.georgefox.edu/liba100/assignment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Assignment Overview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Detailed Instructions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Rubric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Examples by librarians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39" name="Google Shape;239;p40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71950" y="1916900"/>
            <a:ext cx="4408973" cy="275797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1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Key Themes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700875" cy="2436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00875" y="0"/>
            <a:ext cx="2435576" cy="1563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84075" y="3390650"/>
            <a:ext cx="2695776" cy="216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18125" y="3625825"/>
            <a:ext cx="2695773" cy="1690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36447" y="-3"/>
            <a:ext cx="4147749" cy="939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4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678800" y="1311629"/>
            <a:ext cx="2607650" cy="2535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42"/>
          <p:cNvPicPr preferRelativeResize="0"/>
          <p:nvPr/>
        </p:nvPicPr>
        <p:blipFill rotWithShape="1">
          <a:blip r:embed="rId9">
            <a:alphaModFix/>
          </a:blip>
          <a:srcRect b="0" l="0" r="0" t="3418"/>
          <a:stretch/>
        </p:blipFill>
        <p:spPr>
          <a:xfrm>
            <a:off x="0" y="2139600"/>
            <a:ext cx="1748625" cy="3003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42"/>
          <p:cNvPicPr preferRelativeResize="0"/>
          <p:nvPr/>
        </p:nvPicPr>
        <p:blipFill rotWithShape="1">
          <a:blip r:embed="rId10">
            <a:alphaModFix/>
          </a:blip>
          <a:srcRect b="41684" l="8054" r="0" t="4976"/>
          <a:stretch/>
        </p:blipFill>
        <p:spPr>
          <a:xfrm>
            <a:off x="1700863" y="3438225"/>
            <a:ext cx="2695775" cy="1922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4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136450" y="939775"/>
            <a:ext cx="4265450" cy="1093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42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443125" y="0"/>
            <a:ext cx="1700874" cy="2399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42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013897" y="1691732"/>
            <a:ext cx="2198326" cy="2577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42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3788100" y="1639225"/>
            <a:ext cx="3502825" cy="2039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Themes Students Shared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66" name="Google Shape;266;p43"/>
          <p:cNvSpPr txBox="1"/>
          <p:nvPr>
            <p:ph idx="1" type="body"/>
          </p:nvPr>
        </p:nvSpPr>
        <p:spPr>
          <a:xfrm>
            <a:off x="311700" y="1152475"/>
            <a:ext cx="8520600" cy="376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Relationships &amp; Community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Acclimation to College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Faith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Environmental Concerns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Family, Parents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Identity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Social Justice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Mental Health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67" name="Google Shape;267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3017" y="1316099"/>
            <a:ext cx="3969433" cy="264674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Agenda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37" name="Google Shape;137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The Lesson 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○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Context of the lesson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○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Lesson Design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○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Assignment Implementation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Key Themes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Assessment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Overall Reflections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73" name="Google Shape;273;p44"/>
          <p:cNvSpPr txBox="1"/>
          <p:nvPr>
            <p:ph idx="1" type="body"/>
          </p:nvPr>
        </p:nvSpPr>
        <p:spPr>
          <a:xfrm>
            <a:off x="311700" y="1152475"/>
            <a:ext cx="47760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700"/>
              <a:buFont typeface="Roboto"/>
              <a:buChar char="●"/>
            </a:pPr>
            <a:r>
              <a:rPr lang="en" sz="1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YouTube provided space for the most authentic reflections</a:t>
            </a:r>
            <a:endParaRPr sz="1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700"/>
              <a:buFont typeface="Roboto"/>
              <a:buChar char="●"/>
            </a:pPr>
            <a:r>
              <a:rPr lang="en" sz="1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Social media posts were often deleted right after the assignment or shared with a caveat</a:t>
            </a:r>
            <a:endParaRPr sz="1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700"/>
              <a:buFont typeface="Roboto"/>
              <a:buChar char="●"/>
            </a:pPr>
            <a:r>
              <a:rPr lang="en" sz="1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Students were surprised by how much information was available via the library</a:t>
            </a:r>
            <a:endParaRPr sz="1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700"/>
              <a:buFont typeface="Roboto"/>
              <a:buChar char="●"/>
            </a:pPr>
            <a:r>
              <a:rPr lang="en" sz="1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Students’ level of self-disclosure surprised</a:t>
            </a:r>
            <a:endParaRPr sz="1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marR="0" rtl="0" algn="l"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  <a:buClr>
                <a:srgbClr val="EAEF8F"/>
              </a:buClr>
              <a:buSzPts val="1700"/>
              <a:buFont typeface="Roboto"/>
              <a:buChar char="●"/>
            </a:pPr>
            <a:r>
              <a:rPr lang="en" sz="1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We love our students!</a:t>
            </a:r>
            <a:endParaRPr sz="1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74" name="Google Shape;274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2675" y="1549388"/>
            <a:ext cx="3496774" cy="26225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Assessment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End-of-Course Survey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85" name="Google Shape;285;p46"/>
          <p:cNvSpPr txBox="1"/>
          <p:nvPr>
            <p:ph idx="1" type="body"/>
          </p:nvPr>
        </p:nvSpPr>
        <p:spPr>
          <a:xfrm>
            <a:off x="311700" y="1251700"/>
            <a:ext cx="8520600" cy="331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AutoNum type="arabicPeriod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 know how to connect with a librarian if I need help with my research.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AutoNum type="arabicPeriod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My confidence in using the library has improved.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AutoNum type="arabicPeriod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The way I think about research and how I do research has changed for the better.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AutoNum type="arabicPeriod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Reflecting on the librarian's visit and the library assignment, what are the most significant things that you have learned?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86" name="Google Shape;286;p46"/>
          <p:cNvPicPr preferRelativeResize="0"/>
          <p:nvPr/>
        </p:nvPicPr>
        <p:blipFill>
          <a:blip r:embed="rId3">
            <a:alphaModFix amt="84000"/>
          </a:blip>
          <a:stretch>
            <a:fillRect/>
          </a:stretch>
        </p:blipFill>
        <p:spPr>
          <a:xfrm>
            <a:off x="5146431" y="4073600"/>
            <a:ext cx="3685863" cy="49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Assessment Data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4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93" name="Google Shape;293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02953"/>
            <a:ext cx="9143999" cy="4742793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47"/>
          <p:cNvSpPr/>
          <p:nvPr/>
        </p:nvSpPr>
        <p:spPr>
          <a:xfrm>
            <a:off x="0" y="4568875"/>
            <a:ext cx="9144000" cy="572700"/>
          </a:xfrm>
          <a:prstGeom prst="rect">
            <a:avLst/>
          </a:prstGeom>
          <a:solidFill>
            <a:srgbClr val="969C2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</a:rPr>
              <a:t>Mean = 3.74</a:t>
            </a:r>
            <a:endParaRPr b="1">
              <a:solidFill>
                <a:srgbClr val="FFFFFF"/>
              </a:solidFill>
            </a:endParaRPr>
          </a:p>
        </p:txBody>
      </p:sp>
      <p:cxnSp>
        <p:nvCxnSpPr>
          <p:cNvPr id="295" name="Google Shape;295;p47"/>
          <p:cNvCxnSpPr/>
          <p:nvPr/>
        </p:nvCxnSpPr>
        <p:spPr>
          <a:xfrm>
            <a:off x="5256565" y="1714500"/>
            <a:ext cx="0" cy="2359800"/>
          </a:xfrm>
          <a:prstGeom prst="straightConnector1">
            <a:avLst/>
          </a:prstGeom>
          <a:noFill/>
          <a:ln cap="flat" cmpd="sng" w="38100">
            <a:solidFill>
              <a:srgbClr val="969C2B"/>
            </a:solidFill>
            <a:prstDash val="dash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4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Assessment Data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4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302" name="Google Shape;302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0703"/>
            <a:ext cx="9143999" cy="4742793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48"/>
          <p:cNvSpPr/>
          <p:nvPr/>
        </p:nvSpPr>
        <p:spPr>
          <a:xfrm>
            <a:off x="0" y="4568875"/>
            <a:ext cx="9144000" cy="572700"/>
          </a:xfrm>
          <a:prstGeom prst="rect">
            <a:avLst/>
          </a:prstGeom>
          <a:solidFill>
            <a:srgbClr val="969C2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</a:rPr>
              <a:t>Mean = 3.59</a:t>
            </a:r>
            <a:endParaRPr>
              <a:solidFill>
                <a:srgbClr val="EAEF8F"/>
              </a:solidFill>
            </a:endParaRPr>
          </a:p>
        </p:txBody>
      </p:sp>
      <p:cxnSp>
        <p:nvCxnSpPr>
          <p:cNvPr id="304" name="Google Shape;304;p48"/>
          <p:cNvCxnSpPr/>
          <p:nvPr/>
        </p:nvCxnSpPr>
        <p:spPr>
          <a:xfrm>
            <a:off x="5104165" y="1714500"/>
            <a:ext cx="0" cy="2359800"/>
          </a:xfrm>
          <a:prstGeom prst="straightConnector1">
            <a:avLst/>
          </a:prstGeom>
          <a:noFill/>
          <a:ln cap="flat" cmpd="sng" w="38100">
            <a:solidFill>
              <a:srgbClr val="969C2B"/>
            </a:solidFill>
            <a:prstDash val="dash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Assessment Data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4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311" name="Google Shape;311;p49"/>
          <p:cNvPicPr preferRelativeResize="0"/>
          <p:nvPr/>
        </p:nvPicPr>
        <p:blipFill rotWithShape="1">
          <a:blip r:embed="rId3">
            <a:alphaModFix/>
          </a:blip>
          <a:srcRect b="5118" l="0" r="0" t="2647"/>
          <a:stretch/>
        </p:blipFill>
        <p:spPr>
          <a:xfrm>
            <a:off x="0" y="220888"/>
            <a:ext cx="9143999" cy="4701725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49"/>
          <p:cNvSpPr/>
          <p:nvPr/>
        </p:nvSpPr>
        <p:spPr>
          <a:xfrm>
            <a:off x="0" y="4568875"/>
            <a:ext cx="9144000" cy="572700"/>
          </a:xfrm>
          <a:prstGeom prst="rect">
            <a:avLst/>
          </a:prstGeom>
          <a:solidFill>
            <a:srgbClr val="969C2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>
                <a:solidFill>
                  <a:srgbClr val="FFFFFF"/>
                </a:solidFill>
              </a:rPr>
              <a:t>Mean = 3.34</a:t>
            </a:r>
            <a:endParaRPr b="1">
              <a:solidFill>
                <a:srgbClr val="FFFFFF"/>
              </a:solidFill>
            </a:endParaRPr>
          </a:p>
        </p:txBody>
      </p:sp>
      <p:cxnSp>
        <p:nvCxnSpPr>
          <p:cNvPr id="313" name="Google Shape;313;p49"/>
          <p:cNvCxnSpPr/>
          <p:nvPr/>
        </p:nvCxnSpPr>
        <p:spPr>
          <a:xfrm>
            <a:off x="4927169" y="1806675"/>
            <a:ext cx="0" cy="2359800"/>
          </a:xfrm>
          <a:prstGeom prst="straightConnector1">
            <a:avLst/>
          </a:prstGeom>
          <a:noFill/>
          <a:ln cap="flat" cmpd="sng" w="38100">
            <a:solidFill>
              <a:srgbClr val="969C2B"/>
            </a:solidFill>
            <a:prstDash val="dash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50"/>
          <p:cNvSpPr txBox="1"/>
          <p:nvPr>
            <p:ph idx="1" type="body"/>
          </p:nvPr>
        </p:nvSpPr>
        <p:spPr>
          <a:xfrm>
            <a:off x="958650" y="1170900"/>
            <a:ext cx="68670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Q: </a:t>
            </a:r>
            <a:r>
              <a:rPr b="1" lang="en"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What are the most significant things you learned?</a:t>
            </a:r>
            <a:endParaRPr b="1" sz="3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9" name="Google Shape;319;p5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Survey Question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51"/>
          <p:cNvSpPr txBox="1"/>
          <p:nvPr>
            <p:ph idx="1" type="body"/>
          </p:nvPr>
        </p:nvSpPr>
        <p:spPr>
          <a:xfrm>
            <a:off x="1284900" y="1203100"/>
            <a:ext cx="6147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“How to search for certain materials in the library as well as realizing what has impacted my life.”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5" name="Google Shape;325;p51"/>
          <p:cNvSpPr txBox="1"/>
          <p:nvPr/>
        </p:nvSpPr>
        <p:spPr>
          <a:xfrm>
            <a:off x="1949625" y="3174275"/>
            <a:ext cx="2292600" cy="8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51"/>
          <p:cNvSpPr txBox="1"/>
          <p:nvPr/>
        </p:nvSpPr>
        <p:spPr>
          <a:xfrm>
            <a:off x="10355575" y="685800"/>
            <a:ext cx="5643300" cy="65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2"/>
          <p:cNvSpPr txBox="1"/>
          <p:nvPr>
            <p:ph idx="1" type="body"/>
          </p:nvPr>
        </p:nvSpPr>
        <p:spPr>
          <a:xfrm>
            <a:off x="1731000" y="1182850"/>
            <a:ext cx="56820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“H</a:t>
            </a:r>
            <a:r>
              <a:rPr lang="en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ow to use the online library sources, and how to filter them to fit exactly what kind of source I need.”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53"/>
          <p:cNvSpPr txBox="1"/>
          <p:nvPr>
            <p:ph idx="1" type="body"/>
          </p:nvPr>
        </p:nvSpPr>
        <p:spPr>
          <a:xfrm>
            <a:off x="1522950" y="1182850"/>
            <a:ext cx="6098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“</a:t>
            </a:r>
            <a:r>
              <a:rPr lang="en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How the librarian can help me find information and research topics.”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700875" cy="2436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00875" y="0"/>
            <a:ext cx="2435576" cy="1563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84075" y="3390650"/>
            <a:ext cx="2695776" cy="216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18125" y="3625825"/>
            <a:ext cx="2695773" cy="1690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36447" y="-3"/>
            <a:ext cx="4147749" cy="939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678800" y="1311629"/>
            <a:ext cx="2607650" cy="2535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27"/>
          <p:cNvPicPr preferRelativeResize="0"/>
          <p:nvPr/>
        </p:nvPicPr>
        <p:blipFill rotWithShape="1">
          <a:blip r:embed="rId9">
            <a:alphaModFix/>
          </a:blip>
          <a:srcRect b="0" l="0" r="0" t="3418"/>
          <a:stretch/>
        </p:blipFill>
        <p:spPr>
          <a:xfrm>
            <a:off x="0" y="2139600"/>
            <a:ext cx="1748625" cy="3003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7"/>
          <p:cNvPicPr preferRelativeResize="0"/>
          <p:nvPr/>
        </p:nvPicPr>
        <p:blipFill rotWithShape="1">
          <a:blip r:embed="rId10">
            <a:alphaModFix/>
          </a:blip>
          <a:srcRect b="41684" l="8054" r="0" t="4976"/>
          <a:stretch/>
        </p:blipFill>
        <p:spPr>
          <a:xfrm>
            <a:off x="1700863" y="3438225"/>
            <a:ext cx="2695775" cy="1922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136450" y="939775"/>
            <a:ext cx="4265450" cy="1093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7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443125" y="0"/>
            <a:ext cx="1700874" cy="2399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7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013897" y="1691732"/>
            <a:ext cx="2198326" cy="2577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7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3788100" y="1639225"/>
            <a:ext cx="3502825" cy="2039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4"/>
          <p:cNvSpPr txBox="1"/>
          <p:nvPr>
            <p:ph idx="1" type="body"/>
          </p:nvPr>
        </p:nvSpPr>
        <p:spPr>
          <a:xfrm>
            <a:off x="1799400" y="1101825"/>
            <a:ext cx="5545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“I enjoyed researching a vague idea I had, putting in different phrases and receiving different books.”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55"/>
          <p:cNvSpPr txBox="1"/>
          <p:nvPr>
            <p:ph idx="1" type="body"/>
          </p:nvPr>
        </p:nvSpPr>
        <p:spPr>
          <a:xfrm>
            <a:off x="1667700" y="1132225"/>
            <a:ext cx="5808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“The assignment was poorly implemented, especially because of the major amount of points it's worth.”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5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Next Steps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52" name="Google Shape;352;p5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2400"/>
              <a:buFont typeface="Roboto"/>
              <a:buChar char="●"/>
            </a:pPr>
            <a:r>
              <a:rPr lang="en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Course being revamped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2400"/>
              <a:buFont typeface="Roboto"/>
              <a:buChar char="●"/>
            </a:pPr>
            <a:r>
              <a:rPr lang="en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Advocating continued library presence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>
                <a:srgbClr val="EAEF8F"/>
              </a:buClr>
              <a:buSzPts val="2400"/>
              <a:buFont typeface="Roboto"/>
              <a:buChar char="●"/>
            </a:pPr>
            <a:r>
              <a:rPr lang="en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Optimize assignment instructions, LibGuide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 algn="l"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  <a:buClr>
                <a:srgbClr val="EAEF8F"/>
              </a:buClr>
              <a:buSzPts val="2400"/>
              <a:buFont typeface="Roboto"/>
              <a:buChar char="●"/>
            </a:pPr>
            <a:r>
              <a:rPr lang="en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Embed rubric into FoxTale assignment for grading</a:t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7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Questions</a:t>
            </a: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?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58"/>
          <p:cNvSpPr/>
          <p:nvPr/>
        </p:nvSpPr>
        <p:spPr>
          <a:xfrm>
            <a:off x="1371600" y="2758500"/>
            <a:ext cx="6400800" cy="946200"/>
          </a:xfrm>
          <a:prstGeom prst="roundRect">
            <a:avLst>
              <a:gd fmla="val 16667" name="adj"/>
            </a:avLst>
          </a:prstGeom>
          <a:solidFill>
            <a:srgbClr val="969C2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p58"/>
          <p:cNvSpPr/>
          <p:nvPr/>
        </p:nvSpPr>
        <p:spPr>
          <a:xfrm>
            <a:off x="1371600" y="1488775"/>
            <a:ext cx="6400800" cy="946200"/>
          </a:xfrm>
          <a:prstGeom prst="roundRect">
            <a:avLst>
              <a:gd fmla="val 16667" name="adj"/>
            </a:avLst>
          </a:prstGeom>
          <a:solidFill>
            <a:srgbClr val="969C2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5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We’d love to chat!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65" name="Google Shape;365;p58"/>
          <p:cNvSpPr txBox="1"/>
          <p:nvPr>
            <p:ph idx="1" type="body"/>
          </p:nvPr>
        </p:nvSpPr>
        <p:spPr>
          <a:xfrm>
            <a:off x="311700" y="1648400"/>
            <a:ext cx="8520600" cy="87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Email us:</a:t>
            </a:r>
            <a:r>
              <a:rPr lang="en" sz="3000"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3000" u="sng">
                <a:solidFill>
                  <a:schemeClr val="hlink"/>
                </a:solidFill>
                <a:latin typeface="Oswald"/>
                <a:ea typeface="Oswald"/>
                <a:cs typeface="Oswald"/>
                <a:sym typeface="Oswald"/>
                <a:hlinkClick r:id="rId3"/>
              </a:rPr>
              <a:t>researchhelp@georgefox.edu</a:t>
            </a:r>
            <a:endParaRPr sz="3000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66" name="Google Shape;366;p58"/>
          <p:cNvPicPr preferRelativeResize="0"/>
          <p:nvPr/>
        </p:nvPicPr>
        <p:blipFill rotWithShape="1">
          <a:blip r:embed="rId4">
            <a:alphaModFix/>
          </a:blip>
          <a:srcRect b="14108" l="70820" r="3768" t="8796"/>
          <a:stretch/>
        </p:blipFill>
        <p:spPr>
          <a:xfrm>
            <a:off x="6765613" y="2945250"/>
            <a:ext cx="572700" cy="5727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67" name="Google Shape;367;p58"/>
          <p:cNvPicPr preferRelativeResize="0"/>
          <p:nvPr/>
        </p:nvPicPr>
        <p:blipFill rotWithShape="1">
          <a:blip r:embed="rId4">
            <a:alphaModFix/>
          </a:blip>
          <a:srcRect b="12172" l="38054" r="36200" t="10391"/>
          <a:stretch/>
        </p:blipFill>
        <p:spPr>
          <a:xfrm>
            <a:off x="6070038" y="2947649"/>
            <a:ext cx="572700" cy="5679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68" name="Google Shape;368;p58"/>
          <p:cNvPicPr preferRelativeResize="0"/>
          <p:nvPr/>
        </p:nvPicPr>
        <p:blipFill rotWithShape="1">
          <a:blip r:embed="rId4">
            <a:alphaModFix/>
          </a:blip>
          <a:srcRect b="11921" l="6287" r="68969" t="13009"/>
          <a:stretch/>
        </p:blipFill>
        <p:spPr>
          <a:xfrm>
            <a:off x="5374463" y="2945250"/>
            <a:ext cx="572700" cy="5727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69" name="Google Shape;369;p58"/>
          <p:cNvSpPr txBox="1"/>
          <p:nvPr>
            <p:ph idx="1" type="body"/>
          </p:nvPr>
        </p:nvSpPr>
        <p:spPr>
          <a:xfrm>
            <a:off x="1805684" y="2906025"/>
            <a:ext cx="3568800" cy="112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3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Follow us: @gfulibraries</a:t>
            </a:r>
            <a:endParaRPr sz="3000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About </a:t>
            </a: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LIBA 100: Knowing and Being Known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59" name="Google Shape;159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 First Year Experience Class, which focuses on the following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Liberal Arts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Writing </a:t>
            </a: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Proficiency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Information and Digital Literacy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Student Success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Calling, vocation, StrengthsFinder metrics, belonging, persistence, and developing, the mind are central themes of the course. 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Writing is pre-disciplinary, as a response to readings. 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Past Efforts: Two Library Visits</a:t>
            </a:r>
            <a:endParaRPr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65" name="Google Shape;165;p2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Library Orientation</a:t>
            </a:r>
            <a:endParaRPr sz="2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Research 101 Online Tutorial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Scavenger Hunt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Library Shelfies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Library Go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Library Explorers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6" name="Google Shape;166;p29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Information Literacy Instruction</a:t>
            </a:r>
            <a:endParaRPr sz="2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Overview of Primo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Introduction to databases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Library assignment connected to research writing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Annotated bibliography assignment 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0"/>
          <p:cNvSpPr txBox="1"/>
          <p:nvPr>
            <p:ph type="title"/>
          </p:nvPr>
        </p:nvSpPr>
        <p:spPr>
          <a:xfrm>
            <a:off x="311700" y="344800"/>
            <a:ext cx="79335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Holistically Connecting</a:t>
            </a:r>
            <a:r>
              <a:rPr lang="en" sz="2800"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2800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with the Students </a:t>
            </a:r>
            <a:endParaRPr sz="2800">
              <a:solidFill>
                <a:srgbClr val="EAEF8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72" name="Google Shape;172;p30"/>
          <p:cNvSpPr txBox="1"/>
          <p:nvPr>
            <p:ph idx="1" type="body"/>
          </p:nvPr>
        </p:nvSpPr>
        <p:spPr>
          <a:xfrm>
            <a:off x="311700" y="1422600"/>
            <a:ext cx="34077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500"/>
              <a:buFont typeface="Roboto"/>
              <a:buChar char="●"/>
            </a:pPr>
            <a:r>
              <a:rPr lang="en" sz="15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LIBA 100’s Pre-disciplinary writing mandated change </a:t>
            </a:r>
            <a:endParaRPr sz="15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500"/>
              <a:buFont typeface="Roboto"/>
              <a:buChar char="●"/>
            </a:pPr>
            <a:r>
              <a:rPr lang="en" sz="15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Digital Wisdom gave us a pathway to </a:t>
            </a:r>
            <a:r>
              <a:rPr lang="en" sz="15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integrate</a:t>
            </a:r>
            <a:r>
              <a:rPr lang="en" sz="15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our lesson into the core conversations of LIBA 100</a:t>
            </a:r>
            <a:endParaRPr sz="15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Digital Wisdom is being wise in the digital world, in all interactions, in a holistic manner. </a:t>
            </a:r>
            <a:endParaRPr sz="1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173" name="Google Shape;173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74925" y="1565500"/>
            <a:ext cx="4813800" cy="27031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Identity in the Digital World: The Lesson</a:t>
            </a:r>
            <a:endParaRPr/>
          </a:p>
        </p:txBody>
      </p:sp>
      <p:sp>
        <p:nvSpPr>
          <p:cNvPr id="179" name="Google Shape;179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Without a research component, we focused on thinking about information and identity in the digital world. 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Attention, Reality, and Truth by Michael Paulus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Socratic questions about attention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Exploration in library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Thoughtful response to found information resource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EAEF8F"/>
              </a:buClr>
              <a:buSzPts val="1800"/>
              <a:buFont typeface="Roboto"/>
              <a:buChar char="●"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Focus on authentic response in a digital format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2"/>
          <p:cNvSpPr txBox="1"/>
          <p:nvPr>
            <p:ph type="title"/>
          </p:nvPr>
        </p:nvSpPr>
        <p:spPr>
          <a:xfrm>
            <a:off x="265500" y="2315125"/>
            <a:ext cx="4045200" cy="1719900"/>
          </a:xfrm>
          <a:prstGeom prst="rect">
            <a:avLst/>
          </a:prstGeom>
          <a:noFill/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“As we navigate the information revolution and improve our selective attention to enhance our agency, we also need to cultivate a more receptive form of attention that recognizes the limits of our agency and is open to receiving something beyond us.”</a:t>
            </a:r>
            <a:endParaRPr sz="1800"/>
          </a:p>
        </p:txBody>
      </p:sp>
      <p:sp>
        <p:nvSpPr>
          <p:cNvPr id="185" name="Google Shape;185;p32"/>
          <p:cNvSpPr txBox="1"/>
          <p:nvPr>
            <p:ph idx="1" type="subTitle"/>
          </p:nvPr>
        </p:nvSpPr>
        <p:spPr>
          <a:xfrm>
            <a:off x="265500" y="3527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EAEF8F"/>
                </a:solidFill>
                <a:latin typeface="Oswald"/>
                <a:ea typeface="Oswald"/>
                <a:cs typeface="Oswald"/>
                <a:sym typeface="Oswald"/>
              </a:rPr>
              <a:t>Michael Paulus’ “Attention, Reality, and Truth”</a:t>
            </a:r>
            <a:endParaRPr/>
          </a:p>
        </p:txBody>
      </p:sp>
      <p:pic>
        <p:nvPicPr>
          <p:cNvPr id="186" name="Google Shape;186;p32"/>
          <p:cNvPicPr preferRelativeResize="0"/>
          <p:nvPr/>
        </p:nvPicPr>
        <p:blipFill rotWithShape="1">
          <a:blip r:embed="rId3">
            <a:alphaModFix/>
          </a:blip>
          <a:srcRect b="2920" l="0" r="0" t="1950"/>
          <a:stretch/>
        </p:blipFill>
        <p:spPr>
          <a:xfrm>
            <a:off x="4939500" y="1587875"/>
            <a:ext cx="3837000" cy="20589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54854"/>
        </a:solid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6103475" y="183275"/>
            <a:ext cx="2791800" cy="464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i="0" lang="en" sz="24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What has your, “</a:t>
            </a:r>
            <a:r>
              <a:rPr i="1" lang="en" sz="24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fixed,</a:t>
            </a:r>
            <a:r>
              <a:rPr i="1" lang="en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i="1" lang="en" sz="24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unwavering attention</a:t>
            </a:r>
            <a:r>
              <a:rPr i="0" lang="en" sz="24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?”</a:t>
            </a:r>
            <a:endParaRPr i="0" sz="2400" u="none" cap="none" strike="noStrik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92" name="Google Shape;192;p33"/>
          <p:cNvPicPr preferRelativeResize="0"/>
          <p:nvPr/>
        </p:nvPicPr>
        <p:blipFill rotWithShape="1">
          <a:blip r:embed="rId3">
            <a:alphaModFix/>
          </a:blip>
          <a:srcRect b="32980" l="23770" r="17550" t="0"/>
          <a:stretch/>
        </p:blipFill>
        <p:spPr>
          <a:xfrm>
            <a:off x="0" y="-15994"/>
            <a:ext cx="5899554" cy="5159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