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96" r:id="rId3"/>
    <p:sldId id="257" r:id="rId4"/>
    <p:sldId id="258" r:id="rId5"/>
    <p:sldId id="285" r:id="rId6"/>
    <p:sldId id="297" r:id="rId7"/>
    <p:sldId id="259" r:id="rId8"/>
    <p:sldId id="291" r:id="rId9"/>
    <p:sldId id="260" r:id="rId10"/>
    <p:sldId id="261" r:id="rId11"/>
    <p:sldId id="292" r:id="rId12"/>
    <p:sldId id="262" r:id="rId13"/>
    <p:sldId id="263" r:id="rId14"/>
    <p:sldId id="264" r:id="rId15"/>
    <p:sldId id="265" r:id="rId16"/>
    <p:sldId id="266" r:id="rId17"/>
    <p:sldId id="267" r:id="rId18"/>
    <p:sldId id="268" r:id="rId19"/>
    <p:sldId id="269" r:id="rId20"/>
    <p:sldId id="270" r:id="rId21"/>
    <p:sldId id="271" r:id="rId22"/>
    <p:sldId id="290" r:id="rId23"/>
    <p:sldId id="272" r:id="rId24"/>
    <p:sldId id="273" r:id="rId25"/>
    <p:sldId id="274" r:id="rId26"/>
    <p:sldId id="298" r:id="rId27"/>
    <p:sldId id="275" r:id="rId28"/>
    <p:sldId id="276" r:id="rId29"/>
    <p:sldId id="277" r:id="rId30"/>
    <p:sldId id="278" r:id="rId31"/>
    <p:sldId id="279" r:id="rId32"/>
    <p:sldId id="281" r:id="rId33"/>
    <p:sldId id="283" r:id="rId34"/>
    <p:sldId id="282" r:id="rId35"/>
    <p:sldId id="284" r:id="rId36"/>
    <p:sldId id="301" r:id="rId37"/>
    <p:sldId id="302" r:id="rId38"/>
    <p:sldId id="286" r:id="rId39"/>
    <p:sldId id="287" r:id="rId40"/>
    <p:sldId id="288" r:id="rId41"/>
    <p:sldId id="289" r:id="rId42"/>
    <p:sldId id="299" r:id="rId43"/>
    <p:sldId id="300"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52"/>
    <p:restoredTop sz="96281"/>
  </p:normalViewPr>
  <p:slideViewPr>
    <p:cSldViewPr snapToGrid="0" snapToObjects="1">
      <p:cViewPr varScale="1">
        <p:scale>
          <a:sx n="106" d="100"/>
          <a:sy n="106" d="100"/>
        </p:scale>
        <p:origin x="69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350D88-DE19-2A4C-8A9D-E21A13431AC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EE8BF89-23CA-1D49-99B3-8B04BE398FD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CC80853-95A6-1944-936A-BE0255D87096}"/>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5" name="Footer Placeholder 4">
            <a:extLst>
              <a:ext uri="{FF2B5EF4-FFF2-40B4-BE49-F238E27FC236}">
                <a16:creationId xmlns:a16="http://schemas.microsoft.com/office/drawing/2014/main" id="{1F2AAB2F-54FF-5C4A-91A7-A15D15B120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B5F8C8-C592-EB41-848F-C1CFC8EE6EDA}"/>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1200956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37572A-9626-0A4E-8740-68D102945EF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CC64393-EEEF-3546-AE92-CF781A8CF0F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399A9E-B23D-0441-A60B-E7C97A21AE67}"/>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5" name="Footer Placeholder 4">
            <a:extLst>
              <a:ext uri="{FF2B5EF4-FFF2-40B4-BE49-F238E27FC236}">
                <a16:creationId xmlns:a16="http://schemas.microsoft.com/office/drawing/2014/main" id="{30F58F95-7AEA-2F4E-A734-458F0C1D958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379BB0-27D3-9145-8211-DF61438973ED}"/>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34140640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3DF18C2-80D2-064B-B55E-E4DF180BEF4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7033E9B-C728-BA43-9D54-FCF2AB3B83D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B5600FB-48F1-7B4B-BEC3-80319FA2258D}"/>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5" name="Footer Placeholder 4">
            <a:extLst>
              <a:ext uri="{FF2B5EF4-FFF2-40B4-BE49-F238E27FC236}">
                <a16:creationId xmlns:a16="http://schemas.microsoft.com/office/drawing/2014/main" id="{514B3AE8-41FE-9943-92DE-462C803F26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87021C-44F1-0A4B-A42D-87F549600D0A}"/>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3457623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1C1D1-4EBB-AA4B-8663-43BB96D2D7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44D1C1-D1FB-9047-B882-EC1A2407033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3250C19-E811-6E49-9D98-D57CF765ED52}"/>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5" name="Footer Placeholder 4">
            <a:extLst>
              <a:ext uri="{FF2B5EF4-FFF2-40B4-BE49-F238E27FC236}">
                <a16:creationId xmlns:a16="http://schemas.microsoft.com/office/drawing/2014/main" id="{607C933D-4D59-5143-93DD-6F5BAABA280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9E1FBB-933A-8D4C-9C23-7BBCB5F3F7DE}"/>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13444082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BBDF-C0B8-CB43-BDB3-C4E1F002094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B0BC53C-E1E3-CB49-8E6B-771E264D73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B017880-F8EA-1B40-A442-DFA07C3A68AC}"/>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5" name="Footer Placeholder 4">
            <a:extLst>
              <a:ext uri="{FF2B5EF4-FFF2-40B4-BE49-F238E27FC236}">
                <a16:creationId xmlns:a16="http://schemas.microsoft.com/office/drawing/2014/main" id="{B3DFBD67-E569-C746-A84B-F876B0931A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1FD9C2-12C0-8340-BC90-DD3E36B61CE3}"/>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5932001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31DD9F-64C7-8048-A162-8C59CAEB9D6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4BFD4D-C194-CA48-97A5-B6764EC861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F19C601-4104-2347-9071-2773C893350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1B8CC24-3201-1F49-A9D0-839C59A3AD52}"/>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6" name="Footer Placeholder 5">
            <a:extLst>
              <a:ext uri="{FF2B5EF4-FFF2-40B4-BE49-F238E27FC236}">
                <a16:creationId xmlns:a16="http://schemas.microsoft.com/office/drawing/2014/main" id="{854859BE-CC35-FE43-87E0-C5D2821FFB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48EC550-AFF8-3E4F-A949-89C84FF37C5E}"/>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3571880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BC127-DD58-BA47-BE84-D07F49C816B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DC16AF-69B6-134F-A5AD-0A8B51D0CB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523C385-3557-B34D-8FE9-F25ED8738B9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E20D900-5001-D34B-9F41-C2FAE0D23B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FD86727-A54F-8E40-9B2D-61EE1A0D6DE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EA4F96-8D1D-4C4C-A101-FFC6369F5B0E}"/>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8" name="Footer Placeholder 7">
            <a:extLst>
              <a:ext uri="{FF2B5EF4-FFF2-40B4-BE49-F238E27FC236}">
                <a16:creationId xmlns:a16="http://schemas.microsoft.com/office/drawing/2014/main" id="{D4334048-0C67-2E45-8B31-442F0FE8FDC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EF4097C-890C-794B-94B5-BFC7E3453C7D}"/>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3357818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DED91-9EAF-1D45-B7F7-B2F693A2791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7FD7616-EC94-F64A-9D6C-997953F6036A}"/>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4" name="Footer Placeholder 3">
            <a:extLst>
              <a:ext uri="{FF2B5EF4-FFF2-40B4-BE49-F238E27FC236}">
                <a16:creationId xmlns:a16="http://schemas.microsoft.com/office/drawing/2014/main" id="{ECE4BD15-8AF3-304A-BE76-4E4713BC234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5D1F15E-900C-9E44-A208-0C4E1FD3838C}"/>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1903979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311FC-5081-0144-A9C3-19D66785CCBF}"/>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3" name="Footer Placeholder 2">
            <a:extLst>
              <a:ext uri="{FF2B5EF4-FFF2-40B4-BE49-F238E27FC236}">
                <a16:creationId xmlns:a16="http://schemas.microsoft.com/office/drawing/2014/main" id="{DB18B660-27CE-204F-A478-5A2A2B031DB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F361884-7A82-E140-9540-1DB942DD1036}"/>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3956198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45E31D-8801-0F4A-83F5-0DA3690FF5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7F8455-B7B7-5D4F-A223-18EAF7F8FB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9A1C0B0-67BC-8B4A-B9FF-462A31E4DB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B3C4C3-C0C4-8649-9549-98E2FEFC5A80}"/>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6" name="Footer Placeholder 5">
            <a:extLst>
              <a:ext uri="{FF2B5EF4-FFF2-40B4-BE49-F238E27FC236}">
                <a16:creationId xmlns:a16="http://schemas.microsoft.com/office/drawing/2014/main" id="{8BA03B97-A233-4C4C-AD26-29B07666A4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9153F8-FA68-1D46-B5A6-D47B1FB1DDF4}"/>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290280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428C1-B2EC-2C4C-B58E-523C0B892C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CD4E087-EFEE-EF4C-AAB5-97A7BC815B4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1FCA6FA-4FA7-2F40-BFE8-95DF548F89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257F18-B8D6-9A42-8A4D-F3B3BA7229CD}"/>
              </a:ext>
            </a:extLst>
          </p:cNvPr>
          <p:cNvSpPr>
            <a:spLocks noGrp="1"/>
          </p:cNvSpPr>
          <p:nvPr>
            <p:ph type="dt" sz="half" idx="10"/>
          </p:nvPr>
        </p:nvSpPr>
        <p:spPr/>
        <p:txBody>
          <a:bodyPr/>
          <a:lstStyle/>
          <a:p>
            <a:fld id="{C38221D8-F4D3-0A4A-A6F6-655CDEED7FB6}" type="datetimeFigureOut">
              <a:rPr lang="en-US" smtClean="0"/>
              <a:t>7/22/21</a:t>
            </a:fld>
            <a:endParaRPr lang="en-US"/>
          </a:p>
        </p:txBody>
      </p:sp>
      <p:sp>
        <p:nvSpPr>
          <p:cNvPr id="6" name="Footer Placeholder 5">
            <a:extLst>
              <a:ext uri="{FF2B5EF4-FFF2-40B4-BE49-F238E27FC236}">
                <a16:creationId xmlns:a16="http://schemas.microsoft.com/office/drawing/2014/main" id="{F88480A2-376B-EF48-B3B1-9E58694B15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5E1251F-A2CB-0A49-ACB1-B633BD228703}"/>
              </a:ext>
            </a:extLst>
          </p:cNvPr>
          <p:cNvSpPr>
            <a:spLocks noGrp="1"/>
          </p:cNvSpPr>
          <p:nvPr>
            <p:ph type="sldNum" sz="quarter" idx="12"/>
          </p:nvPr>
        </p:nvSpPr>
        <p:spPr/>
        <p:txBody>
          <a:bodyPr/>
          <a:lstStyle/>
          <a:p>
            <a:fld id="{EAF3F7D2-AD1A-E44D-BE36-42AEE3EB101E}" type="slidenum">
              <a:rPr lang="en-US" smtClean="0"/>
              <a:t>‹#›</a:t>
            </a:fld>
            <a:endParaRPr lang="en-US"/>
          </a:p>
        </p:txBody>
      </p:sp>
    </p:spTree>
    <p:extLst>
      <p:ext uri="{BB962C8B-B14F-4D97-AF65-F5344CB8AC3E}">
        <p14:creationId xmlns:p14="http://schemas.microsoft.com/office/powerpoint/2010/main" val="38143627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E55D31D-DA89-2E47-A1D4-2D5590DA435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0F0B48E-90BE-6E45-8148-19370EA86F4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C8F1AA-4C09-9346-AB9F-93009F67FF2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8221D8-F4D3-0A4A-A6F6-655CDEED7FB6}" type="datetimeFigureOut">
              <a:rPr lang="en-US" smtClean="0"/>
              <a:t>7/22/21</a:t>
            </a:fld>
            <a:endParaRPr lang="en-US"/>
          </a:p>
        </p:txBody>
      </p:sp>
      <p:sp>
        <p:nvSpPr>
          <p:cNvPr id="5" name="Footer Placeholder 4">
            <a:extLst>
              <a:ext uri="{FF2B5EF4-FFF2-40B4-BE49-F238E27FC236}">
                <a16:creationId xmlns:a16="http://schemas.microsoft.com/office/drawing/2014/main" id="{D5F59613-449C-9242-AEA9-AF2A96A085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63C6833-8AE5-864C-8420-6C5C5FB4C9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F3F7D2-AD1A-E44D-BE36-42AEE3EB101E}" type="slidenum">
              <a:rPr lang="en-US" smtClean="0"/>
              <a:t>‹#›</a:t>
            </a:fld>
            <a:endParaRPr lang="en-US"/>
          </a:p>
        </p:txBody>
      </p:sp>
    </p:spTree>
    <p:extLst>
      <p:ext uri="{BB962C8B-B14F-4D97-AF65-F5344CB8AC3E}">
        <p14:creationId xmlns:p14="http://schemas.microsoft.com/office/powerpoint/2010/main" val="32411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679557-0E52-CC47-9B0A-C0069E4CD22E}"/>
              </a:ext>
            </a:extLst>
          </p:cNvPr>
          <p:cNvSpPr>
            <a:spLocks noGrp="1"/>
          </p:cNvSpPr>
          <p:nvPr>
            <p:ph type="ctrTitle"/>
          </p:nvPr>
        </p:nvSpPr>
        <p:spPr/>
        <p:txBody>
          <a:bodyPr>
            <a:normAutofit/>
          </a:bodyPr>
          <a:lstStyle/>
          <a:p>
            <a:r>
              <a:rPr lang="en-US" dirty="0"/>
              <a:t>The Matter and (mostly) Manner of </a:t>
            </a:r>
            <a:r>
              <a:rPr lang="en-US" i="1" dirty="0"/>
              <a:t>Mere Christianity</a:t>
            </a:r>
            <a:endParaRPr lang="en-US" dirty="0"/>
          </a:p>
        </p:txBody>
      </p:sp>
      <p:sp>
        <p:nvSpPr>
          <p:cNvPr id="3" name="Subtitle 2">
            <a:extLst>
              <a:ext uri="{FF2B5EF4-FFF2-40B4-BE49-F238E27FC236}">
                <a16:creationId xmlns:a16="http://schemas.microsoft.com/office/drawing/2014/main" id="{F6800BD9-98CF-4E40-89C4-65AF916E9393}"/>
              </a:ext>
            </a:extLst>
          </p:cNvPr>
          <p:cNvSpPr>
            <a:spLocks noGrp="1"/>
          </p:cNvSpPr>
          <p:nvPr>
            <p:ph type="subTitle" idx="1"/>
          </p:nvPr>
        </p:nvSpPr>
        <p:spPr/>
        <p:txBody>
          <a:bodyPr/>
          <a:lstStyle/>
          <a:p>
            <a:r>
              <a:rPr lang="en-US" dirty="0"/>
              <a:t>Gary L. Tandy</a:t>
            </a:r>
          </a:p>
          <a:p>
            <a:r>
              <a:rPr lang="en-US" dirty="0"/>
              <a:t>Professor of English, George Fox University</a:t>
            </a:r>
          </a:p>
          <a:p>
            <a:r>
              <a:rPr lang="en-US" dirty="0"/>
              <a:t>Charter Member, Inkling Folk Fellowship</a:t>
            </a:r>
          </a:p>
        </p:txBody>
      </p:sp>
    </p:spTree>
    <p:extLst>
      <p:ext uri="{BB962C8B-B14F-4D97-AF65-F5344CB8AC3E}">
        <p14:creationId xmlns:p14="http://schemas.microsoft.com/office/powerpoint/2010/main" val="3614277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2274CD-B3A4-A641-B4EA-207A016593B6}"/>
              </a:ext>
            </a:extLst>
          </p:cNvPr>
          <p:cNvSpPr>
            <a:spLocks noGrp="1"/>
          </p:cNvSpPr>
          <p:nvPr>
            <p:ph type="title"/>
          </p:nvPr>
        </p:nvSpPr>
        <p:spPr/>
        <p:txBody>
          <a:bodyPr/>
          <a:lstStyle/>
          <a:p>
            <a:r>
              <a:rPr lang="en-US" i="1" dirty="0"/>
              <a:t>Mere Christianity </a:t>
            </a:r>
            <a:r>
              <a:rPr lang="en-US" dirty="0"/>
              <a:t>and </a:t>
            </a:r>
            <a:r>
              <a:rPr lang="en-US" i="1" dirty="0"/>
              <a:t>The Chronicles of Narnia</a:t>
            </a:r>
          </a:p>
        </p:txBody>
      </p:sp>
      <p:sp>
        <p:nvSpPr>
          <p:cNvPr id="3" name="Content Placeholder 2">
            <a:extLst>
              <a:ext uri="{FF2B5EF4-FFF2-40B4-BE49-F238E27FC236}">
                <a16:creationId xmlns:a16="http://schemas.microsoft.com/office/drawing/2014/main" id="{9F34F723-A4DF-A842-B62E-2B129EB6C5EB}"/>
              </a:ext>
            </a:extLst>
          </p:cNvPr>
          <p:cNvSpPr>
            <a:spLocks noGrp="1"/>
          </p:cNvSpPr>
          <p:nvPr>
            <p:ph idx="1"/>
          </p:nvPr>
        </p:nvSpPr>
        <p:spPr/>
        <p:txBody>
          <a:bodyPr/>
          <a:lstStyle/>
          <a:p>
            <a:r>
              <a:rPr lang="en-US" dirty="0"/>
              <a:t>Lewis noted that when writing for children, he had to modify his style and that this helped him exorcise his “expository demon.”</a:t>
            </a:r>
          </a:p>
          <a:p>
            <a:r>
              <a:rPr lang="en-US" dirty="0"/>
              <a:t>Lewis also explained that he wrote fairy tales “because the Fairy Tale seemed the ideal Form for the stuff I had to say.”</a:t>
            </a:r>
          </a:p>
          <a:p>
            <a:r>
              <a:rPr lang="en-US" dirty="0"/>
              <a:t>Lewis noted these traits of the fairy tale: ”its brevity, its severe restraints on description, its flexible traditionalism, its inflexible hostility to all analysis, digression, reflections and ‘gas’.”</a:t>
            </a:r>
          </a:p>
          <a:p>
            <a:r>
              <a:rPr lang="en-US" dirty="0"/>
              <a:t>Many of these traits can easily be applied to the genre of the broadcast talk.</a:t>
            </a:r>
            <a:br>
              <a:rPr lang="en-US" dirty="0"/>
            </a:br>
            <a:endParaRPr lang="en-US" dirty="0"/>
          </a:p>
        </p:txBody>
      </p:sp>
    </p:spTree>
    <p:extLst>
      <p:ext uri="{BB962C8B-B14F-4D97-AF65-F5344CB8AC3E}">
        <p14:creationId xmlns:p14="http://schemas.microsoft.com/office/powerpoint/2010/main" val="2405463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2575BD-B61A-5845-9FE6-BCFD7C9563F9}"/>
              </a:ext>
            </a:extLst>
          </p:cNvPr>
          <p:cNvSpPr>
            <a:spLocks noGrp="1"/>
          </p:cNvSpPr>
          <p:nvPr>
            <p:ph type="title"/>
          </p:nvPr>
        </p:nvSpPr>
        <p:spPr/>
        <p:txBody>
          <a:bodyPr/>
          <a:lstStyle/>
          <a:p>
            <a:r>
              <a:rPr lang="en-US" dirty="0"/>
              <a:t>The BBC Context</a:t>
            </a:r>
          </a:p>
        </p:txBody>
      </p:sp>
      <p:pic>
        <p:nvPicPr>
          <p:cNvPr id="5" name="Content Placeholder 4">
            <a:extLst>
              <a:ext uri="{FF2B5EF4-FFF2-40B4-BE49-F238E27FC236}">
                <a16:creationId xmlns:a16="http://schemas.microsoft.com/office/drawing/2014/main" id="{35498D46-AE65-BE40-801C-71A08322CBC8}"/>
              </a:ext>
            </a:extLst>
          </p:cNvPr>
          <p:cNvPicPr>
            <a:picLocks noGrp="1" noChangeAspect="1"/>
          </p:cNvPicPr>
          <p:nvPr>
            <p:ph idx="1"/>
          </p:nvPr>
        </p:nvPicPr>
        <p:blipFill>
          <a:blip r:embed="rId2"/>
          <a:stretch>
            <a:fillRect/>
          </a:stretch>
        </p:blipFill>
        <p:spPr>
          <a:xfrm>
            <a:off x="4317357" y="2001044"/>
            <a:ext cx="3099443" cy="4551186"/>
          </a:xfrm>
        </p:spPr>
      </p:pic>
    </p:spTree>
    <p:extLst>
      <p:ext uri="{BB962C8B-B14F-4D97-AF65-F5344CB8AC3E}">
        <p14:creationId xmlns:p14="http://schemas.microsoft.com/office/powerpoint/2010/main" val="1083405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645B1-480A-B14F-AF15-3C7F10F40A5B}"/>
              </a:ext>
            </a:extLst>
          </p:cNvPr>
          <p:cNvSpPr>
            <a:spLocks noGrp="1"/>
          </p:cNvSpPr>
          <p:nvPr>
            <p:ph type="title"/>
          </p:nvPr>
        </p:nvSpPr>
        <p:spPr/>
        <p:txBody>
          <a:bodyPr/>
          <a:lstStyle/>
          <a:p>
            <a:r>
              <a:rPr lang="en-US" dirty="0"/>
              <a:t>Broadcast Talks and Style</a:t>
            </a:r>
          </a:p>
        </p:txBody>
      </p:sp>
      <p:sp>
        <p:nvSpPr>
          <p:cNvPr id="3" name="Content Placeholder 2">
            <a:extLst>
              <a:ext uri="{FF2B5EF4-FFF2-40B4-BE49-F238E27FC236}">
                <a16:creationId xmlns:a16="http://schemas.microsoft.com/office/drawing/2014/main" id="{00C4BEB0-2011-3E46-A9BB-0F7CEA89AFFB}"/>
              </a:ext>
            </a:extLst>
          </p:cNvPr>
          <p:cNvSpPr>
            <a:spLocks noGrp="1"/>
          </p:cNvSpPr>
          <p:nvPr>
            <p:ph idx="1"/>
          </p:nvPr>
        </p:nvSpPr>
        <p:spPr/>
        <p:txBody>
          <a:bodyPr/>
          <a:lstStyle/>
          <a:p>
            <a:r>
              <a:rPr lang="en-US" dirty="0"/>
              <a:t>Justin Phillips, author of </a:t>
            </a:r>
            <a:r>
              <a:rPr lang="en-US" i="1" dirty="0"/>
              <a:t>C. S. Lewis at the BBC,</a:t>
            </a:r>
            <a:r>
              <a:rPr lang="en-US" dirty="0"/>
              <a:t> notes: “Writing for radio is not the same as writing for the printed page. The words have to make sense right away, because the listener does not have the luxury of a second chance . . . . Moreover, if a broadcaster does not engage his listener, the listener will go away, retune to another station or just turn off the radio.”</a:t>
            </a:r>
          </a:p>
          <a:p>
            <a:r>
              <a:rPr lang="en-US" dirty="0"/>
              <a:t>Phillips suggests that the process of preparing the talks and their review by the BBC staff ”helped to hone Lewis’s style into something lean and direct, giving his writing a sharper edge.”</a:t>
            </a:r>
          </a:p>
        </p:txBody>
      </p:sp>
    </p:spTree>
    <p:extLst>
      <p:ext uri="{BB962C8B-B14F-4D97-AF65-F5344CB8AC3E}">
        <p14:creationId xmlns:p14="http://schemas.microsoft.com/office/powerpoint/2010/main" val="12124147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1D54E8-A73D-844D-BE85-418726BFE4E3}"/>
              </a:ext>
            </a:extLst>
          </p:cNvPr>
          <p:cNvSpPr>
            <a:spLocks noGrp="1"/>
          </p:cNvSpPr>
          <p:nvPr>
            <p:ph type="title"/>
          </p:nvPr>
        </p:nvSpPr>
        <p:spPr/>
        <p:txBody>
          <a:bodyPr/>
          <a:lstStyle/>
          <a:p>
            <a:r>
              <a:rPr lang="en-US" dirty="0"/>
              <a:t>Lewis’s Apologetic Theory</a:t>
            </a:r>
          </a:p>
        </p:txBody>
      </p:sp>
      <p:sp>
        <p:nvSpPr>
          <p:cNvPr id="3" name="Content Placeholder 2">
            <a:extLst>
              <a:ext uri="{FF2B5EF4-FFF2-40B4-BE49-F238E27FC236}">
                <a16:creationId xmlns:a16="http://schemas.microsoft.com/office/drawing/2014/main" id="{593A5372-DD5B-E14E-858B-70187B6B4410}"/>
              </a:ext>
            </a:extLst>
          </p:cNvPr>
          <p:cNvSpPr>
            <a:spLocks noGrp="1"/>
          </p:cNvSpPr>
          <p:nvPr>
            <p:ph idx="1"/>
          </p:nvPr>
        </p:nvSpPr>
        <p:spPr/>
        <p:txBody>
          <a:bodyPr>
            <a:normAutofit fontScale="92500" lnSpcReduction="20000"/>
          </a:bodyPr>
          <a:lstStyle/>
          <a:p>
            <a:pPr marL="0" indent="0">
              <a:buNone/>
            </a:pPr>
            <a:r>
              <a:rPr lang="en-US" dirty="0"/>
              <a:t>When I began [writing apologetics] Christianity came before the great mass of my unbelieving fellow-countrymen either in the highly emotional form offered by revivalists or in the unintelligible language of a highly cultured clergyman. Most men were reached by neither. My task was therefore simply that of a </a:t>
            </a:r>
            <a:r>
              <a:rPr lang="en-US" u="sng" dirty="0"/>
              <a:t>translator</a:t>
            </a:r>
            <a:r>
              <a:rPr lang="en-US" dirty="0"/>
              <a:t>—one turning Christian doctrine . . .into the vernacular, into language that unscholarly people would attend to and could understand. For this purpose a style more guarded, more </a:t>
            </a:r>
            <a:r>
              <a:rPr lang="en-US" dirty="0" err="1"/>
              <a:t>nuancé</a:t>
            </a:r>
            <a:r>
              <a:rPr lang="en-US" dirty="0"/>
              <a:t>, </a:t>
            </a:r>
            <a:r>
              <a:rPr lang="en-US" dirty="0" err="1"/>
              <a:t>finelier</a:t>
            </a:r>
            <a:r>
              <a:rPr lang="en-US" dirty="0"/>
              <a:t> shaded, more rich in fruitful ambiguities . . . would have been worse than useless. It would not only have failed to enlighten the common reader’s understanding; it would have aroused his suspicion. If the real theologians had tackled the laborious work of translation about a hundred years ago, when they began to lose touch with the people (for whom Christ died), there would have been no place for me.</a:t>
            </a:r>
          </a:p>
          <a:p>
            <a:r>
              <a:rPr lang="en-US" dirty="0"/>
              <a:t>C. S. Lewis, “Rejoinder to Dr. </a:t>
            </a:r>
            <a:r>
              <a:rPr lang="en-US" dirty="0" err="1"/>
              <a:t>Pittenger</a:t>
            </a:r>
            <a:r>
              <a:rPr lang="en-US" dirty="0"/>
              <a:t>,” in </a:t>
            </a:r>
            <a:r>
              <a:rPr lang="en-US" i="1" dirty="0"/>
              <a:t>God in the Dock, </a:t>
            </a:r>
            <a:r>
              <a:rPr lang="en-US" dirty="0"/>
              <a:t>183.</a:t>
            </a:r>
          </a:p>
          <a:p>
            <a:pPr marL="0" indent="0">
              <a:buNone/>
            </a:pPr>
            <a:endParaRPr lang="en-US" dirty="0"/>
          </a:p>
        </p:txBody>
      </p:sp>
    </p:spTree>
    <p:extLst>
      <p:ext uri="{BB962C8B-B14F-4D97-AF65-F5344CB8AC3E}">
        <p14:creationId xmlns:p14="http://schemas.microsoft.com/office/powerpoint/2010/main" val="111285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CF5D5-5B93-094E-8F97-F7FF26847A52}"/>
              </a:ext>
            </a:extLst>
          </p:cNvPr>
          <p:cNvSpPr>
            <a:spLocks noGrp="1"/>
          </p:cNvSpPr>
          <p:nvPr>
            <p:ph type="title"/>
          </p:nvPr>
        </p:nvSpPr>
        <p:spPr/>
        <p:txBody>
          <a:bodyPr/>
          <a:lstStyle/>
          <a:p>
            <a:r>
              <a:rPr lang="en-US" dirty="0"/>
              <a:t>Apologetic Theory and Style</a:t>
            </a:r>
          </a:p>
        </p:txBody>
      </p:sp>
      <p:sp>
        <p:nvSpPr>
          <p:cNvPr id="3" name="Content Placeholder 2">
            <a:extLst>
              <a:ext uri="{FF2B5EF4-FFF2-40B4-BE49-F238E27FC236}">
                <a16:creationId xmlns:a16="http://schemas.microsoft.com/office/drawing/2014/main" id="{1B67D73F-34DD-3E4B-9367-694B6EA95327}"/>
              </a:ext>
            </a:extLst>
          </p:cNvPr>
          <p:cNvSpPr>
            <a:spLocks noGrp="1"/>
          </p:cNvSpPr>
          <p:nvPr>
            <p:ph idx="1"/>
          </p:nvPr>
        </p:nvSpPr>
        <p:spPr/>
        <p:txBody>
          <a:bodyPr/>
          <a:lstStyle/>
          <a:p>
            <a:pPr marL="0" indent="0">
              <a:buNone/>
            </a:pPr>
            <a:r>
              <a:rPr lang="en-US" dirty="0"/>
              <a:t>In response to the negative critique of his fellow Anglican, Dr. </a:t>
            </a:r>
            <a:r>
              <a:rPr lang="en-US" dirty="0" err="1"/>
              <a:t>Pittenger</a:t>
            </a:r>
            <a:r>
              <a:rPr lang="en-US" dirty="0"/>
              <a:t>, Lewis wrote:</a:t>
            </a:r>
          </a:p>
          <a:p>
            <a:pPr marL="0" indent="0">
              <a:buNone/>
            </a:pPr>
            <a:r>
              <a:rPr lang="en-US" dirty="0"/>
              <a:t>”I was writing </a:t>
            </a:r>
            <a:r>
              <a:rPr lang="en-US" i="1" dirty="0"/>
              <a:t>ad populum</a:t>
            </a:r>
            <a:r>
              <a:rPr lang="en-US" dirty="0"/>
              <a:t> not </a:t>
            </a:r>
            <a:r>
              <a:rPr lang="en-US" i="1" dirty="0"/>
              <a:t>ad clerum.</a:t>
            </a:r>
            <a:r>
              <a:rPr lang="en-US" dirty="0"/>
              <a:t> This is relevant to my manner [style] as well as my matter.” </a:t>
            </a:r>
          </a:p>
          <a:p>
            <a:pPr marL="0" indent="0">
              <a:buNone/>
            </a:pPr>
            <a:r>
              <a:rPr lang="en-US" dirty="0"/>
              <a:t>Avery Cardinal Dulles observes that Lewis, in his apologetic works, “wrote in a pleasing English style, free of heavy and technical language. He handled profound problems in simple words that could be understood by readers with no special training.”</a:t>
            </a:r>
          </a:p>
        </p:txBody>
      </p:sp>
    </p:spTree>
    <p:extLst>
      <p:ext uri="{BB962C8B-B14F-4D97-AF65-F5344CB8AC3E}">
        <p14:creationId xmlns:p14="http://schemas.microsoft.com/office/powerpoint/2010/main" val="37746910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CC271-4E0A-344E-8589-7F9913B19456}"/>
              </a:ext>
            </a:extLst>
          </p:cNvPr>
          <p:cNvSpPr>
            <a:spLocks noGrp="1"/>
          </p:cNvSpPr>
          <p:nvPr>
            <p:ph type="title"/>
          </p:nvPr>
        </p:nvSpPr>
        <p:spPr/>
        <p:txBody>
          <a:bodyPr/>
          <a:lstStyle/>
          <a:p>
            <a:r>
              <a:rPr lang="en-US" dirty="0"/>
              <a:t>Lewis’s Colloquial Style</a:t>
            </a:r>
          </a:p>
        </p:txBody>
      </p:sp>
      <p:sp>
        <p:nvSpPr>
          <p:cNvPr id="3" name="Content Placeholder 2">
            <a:extLst>
              <a:ext uri="{FF2B5EF4-FFF2-40B4-BE49-F238E27FC236}">
                <a16:creationId xmlns:a16="http://schemas.microsoft.com/office/drawing/2014/main" id="{54F301FD-2105-3144-83D0-47A66A8EE67C}"/>
              </a:ext>
            </a:extLst>
          </p:cNvPr>
          <p:cNvSpPr>
            <a:spLocks noGrp="1"/>
          </p:cNvSpPr>
          <p:nvPr>
            <p:ph idx="1"/>
          </p:nvPr>
        </p:nvSpPr>
        <p:spPr/>
        <p:txBody>
          <a:bodyPr>
            <a:normAutofit lnSpcReduction="10000"/>
          </a:bodyPr>
          <a:lstStyle/>
          <a:p>
            <a:pPr marL="0" indent="0">
              <a:buNone/>
            </a:pPr>
            <a:r>
              <a:rPr lang="en-US" dirty="0"/>
              <a:t>Lewis employed a rather informal, colloquial style in both his popular works and his literary criticism, and he made the decision to do so early in his writing career. Note Lewis’s response to his friend Arthur Greeves, who had criticized Lewis in </a:t>
            </a:r>
            <a:r>
              <a:rPr lang="en-US" i="1" dirty="0"/>
              <a:t>Pilgrim’s Regress</a:t>
            </a:r>
            <a:r>
              <a:rPr lang="en-US" dirty="0"/>
              <a:t> (1933) for his failure to be more “correct, classical, and elaborate”:</a:t>
            </a:r>
          </a:p>
          <a:p>
            <a:r>
              <a:rPr lang="en-US" dirty="0"/>
              <a:t>“I aim chiefly to be idiomatic and racy, basing myself on Malory, Bunyan, and Morris, </a:t>
            </a:r>
            <a:r>
              <a:rPr lang="en-US" dirty="0" err="1"/>
              <a:t>tho</a:t>
            </a:r>
            <a:r>
              <a:rPr lang="en-US" dirty="0"/>
              <a:t>’ without archaisms: and would usually prefer to use ten words, provided they are honest native words and idiomatically ordered, than one ‘literary word.’ To put the thing in a nutshell you want ‘The man of whom I told you’ and I want ‘The man I told you of’.</a:t>
            </a:r>
            <a:r>
              <a:rPr lang="en-US" dirty="0">
                <a:effectLst/>
              </a:rPr>
              <a:t>“</a:t>
            </a:r>
            <a:endParaRPr lang="en-US" dirty="0"/>
          </a:p>
        </p:txBody>
      </p:sp>
    </p:spTree>
    <p:extLst>
      <p:ext uri="{BB962C8B-B14F-4D97-AF65-F5344CB8AC3E}">
        <p14:creationId xmlns:p14="http://schemas.microsoft.com/office/powerpoint/2010/main" val="3176250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98AC7-3DFF-1B48-A87A-507B5A1E8CB7}"/>
              </a:ext>
            </a:extLst>
          </p:cNvPr>
          <p:cNvSpPr>
            <a:spLocks noGrp="1"/>
          </p:cNvSpPr>
          <p:nvPr>
            <p:ph type="title"/>
          </p:nvPr>
        </p:nvSpPr>
        <p:spPr/>
        <p:txBody>
          <a:bodyPr/>
          <a:lstStyle/>
          <a:p>
            <a:r>
              <a:rPr lang="en-US" dirty="0"/>
              <a:t>Some colloquialisms from </a:t>
            </a:r>
            <a:r>
              <a:rPr lang="en-US" i="1" dirty="0"/>
              <a:t>Mere Christianity</a:t>
            </a:r>
            <a:endParaRPr lang="en-US" dirty="0"/>
          </a:p>
        </p:txBody>
      </p:sp>
      <p:sp>
        <p:nvSpPr>
          <p:cNvPr id="3" name="Content Placeholder 2">
            <a:extLst>
              <a:ext uri="{FF2B5EF4-FFF2-40B4-BE49-F238E27FC236}">
                <a16:creationId xmlns:a16="http://schemas.microsoft.com/office/drawing/2014/main" id="{6281BA12-DE3F-784F-8C92-9B41703F2DCE}"/>
              </a:ext>
            </a:extLst>
          </p:cNvPr>
          <p:cNvSpPr>
            <a:spLocks noGrp="1"/>
          </p:cNvSpPr>
          <p:nvPr>
            <p:ph idx="1"/>
          </p:nvPr>
        </p:nvSpPr>
        <p:spPr/>
        <p:txBody>
          <a:bodyPr/>
          <a:lstStyle/>
          <a:p>
            <a:r>
              <a:rPr lang="en-US" dirty="0"/>
              <a:t>“In fact, the machine conks. It seems to start up all right and runs a few yards, and then it breaks down. They are trying to run it on the wrong juice.”</a:t>
            </a:r>
            <a:r>
              <a:rPr lang="en-US" dirty="0">
                <a:effectLst/>
              </a:rPr>
              <a:t> </a:t>
            </a:r>
          </a:p>
          <a:p>
            <a:r>
              <a:rPr lang="en-US" dirty="0"/>
              <a:t>“[Jesus] never talked vague, idealistic gas. When He said, ‘Be perfect,’ He meant it. He meant that we must go in for the full treatment.”</a:t>
            </a:r>
            <a:r>
              <a:rPr lang="en-US" dirty="0">
                <a:effectLst/>
              </a:rPr>
              <a:t> </a:t>
            </a:r>
          </a:p>
          <a:p>
            <a:r>
              <a:rPr lang="en-US" dirty="0"/>
              <a:t>If you want to “get the hang of” God’s becoming man, “think how you would like to become a slug or a crab.”</a:t>
            </a:r>
            <a:r>
              <a:rPr lang="en-US" dirty="0">
                <a:effectLst/>
              </a:rPr>
              <a:t> </a:t>
            </a:r>
            <a:endParaRPr lang="en-US" dirty="0"/>
          </a:p>
        </p:txBody>
      </p:sp>
    </p:spTree>
    <p:extLst>
      <p:ext uri="{BB962C8B-B14F-4D97-AF65-F5344CB8AC3E}">
        <p14:creationId xmlns:p14="http://schemas.microsoft.com/office/powerpoint/2010/main" val="488062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52370-4590-204B-AD2C-BA2DA8E11259}"/>
              </a:ext>
            </a:extLst>
          </p:cNvPr>
          <p:cNvSpPr>
            <a:spLocks noGrp="1"/>
          </p:cNvSpPr>
          <p:nvPr>
            <p:ph type="title"/>
          </p:nvPr>
        </p:nvSpPr>
        <p:spPr/>
        <p:txBody>
          <a:bodyPr/>
          <a:lstStyle/>
          <a:p>
            <a:r>
              <a:rPr lang="en-US" dirty="0"/>
              <a:t>A brief word about matter</a:t>
            </a:r>
          </a:p>
        </p:txBody>
      </p:sp>
      <p:sp>
        <p:nvSpPr>
          <p:cNvPr id="3" name="Content Placeholder 2">
            <a:extLst>
              <a:ext uri="{FF2B5EF4-FFF2-40B4-BE49-F238E27FC236}">
                <a16:creationId xmlns:a16="http://schemas.microsoft.com/office/drawing/2014/main" id="{01BC1290-D478-C443-9C30-A83D4B276A00}"/>
              </a:ext>
            </a:extLst>
          </p:cNvPr>
          <p:cNvSpPr>
            <a:spLocks noGrp="1"/>
          </p:cNvSpPr>
          <p:nvPr>
            <p:ph idx="1"/>
          </p:nvPr>
        </p:nvSpPr>
        <p:spPr/>
        <p:txBody>
          <a:bodyPr>
            <a:normAutofit lnSpcReduction="10000"/>
          </a:bodyPr>
          <a:lstStyle/>
          <a:p>
            <a:pPr marL="0" indent="0">
              <a:buNone/>
            </a:pPr>
            <a:r>
              <a:rPr lang="en-US" dirty="0"/>
              <a:t>From “Preface” to </a:t>
            </a:r>
            <a:r>
              <a:rPr lang="en-US" i="1" dirty="0"/>
              <a:t>Mere Christianity</a:t>
            </a:r>
            <a:r>
              <a:rPr lang="en-US" dirty="0"/>
              <a:t>:</a:t>
            </a:r>
          </a:p>
          <a:p>
            <a:pPr marL="0" indent="0">
              <a:buNone/>
            </a:pPr>
            <a:r>
              <a:rPr lang="en-US" dirty="0"/>
              <a:t>“The reader should be warned that I offer no help to anyone who is hesitating between two Christian ‘denominations.’ Ever since I became a Christian I have thought that the best, perhaps the only, service I could do for my unbelieving </a:t>
            </a:r>
            <a:r>
              <a:rPr lang="en-US" dirty="0" err="1"/>
              <a:t>neighbours</a:t>
            </a:r>
            <a:r>
              <a:rPr lang="en-US" dirty="0"/>
              <a:t> was to explain and defend the belief that has been common to nearly all Christians at all times . . . . I think we must admit that the discussion of these disputed points has no tendency at all to bring an outsider into the Christian fold. So long as we write and talk about them we are much more likely to deter him from entering any Christian communion than to draw him into our own.”</a:t>
            </a:r>
          </a:p>
        </p:txBody>
      </p:sp>
    </p:spTree>
    <p:extLst>
      <p:ext uri="{BB962C8B-B14F-4D97-AF65-F5344CB8AC3E}">
        <p14:creationId xmlns:p14="http://schemas.microsoft.com/office/powerpoint/2010/main" val="23409518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15A7E-29FA-B547-B4B5-B4352961BAC9}"/>
              </a:ext>
            </a:extLst>
          </p:cNvPr>
          <p:cNvSpPr>
            <a:spLocks noGrp="1"/>
          </p:cNvSpPr>
          <p:nvPr>
            <p:ph type="title"/>
          </p:nvPr>
        </p:nvSpPr>
        <p:spPr/>
        <p:txBody>
          <a:bodyPr/>
          <a:lstStyle/>
          <a:p>
            <a:r>
              <a:rPr lang="en-US" dirty="0"/>
              <a:t>Four Elements of Lewis’s Style or </a:t>
            </a:r>
            <a:r>
              <a:rPr lang="en-US" i="1" dirty="0"/>
              <a:t>Persona </a:t>
            </a:r>
            <a:r>
              <a:rPr lang="en-US" dirty="0"/>
              <a:t>in </a:t>
            </a:r>
            <a:r>
              <a:rPr lang="en-US" i="1" dirty="0"/>
              <a:t>Mere Christianity</a:t>
            </a:r>
            <a:endParaRPr lang="en-US" dirty="0"/>
          </a:p>
        </p:txBody>
      </p:sp>
      <p:sp>
        <p:nvSpPr>
          <p:cNvPr id="3" name="Content Placeholder 2">
            <a:extLst>
              <a:ext uri="{FF2B5EF4-FFF2-40B4-BE49-F238E27FC236}">
                <a16:creationId xmlns:a16="http://schemas.microsoft.com/office/drawing/2014/main" id="{36EF263C-0B5F-B848-8CE4-7380DFCCD960}"/>
              </a:ext>
            </a:extLst>
          </p:cNvPr>
          <p:cNvSpPr>
            <a:spLocks noGrp="1"/>
          </p:cNvSpPr>
          <p:nvPr>
            <p:ph idx="1"/>
          </p:nvPr>
        </p:nvSpPr>
        <p:spPr/>
        <p:txBody>
          <a:bodyPr/>
          <a:lstStyle/>
          <a:p>
            <a:r>
              <a:rPr lang="en-US" dirty="0"/>
              <a:t>The style or tone of certitude</a:t>
            </a:r>
          </a:p>
          <a:p>
            <a:r>
              <a:rPr lang="en-US" dirty="0"/>
              <a:t>The style or tone of judiciousness</a:t>
            </a:r>
          </a:p>
          <a:p>
            <a:r>
              <a:rPr lang="en-US" dirty="0"/>
              <a:t>The style or tone of humor</a:t>
            </a:r>
          </a:p>
          <a:p>
            <a:r>
              <a:rPr lang="en-US" dirty="0"/>
              <a:t>The style or tone of the personal</a:t>
            </a:r>
          </a:p>
        </p:txBody>
      </p:sp>
    </p:spTree>
    <p:extLst>
      <p:ext uri="{BB962C8B-B14F-4D97-AF65-F5344CB8AC3E}">
        <p14:creationId xmlns:p14="http://schemas.microsoft.com/office/powerpoint/2010/main" val="20647800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594D7-3C05-014E-ABD5-056593E37784}"/>
              </a:ext>
            </a:extLst>
          </p:cNvPr>
          <p:cNvSpPr>
            <a:spLocks noGrp="1"/>
          </p:cNvSpPr>
          <p:nvPr>
            <p:ph type="title"/>
          </p:nvPr>
        </p:nvSpPr>
        <p:spPr/>
        <p:txBody>
          <a:bodyPr/>
          <a:lstStyle/>
          <a:p>
            <a:r>
              <a:rPr lang="en-US" dirty="0"/>
              <a:t>Certitude</a:t>
            </a:r>
          </a:p>
        </p:txBody>
      </p:sp>
      <p:sp>
        <p:nvSpPr>
          <p:cNvPr id="3" name="Content Placeholder 2">
            <a:extLst>
              <a:ext uri="{FF2B5EF4-FFF2-40B4-BE49-F238E27FC236}">
                <a16:creationId xmlns:a16="http://schemas.microsoft.com/office/drawing/2014/main" id="{415753E7-98AC-3B45-AFB2-35CD6765EA67}"/>
              </a:ext>
            </a:extLst>
          </p:cNvPr>
          <p:cNvSpPr>
            <a:spLocks noGrp="1"/>
          </p:cNvSpPr>
          <p:nvPr>
            <p:ph idx="1"/>
          </p:nvPr>
        </p:nvSpPr>
        <p:spPr/>
        <p:txBody>
          <a:bodyPr>
            <a:normAutofit lnSpcReduction="10000"/>
          </a:bodyPr>
          <a:lstStyle/>
          <a:p>
            <a:r>
              <a:rPr lang="en-US" dirty="0"/>
              <a:t>Definition: “When writing in the style of certainty, an author, by his stylistic mannerisms, implies that ‘What I am talking about is quite true. I am convinced that I am right. I am not asking for discussion or debate. Take it or leave it.’” (Winston Weathers)</a:t>
            </a:r>
          </a:p>
          <a:p>
            <a:r>
              <a:rPr lang="en-US" dirty="0"/>
              <a:t>This style often results in a “peremptory Lewis who must have both annoyed and amused his contemporaries.”  (James Como)</a:t>
            </a:r>
          </a:p>
          <a:p>
            <a:r>
              <a:rPr lang="en-US" dirty="0" err="1"/>
              <a:t>Nevill</a:t>
            </a:r>
            <a:r>
              <a:rPr lang="en-US" dirty="0"/>
              <a:t> Coghill notes, “Underneath all, I sense in his style an indefeasible core of Protestant certainties, the certainties of a simple, unchanging, entrenched ethic that knows how to distinguish, unarguably, between Right and Wrong, Natural and Unnatural, High and Low, Black and White.”</a:t>
            </a:r>
          </a:p>
        </p:txBody>
      </p:sp>
    </p:spTree>
    <p:extLst>
      <p:ext uri="{BB962C8B-B14F-4D97-AF65-F5344CB8AC3E}">
        <p14:creationId xmlns:p14="http://schemas.microsoft.com/office/powerpoint/2010/main" val="3541689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50F47A0-C6A0-FC40-89C1-163389F559CC}"/>
              </a:ext>
            </a:extLst>
          </p:cNvPr>
          <p:cNvPicPr>
            <a:picLocks noChangeAspect="1"/>
          </p:cNvPicPr>
          <p:nvPr/>
        </p:nvPicPr>
        <p:blipFill>
          <a:blip r:embed="rId2"/>
          <a:stretch>
            <a:fillRect/>
          </a:stretch>
        </p:blipFill>
        <p:spPr>
          <a:xfrm>
            <a:off x="4229100" y="254000"/>
            <a:ext cx="3733800" cy="6350000"/>
          </a:xfrm>
          <a:prstGeom prst="rect">
            <a:avLst/>
          </a:prstGeom>
        </p:spPr>
      </p:pic>
    </p:spTree>
    <p:extLst>
      <p:ext uri="{BB962C8B-B14F-4D97-AF65-F5344CB8AC3E}">
        <p14:creationId xmlns:p14="http://schemas.microsoft.com/office/powerpoint/2010/main" val="1038007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31B5D-ABE9-704F-A8B4-3B35AC8A6C07}"/>
              </a:ext>
            </a:extLst>
          </p:cNvPr>
          <p:cNvSpPr>
            <a:spLocks noGrp="1"/>
          </p:cNvSpPr>
          <p:nvPr>
            <p:ph type="title"/>
          </p:nvPr>
        </p:nvSpPr>
        <p:spPr/>
        <p:txBody>
          <a:bodyPr/>
          <a:lstStyle/>
          <a:p>
            <a:r>
              <a:rPr lang="en-US" dirty="0"/>
              <a:t>An Example of Certitude from </a:t>
            </a:r>
            <a:r>
              <a:rPr lang="en-US" i="1" dirty="0"/>
              <a:t>Mere Christianity</a:t>
            </a:r>
            <a:endParaRPr lang="en-US" dirty="0"/>
          </a:p>
        </p:txBody>
      </p:sp>
      <p:sp>
        <p:nvSpPr>
          <p:cNvPr id="3" name="Content Placeholder 2">
            <a:extLst>
              <a:ext uri="{FF2B5EF4-FFF2-40B4-BE49-F238E27FC236}">
                <a16:creationId xmlns:a16="http://schemas.microsoft.com/office/drawing/2014/main" id="{8AA1F5C3-B79F-8945-ADA7-810039245516}"/>
              </a:ext>
            </a:extLst>
          </p:cNvPr>
          <p:cNvSpPr>
            <a:spLocks noGrp="1"/>
          </p:cNvSpPr>
          <p:nvPr>
            <p:ph idx="1"/>
          </p:nvPr>
        </p:nvSpPr>
        <p:spPr/>
        <p:txBody>
          <a:bodyPr>
            <a:noAutofit/>
          </a:bodyPr>
          <a:lstStyle/>
          <a:p>
            <a:pPr marL="0" indent="0">
              <a:buNone/>
            </a:pPr>
            <a:r>
              <a:rPr lang="en-US" sz="2400" dirty="0"/>
              <a:t>“I am trying here to prevent anyone saying the really foolish thing that people often say about Him: ‘I’m ready to accept Jesus as a great moral teacher, but I don’t accept His claim to be God.’ That is the one thing we must not say. A man who was merely a man and said the sort of things Jesus said would not be a great moral teacher. He would either be a lunatic—on a level with the man who says he is a poached egg—or else he would be the Devil of Hell. You must make your choice. </a:t>
            </a:r>
          </a:p>
          <a:p>
            <a:pPr marL="0" indent="0">
              <a:buNone/>
            </a:pPr>
            <a:r>
              <a:rPr lang="en-US" sz="2400" dirty="0"/>
              <a:t>Either this man was, and is, the Son of God, or else a madman or something worse. You can shut Him up for a fool, you can spit at Him and kill Him as a demon; or you can fall at His feet and call Him Lord and God. But let us not come with any patronizing nonsense about His being a great human Teacher. He has not left that open to us. He did not intend to."</a:t>
            </a:r>
          </a:p>
        </p:txBody>
      </p:sp>
    </p:spTree>
    <p:extLst>
      <p:ext uri="{BB962C8B-B14F-4D97-AF65-F5344CB8AC3E}">
        <p14:creationId xmlns:p14="http://schemas.microsoft.com/office/powerpoint/2010/main" val="219730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92FC8-1CEB-7549-9855-EB9A71411466}"/>
              </a:ext>
            </a:extLst>
          </p:cNvPr>
          <p:cNvSpPr>
            <a:spLocks noGrp="1"/>
          </p:cNvSpPr>
          <p:nvPr>
            <p:ph type="title"/>
          </p:nvPr>
        </p:nvSpPr>
        <p:spPr/>
        <p:txBody>
          <a:bodyPr/>
          <a:lstStyle/>
          <a:p>
            <a:r>
              <a:rPr lang="en-US" dirty="0"/>
              <a:t>A contrasting style</a:t>
            </a:r>
          </a:p>
        </p:txBody>
      </p:sp>
      <p:sp>
        <p:nvSpPr>
          <p:cNvPr id="3" name="Content Placeholder 2">
            <a:extLst>
              <a:ext uri="{FF2B5EF4-FFF2-40B4-BE49-F238E27FC236}">
                <a16:creationId xmlns:a16="http://schemas.microsoft.com/office/drawing/2014/main" id="{F8CB18E2-38B2-BE4B-90B4-ED1A2573B940}"/>
              </a:ext>
            </a:extLst>
          </p:cNvPr>
          <p:cNvSpPr>
            <a:spLocks noGrp="1"/>
          </p:cNvSpPr>
          <p:nvPr>
            <p:ph idx="1"/>
          </p:nvPr>
        </p:nvSpPr>
        <p:spPr/>
        <p:txBody>
          <a:bodyPr/>
          <a:lstStyle/>
          <a:p>
            <a:pPr marL="0" indent="0">
              <a:buNone/>
            </a:pPr>
            <a:r>
              <a:rPr lang="en-US" dirty="0"/>
              <a:t>Austin Farrer underscores this aspect of Lewis’ style by contrasting it with that of the liberal theologian J. A. T. Robinson: “The Bishop of Woolwich captures the attention of his readers by showing them that he is as intellectually worried, as dissatisfied with orthodoxy, and as unable to reconcile conflicting insights as they are themselves . . . . Lewis’ appeal was just the opposite. Muddled minds read him, and found themselves moving with delight in a world of clarity.”</a:t>
            </a:r>
            <a:r>
              <a:rPr lang="en-US" dirty="0">
                <a:effectLst/>
              </a:rPr>
              <a:t> </a:t>
            </a:r>
            <a:endParaRPr lang="en-US" dirty="0"/>
          </a:p>
        </p:txBody>
      </p:sp>
    </p:spTree>
    <p:extLst>
      <p:ext uri="{BB962C8B-B14F-4D97-AF65-F5344CB8AC3E}">
        <p14:creationId xmlns:p14="http://schemas.microsoft.com/office/powerpoint/2010/main" val="7938180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A0C93-1F05-0D4F-BE9B-82DF52C37180}"/>
              </a:ext>
            </a:extLst>
          </p:cNvPr>
          <p:cNvSpPr>
            <a:spLocks noGrp="1"/>
          </p:cNvSpPr>
          <p:nvPr>
            <p:ph type="title"/>
          </p:nvPr>
        </p:nvSpPr>
        <p:spPr/>
        <p:txBody>
          <a:bodyPr/>
          <a:lstStyle/>
          <a:p>
            <a:r>
              <a:rPr lang="en-US" dirty="0"/>
              <a:t>It’s not all about certitude though</a:t>
            </a:r>
          </a:p>
        </p:txBody>
      </p:sp>
      <p:pic>
        <p:nvPicPr>
          <p:cNvPr id="5" name="Content Placeholder 4">
            <a:extLst>
              <a:ext uri="{FF2B5EF4-FFF2-40B4-BE49-F238E27FC236}">
                <a16:creationId xmlns:a16="http://schemas.microsoft.com/office/drawing/2014/main" id="{162B6543-9237-D94F-BEBE-D79424B77AF9}"/>
              </a:ext>
            </a:extLst>
          </p:cNvPr>
          <p:cNvPicPr>
            <a:picLocks noGrp="1" noChangeAspect="1"/>
          </p:cNvPicPr>
          <p:nvPr>
            <p:ph idx="1"/>
          </p:nvPr>
        </p:nvPicPr>
        <p:blipFill>
          <a:blip r:embed="rId2"/>
          <a:stretch>
            <a:fillRect/>
          </a:stretch>
        </p:blipFill>
        <p:spPr>
          <a:xfrm>
            <a:off x="4421529" y="1608881"/>
            <a:ext cx="2720051" cy="4548851"/>
          </a:xfrm>
        </p:spPr>
      </p:pic>
    </p:spTree>
    <p:extLst>
      <p:ext uri="{BB962C8B-B14F-4D97-AF65-F5344CB8AC3E}">
        <p14:creationId xmlns:p14="http://schemas.microsoft.com/office/powerpoint/2010/main" val="1983296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4CC9B-7A9E-AF49-ACE7-BDCDDE2D9E7D}"/>
              </a:ext>
            </a:extLst>
          </p:cNvPr>
          <p:cNvSpPr>
            <a:spLocks noGrp="1"/>
          </p:cNvSpPr>
          <p:nvPr>
            <p:ph type="title"/>
          </p:nvPr>
        </p:nvSpPr>
        <p:spPr/>
        <p:txBody>
          <a:bodyPr/>
          <a:lstStyle/>
          <a:p>
            <a:r>
              <a:rPr lang="en-US" dirty="0"/>
              <a:t>Judiciousness</a:t>
            </a:r>
          </a:p>
        </p:txBody>
      </p:sp>
      <p:sp>
        <p:nvSpPr>
          <p:cNvPr id="3" name="Content Placeholder 2">
            <a:extLst>
              <a:ext uri="{FF2B5EF4-FFF2-40B4-BE49-F238E27FC236}">
                <a16:creationId xmlns:a16="http://schemas.microsoft.com/office/drawing/2014/main" id="{70C0165E-5537-6443-9E92-2279E1EA0CC6}"/>
              </a:ext>
            </a:extLst>
          </p:cNvPr>
          <p:cNvSpPr>
            <a:spLocks noGrp="1"/>
          </p:cNvSpPr>
          <p:nvPr>
            <p:ph idx="1"/>
          </p:nvPr>
        </p:nvSpPr>
        <p:spPr/>
        <p:txBody>
          <a:bodyPr/>
          <a:lstStyle/>
          <a:p>
            <a:pPr marL="0" indent="0">
              <a:buNone/>
            </a:pPr>
            <a:r>
              <a:rPr lang="en-US" dirty="0"/>
              <a:t>Definition:  “When writing in the judicious style, the author implies ‘What I am talking about is quite reasonable. I am speaking as an objective and logical person. I think you will want to ponder this matter.’”</a:t>
            </a:r>
            <a:r>
              <a:rPr lang="en-US" dirty="0">
                <a:effectLst/>
              </a:rPr>
              <a:t> (Winston Weathers)</a:t>
            </a:r>
            <a:endParaRPr lang="en-US" dirty="0"/>
          </a:p>
        </p:txBody>
      </p:sp>
    </p:spTree>
    <p:extLst>
      <p:ext uri="{BB962C8B-B14F-4D97-AF65-F5344CB8AC3E}">
        <p14:creationId xmlns:p14="http://schemas.microsoft.com/office/powerpoint/2010/main" val="15221027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EF909-B286-2246-916B-79DE668CE11A}"/>
              </a:ext>
            </a:extLst>
          </p:cNvPr>
          <p:cNvSpPr>
            <a:spLocks noGrp="1"/>
          </p:cNvSpPr>
          <p:nvPr>
            <p:ph type="title"/>
          </p:nvPr>
        </p:nvSpPr>
        <p:spPr/>
        <p:txBody>
          <a:bodyPr/>
          <a:lstStyle/>
          <a:p>
            <a:r>
              <a:rPr lang="en-US" dirty="0"/>
              <a:t>An example of the Judicious style from </a:t>
            </a:r>
            <a:r>
              <a:rPr lang="en-US" i="1" dirty="0"/>
              <a:t>Mere Christianity</a:t>
            </a:r>
            <a:endParaRPr lang="en-US" dirty="0"/>
          </a:p>
        </p:txBody>
      </p:sp>
      <p:sp>
        <p:nvSpPr>
          <p:cNvPr id="3" name="Content Placeholder 2">
            <a:extLst>
              <a:ext uri="{FF2B5EF4-FFF2-40B4-BE49-F238E27FC236}">
                <a16:creationId xmlns:a16="http://schemas.microsoft.com/office/drawing/2014/main" id="{80CB0970-B117-AD42-B887-5B50A5C81B6A}"/>
              </a:ext>
            </a:extLst>
          </p:cNvPr>
          <p:cNvSpPr>
            <a:spLocks noGrp="1"/>
          </p:cNvSpPr>
          <p:nvPr>
            <p:ph idx="1"/>
          </p:nvPr>
        </p:nvSpPr>
        <p:spPr/>
        <p:txBody>
          <a:bodyPr>
            <a:normAutofit fontScale="92500" lnSpcReduction="10000"/>
          </a:bodyPr>
          <a:lstStyle/>
          <a:p>
            <a:pPr marL="0" indent="0">
              <a:buNone/>
            </a:pPr>
            <a:r>
              <a:rPr lang="en-US" dirty="0"/>
              <a:t>“Now before I became a Christian I was under the impression that the first thing Christians had to believe was one particular theory as to what the point of this dying was. According to that theory God wanted to punish men for having deserted and joined the Great Rebel, but Christ volunteered to be punished instead and so God let us off.  . . . What I came to see later on was that neither this theory nor any other is Christianity. The central Christian belief is that Christ’s death has somehow put us right with God and given us a fresh start. Theories as to how it did this are another matter. A good many different theories have been held as to how it works; what all Christians are agreed on is that it does work.. . . Such is my own way of looking at what Christians call the Atonement. But remember this is only one more picture. Do not mistake it for the thing itself: and if it does not help you, drop it.”</a:t>
            </a:r>
          </a:p>
        </p:txBody>
      </p:sp>
    </p:spTree>
    <p:extLst>
      <p:ext uri="{BB962C8B-B14F-4D97-AF65-F5344CB8AC3E}">
        <p14:creationId xmlns:p14="http://schemas.microsoft.com/office/powerpoint/2010/main" val="991266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0A2988-AABA-E743-BD0E-CCA3A1448E9F}"/>
              </a:ext>
            </a:extLst>
          </p:cNvPr>
          <p:cNvSpPr>
            <a:spLocks noGrp="1"/>
          </p:cNvSpPr>
          <p:nvPr>
            <p:ph type="title"/>
          </p:nvPr>
        </p:nvSpPr>
        <p:spPr/>
        <p:txBody>
          <a:bodyPr/>
          <a:lstStyle/>
          <a:p>
            <a:r>
              <a:rPr lang="en-US" dirty="0"/>
              <a:t>Comments on Lewis’s use of the Judicious style</a:t>
            </a:r>
          </a:p>
        </p:txBody>
      </p:sp>
      <p:sp>
        <p:nvSpPr>
          <p:cNvPr id="3" name="Content Placeholder 2">
            <a:extLst>
              <a:ext uri="{FF2B5EF4-FFF2-40B4-BE49-F238E27FC236}">
                <a16:creationId xmlns:a16="http://schemas.microsoft.com/office/drawing/2014/main" id="{79D54770-D322-E84E-95DB-2A6CFBB7582C}"/>
              </a:ext>
            </a:extLst>
          </p:cNvPr>
          <p:cNvSpPr>
            <a:spLocks noGrp="1"/>
          </p:cNvSpPr>
          <p:nvPr>
            <p:ph idx="1"/>
          </p:nvPr>
        </p:nvSpPr>
        <p:spPr/>
        <p:txBody>
          <a:bodyPr>
            <a:normAutofit/>
          </a:bodyPr>
          <a:lstStyle/>
          <a:p>
            <a:pPr marL="0" indent="0">
              <a:buNone/>
            </a:pPr>
            <a:r>
              <a:rPr lang="en-US" dirty="0"/>
              <a:t>Avery Cardinal Dulles:  “He was humble and unpretentious, willing to recognize the limits of his own knowledge.”</a:t>
            </a:r>
            <a:r>
              <a:rPr lang="en-US" dirty="0">
                <a:effectLst/>
              </a:rPr>
              <a:t> </a:t>
            </a:r>
          </a:p>
          <a:p>
            <a:pPr marL="0" indent="0">
              <a:buNone/>
            </a:pPr>
            <a:r>
              <a:rPr lang="en-US" dirty="0"/>
              <a:t>Chad Walsh has suggested that Lewis often uses the judicious style to “set up” the reader for his statements of certainty: The tone thus created is calculated to soothe and ingratiate. The reader feels. ‘At least this fellow isn’t trying to shove anything down my throat.’ Then, suddenly, when the reader’s guard is relaxed, the other Lewis springs into action—the Dr. Johnson, who is very definite about certain things, and leaps in with both feet.”</a:t>
            </a:r>
          </a:p>
          <a:p>
            <a:r>
              <a:rPr lang="en-US" dirty="0"/>
              <a:t>Chad Walsh, </a:t>
            </a:r>
            <a:r>
              <a:rPr lang="en-US" i="1" dirty="0"/>
              <a:t>C. S. Lewis: Apostle to the Skeptics</a:t>
            </a:r>
            <a:r>
              <a:rPr lang="en-US" dirty="0"/>
              <a:t> (New York, 1949), 54.</a:t>
            </a:r>
          </a:p>
          <a:p>
            <a:pPr marL="0" indent="0">
              <a:buNone/>
            </a:pPr>
            <a:endParaRPr lang="en-US" dirty="0"/>
          </a:p>
        </p:txBody>
      </p:sp>
    </p:spTree>
    <p:extLst>
      <p:ext uri="{BB962C8B-B14F-4D97-AF65-F5344CB8AC3E}">
        <p14:creationId xmlns:p14="http://schemas.microsoft.com/office/powerpoint/2010/main" val="12220307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0F8B0F-DB58-364B-B429-1645CF58851A}"/>
              </a:ext>
            </a:extLst>
          </p:cNvPr>
          <p:cNvPicPr>
            <a:picLocks noChangeAspect="1"/>
          </p:cNvPicPr>
          <p:nvPr/>
        </p:nvPicPr>
        <p:blipFill>
          <a:blip r:embed="rId2"/>
          <a:stretch>
            <a:fillRect/>
          </a:stretch>
        </p:blipFill>
        <p:spPr>
          <a:xfrm>
            <a:off x="3899043" y="577960"/>
            <a:ext cx="3705524" cy="5626070"/>
          </a:xfrm>
          <a:prstGeom prst="rect">
            <a:avLst/>
          </a:prstGeom>
        </p:spPr>
      </p:pic>
    </p:spTree>
    <p:extLst>
      <p:ext uri="{BB962C8B-B14F-4D97-AF65-F5344CB8AC3E}">
        <p14:creationId xmlns:p14="http://schemas.microsoft.com/office/powerpoint/2010/main" val="25762209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843A9E-7B42-1645-9058-6D402031AD28}"/>
              </a:ext>
            </a:extLst>
          </p:cNvPr>
          <p:cNvSpPr>
            <a:spLocks noGrp="1"/>
          </p:cNvSpPr>
          <p:nvPr>
            <p:ph type="title"/>
          </p:nvPr>
        </p:nvSpPr>
        <p:spPr/>
        <p:txBody>
          <a:bodyPr/>
          <a:lstStyle/>
          <a:p>
            <a:r>
              <a:rPr lang="en-US" dirty="0"/>
              <a:t>Humor</a:t>
            </a:r>
          </a:p>
        </p:txBody>
      </p:sp>
      <p:sp>
        <p:nvSpPr>
          <p:cNvPr id="3" name="Content Placeholder 2">
            <a:extLst>
              <a:ext uri="{FF2B5EF4-FFF2-40B4-BE49-F238E27FC236}">
                <a16:creationId xmlns:a16="http://schemas.microsoft.com/office/drawing/2014/main" id="{172B4DD8-4466-7244-B83A-614053FC3F4A}"/>
              </a:ext>
            </a:extLst>
          </p:cNvPr>
          <p:cNvSpPr>
            <a:spLocks noGrp="1"/>
          </p:cNvSpPr>
          <p:nvPr>
            <p:ph idx="1"/>
          </p:nvPr>
        </p:nvSpPr>
        <p:spPr/>
        <p:txBody>
          <a:bodyPr/>
          <a:lstStyle/>
          <a:p>
            <a:pPr marL="0" indent="0">
              <a:buNone/>
            </a:pPr>
            <a:r>
              <a:rPr lang="en-US" dirty="0"/>
              <a:t>Like his preference for informality and colloquial word choice, Lewis’s humor was not a new touch he added to make the broadcast talks more popular. It was who he was. He called it a matter of temperament and attributed it to his reading of literary men of the middle ages and of Chesterton, who, Lewis noted, “was not afraid to combine serious Christian themes with buffoonery.”</a:t>
            </a:r>
            <a:r>
              <a:rPr lang="en-US" dirty="0">
                <a:effectLst/>
              </a:rPr>
              <a:t> </a:t>
            </a:r>
            <a:r>
              <a:rPr lang="en-US" dirty="0"/>
              <a:t>Second, Lewis said that he wrote lightly as an antidote to the “false reverence” that he saw in much contemporary religious writing.</a:t>
            </a:r>
            <a:r>
              <a:rPr lang="en-US" dirty="0">
                <a:effectLst/>
              </a:rPr>
              <a:t> </a:t>
            </a:r>
          </a:p>
          <a:p>
            <a:pPr marL="0" indent="0">
              <a:buNone/>
            </a:pPr>
            <a:endParaRPr lang="en-US" dirty="0"/>
          </a:p>
        </p:txBody>
      </p:sp>
    </p:spTree>
    <p:extLst>
      <p:ext uri="{BB962C8B-B14F-4D97-AF65-F5344CB8AC3E}">
        <p14:creationId xmlns:p14="http://schemas.microsoft.com/office/powerpoint/2010/main" val="15137722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1CCC0-A19C-4643-A44B-9FD0F2767BB5}"/>
              </a:ext>
            </a:extLst>
          </p:cNvPr>
          <p:cNvSpPr>
            <a:spLocks noGrp="1"/>
          </p:cNvSpPr>
          <p:nvPr>
            <p:ph type="title"/>
          </p:nvPr>
        </p:nvSpPr>
        <p:spPr/>
        <p:txBody>
          <a:bodyPr/>
          <a:lstStyle/>
          <a:p>
            <a:r>
              <a:rPr lang="en-US" dirty="0"/>
              <a:t>Examples of humor from </a:t>
            </a:r>
            <a:r>
              <a:rPr lang="en-US" i="1" dirty="0"/>
              <a:t>Mere Christianity</a:t>
            </a:r>
            <a:endParaRPr lang="en-US" dirty="0"/>
          </a:p>
        </p:txBody>
      </p:sp>
      <p:sp>
        <p:nvSpPr>
          <p:cNvPr id="3" name="Content Placeholder 2">
            <a:extLst>
              <a:ext uri="{FF2B5EF4-FFF2-40B4-BE49-F238E27FC236}">
                <a16:creationId xmlns:a16="http://schemas.microsoft.com/office/drawing/2014/main" id="{E1F636D4-6BFB-2A4F-9798-2263E27E9B8F}"/>
              </a:ext>
            </a:extLst>
          </p:cNvPr>
          <p:cNvSpPr>
            <a:spLocks noGrp="1"/>
          </p:cNvSpPr>
          <p:nvPr>
            <p:ph idx="1"/>
          </p:nvPr>
        </p:nvSpPr>
        <p:spPr/>
        <p:txBody>
          <a:bodyPr>
            <a:normAutofit fontScale="92500" lnSpcReduction="20000"/>
          </a:bodyPr>
          <a:lstStyle/>
          <a:p>
            <a:r>
              <a:rPr lang="en-US" dirty="0"/>
              <a:t>“I know someone will ask me, ‘Do you really mean, at this time of day, to re-introduce our old  friend the devil—hoofs and horns and all?’ Well, what the time day has to do with it I do not know. And I am not particular about the hoofs and horns. But in other respects my answer is ‘Yes, I do.’ I do not claim to know anything about his personal appearance. If anybody really wants to know him better I would say to that person, ‘Don’t worry. If you really want to, you will. Whether you’ll like it when you do is another question.’ “</a:t>
            </a:r>
          </a:p>
          <a:p>
            <a:pPr marL="0" indent="0">
              <a:buNone/>
            </a:pPr>
            <a:endParaRPr lang="en-US" dirty="0"/>
          </a:p>
          <a:p>
            <a:r>
              <a:rPr lang="en-US" dirty="0"/>
              <a:t>“For there are two things inside me, competing with the human self which I must try to become. They are the Animal self, and the Diabolical self. The Diabolical self is the worse of   the two. That is why a cold, self-righteous prig who goes regularly to church may be far nearer to hell than a prostitute. But, of course, it is better to be neither.”</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42508765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E0D01-44E2-0D4C-8F75-853ED75BC470}"/>
              </a:ext>
            </a:extLst>
          </p:cNvPr>
          <p:cNvSpPr>
            <a:spLocks noGrp="1"/>
          </p:cNvSpPr>
          <p:nvPr>
            <p:ph type="title"/>
          </p:nvPr>
        </p:nvSpPr>
        <p:spPr/>
        <p:txBody>
          <a:bodyPr/>
          <a:lstStyle/>
          <a:p>
            <a:r>
              <a:rPr lang="en-US" dirty="0"/>
              <a:t>More examples of humor from </a:t>
            </a:r>
            <a:r>
              <a:rPr lang="en-US" i="1" dirty="0"/>
              <a:t>Mere Christianity</a:t>
            </a:r>
            <a:endParaRPr lang="en-US" dirty="0"/>
          </a:p>
        </p:txBody>
      </p:sp>
      <p:sp>
        <p:nvSpPr>
          <p:cNvPr id="3" name="Content Placeholder 2">
            <a:extLst>
              <a:ext uri="{FF2B5EF4-FFF2-40B4-BE49-F238E27FC236}">
                <a16:creationId xmlns:a16="http://schemas.microsoft.com/office/drawing/2014/main" id="{B9EDA4E4-1E0F-5144-903C-4BF3808EEAD1}"/>
              </a:ext>
            </a:extLst>
          </p:cNvPr>
          <p:cNvSpPr>
            <a:spLocks noGrp="1"/>
          </p:cNvSpPr>
          <p:nvPr>
            <p:ph idx="1"/>
          </p:nvPr>
        </p:nvSpPr>
        <p:spPr/>
        <p:txBody>
          <a:bodyPr>
            <a:normAutofit/>
          </a:bodyPr>
          <a:lstStyle/>
          <a:p>
            <a:r>
              <a:rPr lang="en-US" dirty="0"/>
              <a:t>“If anyone would like to acquire humility, I can, I think, tell him the first step. The first step is to realize that one is proud. And a biggish step, too. At least, nothing whatever can be done before it. If you think you are not conceited, it means you are very conceited indeed.”</a:t>
            </a:r>
          </a:p>
          <a:p>
            <a:r>
              <a:rPr lang="en-US" dirty="0"/>
              <a:t>“There is no need to be worried by facetious people who try to make the Christian hope of ‘Heaven’ ridiculous by saying they do not want ‘to spend eternity playing harps’. The answer to such people is that if they cannot understand books written for grown-ups, they should not talk about them.”</a:t>
            </a:r>
            <a:r>
              <a:rPr lang="en-US" dirty="0">
                <a:effectLst/>
              </a:rPr>
              <a:t>  </a:t>
            </a:r>
            <a:endParaRPr lang="en-US" dirty="0"/>
          </a:p>
        </p:txBody>
      </p:sp>
    </p:spTree>
    <p:extLst>
      <p:ext uri="{BB962C8B-B14F-4D97-AF65-F5344CB8AC3E}">
        <p14:creationId xmlns:p14="http://schemas.microsoft.com/office/powerpoint/2010/main" val="5529714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0F3848-6063-474F-B2C0-F3A304C38AC0}"/>
              </a:ext>
            </a:extLst>
          </p:cNvPr>
          <p:cNvSpPr>
            <a:spLocks noGrp="1"/>
          </p:cNvSpPr>
          <p:nvPr>
            <p:ph type="title"/>
          </p:nvPr>
        </p:nvSpPr>
        <p:spPr/>
        <p:txBody>
          <a:bodyPr/>
          <a:lstStyle/>
          <a:p>
            <a:r>
              <a:rPr lang="en-US" dirty="0"/>
              <a:t>Research Question</a:t>
            </a:r>
          </a:p>
        </p:txBody>
      </p:sp>
      <p:sp>
        <p:nvSpPr>
          <p:cNvPr id="3" name="Content Placeholder 2">
            <a:extLst>
              <a:ext uri="{FF2B5EF4-FFF2-40B4-BE49-F238E27FC236}">
                <a16:creationId xmlns:a16="http://schemas.microsoft.com/office/drawing/2014/main" id="{39E19472-3298-9F40-B7C2-38EBA7C3FDB3}"/>
              </a:ext>
            </a:extLst>
          </p:cNvPr>
          <p:cNvSpPr>
            <a:spLocks noGrp="1"/>
          </p:cNvSpPr>
          <p:nvPr>
            <p:ph idx="1"/>
          </p:nvPr>
        </p:nvSpPr>
        <p:spPr/>
        <p:txBody>
          <a:bodyPr>
            <a:normAutofit fontScale="92500"/>
          </a:bodyPr>
          <a:lstStyle/>
          <a:p>
            <a:r>
              <a:rPr lang="en-US" dirty="0"/>
              <a:t>Why does Lewis’s work of popular apologetics continue to find a wide readership while other excellent books in the same genre—e.g., Sayers’s </a:t>
            </a:r>
            <a:r>
              <a:rPr lang="en-US" i="1" dirty="0"/>
              <a:t>Creed or Chaos</a:t>
            </a:r>
            <a:r>
              <a:rPr lang="en-US" dirty="0"/>
              <a:t>—do not?</a:t>
            </a:r>
          </a:p>
          <a:p>
            <a:pPr marL="0" indent="0">
              <a:buNone/>
            </a:pPr>
            <a:r>
              <a:rPr lang="en-US" i="1" dirty="0"/>
              <a:t>Christianity Today </a:t>
            </a:r>
            <a:r>
              <a:rPr lang="en-US" dirty="0"/>
              <a:t>Survey (2000): Most influential Christian books </a:t>
            </a:r>
            <a:endParaRPr lang="en-US" i="1" dirty="0"/>
          </a:p>
          <a:p>
            <a:pPr marL="0" indent="0">
              <a:buNone/>
            </a:pPr>
            <a:r>
              <a:rPr lang="en-US" dirty="0"/>
              <a:t>C.S. Lewis, </a:t>
            </a:r>
            <a:r>
              <a:rPr lang="en-US" i="1" dirty="0"/>
              <a:t>Mere Christianity</a:t>
            </a:r>
            <a:r>
              <a:rPr lang="en-US" dirty="0"/>
              <a:t> (1942-44; 1952)  Dietrich Bonhoeffer, </a:t>
            </a:r>
            <a:r>
              <a:rPr lang="en-US" i="1" dirty="0"/>
              <a:t>The Cost of Discipleship</a:t>
            </a:r>
            <a:r>
              <a:rPr lang="en-US" dirty="0"/>
              <a:t> (1937)  Karl Barth, </a:t>
            </a:r>
            <a:r>
              <a:rPr lang="en-US" i="1" dirty="0"/>
              <a:t>Church Dogmatics</a:t>
            </a:r>
            <a:r>
              <a:rPr lang="en-US" dirty="0"/>
              <a:t> (1932-67)  J.R.R. Tolkien, </a:t>
            </a:r>
            <a:r>
              <a:rPr lang="en-US" i="1" dirty="0"/>
              <a:t>The Lord of the Rings</a:t>
            </a:r>
            <a:r>
              <a:rPr lang="en-US" dirty="0"/>
              <a:t> (1954-55)  John Howard Yoder, </a:t>
            </a:r>
            <a:r>
              <a:rPr lang="en-US" i="1" dirty="0"/>
              <a:t>The Politics of Jesus</a:t>
            </a:r>
            <a:r>
              <a:rPr lang="en-US" dirty="0"/>
              <a:t> (1968)  G.K. Chesterton, </a:t>
            </a:r>
            <a:r>
              <a:rPr lang="en-US" i="1" dirty="0"/>
              <a:t>Orthodoxy</a:t>
            </a:r>
            <a:r>
              <a:rPr lang="en-US" dirty="0"/>
              <a:t> (1908)  Thomas Merton, </a:t>
            </a:r>
            <a:r>
              <a:rPr lang="en-US" i="1" dirty="0"/>
              <a:t>The Seven </a:t>
            </a:r>
            <a:r>
              <a:rPr lang="en-US" i="1" dirty="0" err="1"/>
              <a:t>Storey</a:t>
            </a:r>
            <a:r>
              <a:rPr lang="en-US" i="1" dirty="0"/>
              <a:t> Mountain</a:t>
            </a:r>
            <a:r>
              <a:rPr lang="en-US" dirty="0"/>
              <a:t> (1948)  Richard Foster, </a:t>
            </a:r>
            <a:r>
              <a:rPr lang="en-US" i="1" dirty="0"/>
              <a:t>Celebration of Discipline</a:t>
            </a:r>
            <a:r>
              <a:rPr lang="en-US" dirty="0"/>
              <a:t> (1978)  Oswald Chambers, </a:t>
            </a:r>
            <a:r>
              <a:rPr lang="en-US" i="1" dirty="0"/>
              <a:t>My Utmost for His Highest</a:t>
            </a:r>
            <a:r>
              <a:rPr lang="en-US" dirty="0"/>
              <a:t> (1927)  Reinhold Niebuhr, </a:t>
            </a:r>
            <a:r>
              <a:rPr lang="en-US" i="1" dirty="0"/>
              <a:t>Moral Man and Immoral Society</a:t>
            </a:r>
            <a:r>
              <a:rPr lang="en-US" dirty="0"/>
              <a:t> (1932)</a:t>
            </a:r>
          </a:p>
          <a:p>
            <a:pPr marL="0" indent="0">
              <a:buNone/>
            </a:pPr>
            <a:endParaRPr lang="en-US" dirty="0"/>
          </a:p>
        </p:txBody>
      </p:sp>
    </p:spTree>
    <p:extLst>
      <p:ext uri="{BB962C8B-B14F-4D97-AF65-F5344CB8AC3E}">
        <p14:creationId xmlns:p14="http://schemas.microsoft.com/office/powerpoint/2010/main" val="9613316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1CA3B-5DEB-7C4F-9486-B0DCF2A81B9E}"/>
              </a:ext>
            </a:extLst>
          </p:cNvPr>
          <p:cNvSpPr>
            <a:spLocks noGrp="1"/>
          </p:cNvSpPr>
          <p:nvPr>
            <p:ph type="title"/>
          </p:nvPr>
        </p:nvSpPr>
        <p:spPr/>
        <p:txBody>
          <a:bodyPr/>
          <a:lstStyle/>
          <a:p>
            <a:r>
              <a:rPr lang="en-US" dirty="0"/>
              <a:t>Personal</a:t>
            </a:r>
          </a:p>
        </p:txBody>
      </p:sp>
      <p:sp>
        <p:nvSpPr>
          <p:cNvPr id="3" name="Content Placeholder 2">
            <a:extLst>
              <a:ext uri="{FF2B5EF4-FFF2-40B4-BE49-F238E27FC236}">
                <a16:creationId xmlns:a16="http://schemas.microsoft.com/office/drawing/2014/main" id="{FE571D12-641B-7B48-9E2F-340D3AB254A7}"/>
              </a:ext>
            </a:extLst>
          </p:cNvPr>
          <p:cNvSpPr>
            <a:spLocks noGrp="1"/>
          </p:cNvSpPr>
          <p:nvPr>
            <p:ph idx="1"/>
          </p:nvPr>
        </p:nvSpPr>
        <p:spPr/>
        <p:txBody>
          <a:bodyPr/>
          <a:lstStyle/>
          <a:p>
            <a:pPr marL="0" indent="0">
              <a:buNone/>
            </a:pPr>
            <a:r>
              <a:rPr lang="en-US" dirty="0"/>
              <a:t>Definition: Through ethical appeal, the writer establishes a relationship with his audience, reveals an attitude toward his subject, and projects an image.  This Lewis did exceedingly well in his apologetic works. Many examples could be cited from </a:t>
            </a:r>
            <a:r>
              <a:rPr lang="en-US" i="1" dirty="0"/>
              <a:t>Mere Christianity</a:t>
            </a:r>
            <a:r>
              <a:rPr lang="en-US" dirty="0"/>
              <a:t>, but the recurring statement by Lewis that </a:t>
            </a:r>
            <a:r>
              <a:rPr lang="en-US" b="1" dirty="0"/>
              <a:t>he is not a trained theologian </a:t>
            </a:r>
            <a:r>
              <a:rPr lang="en-US" dirty="0"/>
              <a:t>is representative. By making this claim, Lewis both disarms and identifies with his readers. He avoids the negative connotations that he believed many British readers in the 1940s associated with professional theologians.</a:t>
            </a:r>
            <a:r>
              <a:rPr lang="en-US" dirty="0">
                <a:effectLst/>
              </a:rPr>
              <a:t> </a:t>
            </a:r>
            <a:endParaRPr lang="en-US" dirty="0"/>
          </a:p>
        </p:txBody>
      </p:sp>
    </p:spTree>
    <p:extLst>
      <p:ext uri="{BB962C8B-B14F-4D97-AF65-F5344CB8AC3E}">
        <p14:creationId xmlns:p14="http://schemas.microsoft.com/office/powerpoint/2010/main" val="12520657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747F5-4386-FD49-B611-E400869633C0}"/>
              </a:ext>
            </a:extLst>
          </p:cNvPr>
          <p:cNvSpPr>
            <a:spLocks noGrp="1"/>
          </p:cNvSpPr>
          <p:nvPr>
            <p:ph type="title"/>
          </p:nvPr>
        </p:nvSpPr>
        <p:spPr/>
        <p:txBody>
          <a:bodyPr/>
          <a:lstStyle/>
          <a:p>
            <a:r>
              <a:rPr lang="en-US" dirty="0"/>
              <a:t>An example from </a:t>
            </a:r>
            <a:r>
              <a:rPr lang="en-US" i="1" dirty="0"/>
              <a:t>Mere Christianity</a:t>
            </a:r>
            <a:endParaRPr lang="en-US" dirty="0"/>
          </a:p>
        </p:txBody>
      </p:sp>
      <p:sp>
        <p:nvSpPr>
          <p:cNvPr id="3" name="Content Placeholder 2">
            <a:extLst>
              <a:ext uri="{FF2B5EF4-FFF2-40B4-BE49-F238E27FC236}">
                <a16:creationId xmlns:a16="http://schemas.microsoft.com/office/drawing/2014/main" id="{2DFEC7E9-18B2-974A-B7B3-0DE04831DF31}"/>
              </a:ext>
            </a:extLst>
          </p:cNvPr>
          <p:cNvSpPr>
            <a:spLocks noGrp="1"/>
          </p:cNvSpPr>
          <p:nvPr>
            <p:ph idx="1"/>
          </p:nvPr>
        </p:nvSpPr>
        <p:spPr/>
        <p:txBody>
          <a:bodyPr>
            <a:noAutofit/>
          </a:bodyPr>
          <a:lstStyle/>
          <a:p>
            <a:pPr marL="0" indent="0">
              <a:buNone/>
            </a:pPr>
            <a:r>
              <a:rPr lang="en-US" sz="2400" dirty="0"/>
              <a:t>“It’s not because I’m anybody in particular that I’ve been asked to tell you what Christians believe. In fact, it’s just the opposite. They’ve asked me, first of all because I’m a layman and not a parson, and consequently it was thought I might understand the ordinary person’s point of view a bit better. Secondly, I think they asked me because it was known that I’d been an atheist for many years and only became a Christian quite fairly recently. They thought that would mean I’d be able to see the difficulties—able to remember what Christianity looks like from the outside. So you see, the long and short of it is that I’ve been selected for this job just because I’m an amateur not a professional, and a beginner, not an old hand.”</a:t>
            </a:r>
            <a:r>
              <a:rPr lang="en-US" sz="2400" dirty="0">
                <a:effectLst/>
              </a:rPr>
              <a:t>  </a:t>
            </a:r>
          </a:p>
          <a:p>
            <a:pPr marL="0" indent="0">
              <a:buNone/>
            </a:pPr>
            <a:r>
              <a:rPr lang="en-US" sz="2400" dirty="0"/>
              <a:t>-From the first radio talk; later appeared in abbreviated form in the ”Preface” to </a:t>
            </a:r>
            <a:r>
              <a:rPr lang="en-US" sz="2400" i="1" dirty="0"/>
              <a:t>MC</a:t>
            </a:r>
            <a:endParaRPr lang="en-US" sz="2400" dirty="0"/>
          </a:p>
        </p:txBody>
      </p:sp>
    </p:spTree>
    <p:extLst>
      <p:ext uri="{BB962C8B-B14F-4D97-AF65-F5344CB8AC3E}">
        <p14:creationId xmlns:p14="http://schemas.microsoft.com/office/powerpoint/2010/main" val="197173968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6518D-F480-7B43-A47D-6DE096B49072}"/>
              </a:ext>
            </a:extLst>
          </p:cNvPr>
          <p:cNvSpPr>
            <a:spLocks noGrp="1"/>
          </p:cNvSpPr>
          <p:nvPr>
            <p:ph type="title"/>
          </p:nvPr>
        </p:nvSpPr>
        <p:spPr/>
        <p:txBody>
          <a:bodyPr/>
          <a:lstStyle/>
          <a:p>
            <a:r>
              <a:rPr lang="en-US" dirty="0"/>
              <a:t>Occasional glimpses of the Lewis the person in </a:t>
            </a:r>
            <a:r>
              <a:rPr lang="en-US" i="1" dirty="0"/>
              <a:t>MC</a:t>
            </a:r>
            <a:endParaRPr lang="en-US" dirty="0"/>
          </a:p>
        </p:txBody>
      </p:sp>
      <p:sp>
        <p:nvSpPr>
          <p:cNvPr id="3" name="Content Placeholder 2">
            <a:extLst>
              <a:ext uri="{FF2B5EF4-FFF2-40B4-BE49-F238E27FC236}">
                <a16:creationId xmlns:a16="http://schemas.microsoft.com/office/drawing/2014/main" id="{0C2BCED9-4932-BB49-A2DC-A3F4D66821B2}"/>
              </a:ext>
            </a:extLst>
          </p:cNvPr>
          <p:cNvSpPr>
            <a:spLocks noGrp="1"/>
          </p:cNvSpPr>
          <p:nvPr>
            <p:ph idx="1"/>
          </p:nvPr>
        </p:nvSpPr>
        <p:spPr/>
        <p:txBody>
          <a:bodyPr>
            <a:normAutofit fontScale="92500" lnSpcReduction="10000"/>
          </a:bodyPr>
          <a:lstStyle/>
          <a:p>
            <a:r>
              <a:rPr lang="en-US" dirty="0"/>
              <a:t>He begins chapter six of Book III by noting that he has never been married himself and is therefore speaking as an “amateur” on this particular topic, as he puts it, I “. . . can speak only at second hand.” His transparency and honesty go a long way toward putting his readers’ minds at rest as Lewis presents his Christian faith to them.</a:t>
            </a:r>
          </a:p>
          <a:p>
            <a:r>
              <a:rPr lang="en-US" dirty="0"/>
              <a:t>This quality was noticed early by reviewers of the radio talks.  Here is one example from 1943: “Mr. Lewis is that rare being—a born broadcaster; born to the manner as well as to the matter. He neither buttonholes you nor bombards you; there is no false intimacy and no false eloquence. He approaches you directly, as a rational person only to be persuaded by reason. He is confident and yet humble in his  possession and propagation of truth. He is helped by a speaking voice of great charm and style of manifest sincerity.”</a:t>
            </a:r>
          </a:p>
        </p:txBody>
      </p:sp>
    </p:spTree>
    <p:extLst>
      <p:ext uri="{BB962C8B-B14F-4D97-AF65-F5344CB8AC3E}">
        <p14:creationId xmlns:p14="http://schemas.microsoft.com/office/powerpoint/2010/main" val="20320607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AFD6D8-E506-4B4A-BE7C-6BD7BDC22CCF}"/>
              </a:ext>
            </a:extLst>
          </p:cNvPr>
          <p:cNvSpPr>
            <a:spLocks noGrp="1"/>
          </p:cNvSpPr>
          <p:nvPr>
            <p:ph type="title"/>
          </p:nvPr>
        </p:nvSpPr>
        <p:spPr/>
        <p:txBody>
          <a:bodyPr/>
          <a:lstStyle/>
          <a:p>
            <a:r>
              <a:rPr lang="en-US" dirty="0"/>
              <a:t>Lewis’s use of direct address to the reader</a:t>
            </a:r>
          </a:p>
        </p:txBody>
      </p:sp>
      <p:sp>
        <p:nvSpPr>
          <p:cNvPr id="3" name="Content Placeholder 2">
            <a:extLst>
              <a:ext uri="{FF2B5EF4-FFF2-40B4-BE49-F238E27FC236}">
                <a16:creationId xmlns:a16="http://schemas.microsoft.com/office/drawing/2014/main" id="{D0A7734D-15FE-6747-8A3D-5002930B456F}"/>
              </a:ext>
            </a:extLst>
          </p:cNvPr>
          <p:cNvSpPr>
            <a:spLocks noGrp="1"/>
          </p:cNvSpPr>
          <p:nvPr>
            <p:ph idx="1"/>
          </p:nvPr>
        </p:nvSpPr>
        <p:spPr/>
        <p:txBody>
          <a:bodyPr>
            <a:normAutofit/>
          </a:bodyPr>
          <a:lstStyle/>
          <a:p>
            <a:r>
              <a:rPr lang="en-US" dirty="0"/>
              <a:t>“Everyone has warned me not to tell you what I am going to tell you in this last book. They all say ‘the ordinary reader does not want Theology; give him plain, practical religion’. I have rejected their advice. I do not think the ordinary reader is such a fool. Theology means ‘the science of God’, and I think any man who wants to think about God at all would like to have the clearest and most accurate ideas about Him which are available. You are not children: why should you be treated like children?</a:t>
            </a:r>
            <a:r>
              <a:rPr lang="en-US" dirty="0">
                <a:effectLst/>
              </a:rPr>
              <a:t> “</a:t>
            </a:r>
          </a:p>
          <a:p>
            <a:pPr lvl="1"/>
            <a:r>
              <a:rPr lang="en-US" i="1" dirty="0"/>
              <a:t>Mere Christianity, </a:t>
            </a:r>
            <a:r>
              <a:rPr lang="en-US" dirty="0"/>
              <a:t>Book IV</a:t>
            </a:r>
            <a:endParaRPr lang="en-US" i="1" dirty="0"/>
          </a:p>
        </p:txBody>
      </p:sp>
    </p:spTree>
    <p:extLst>
      <p:ext uri="{BB962C8B-B14F-4D97-AF65-F5344CB8AC3E}">
        <p14:creationId xmlns:p14="http://schemas.microsoft.com/office/powerpoint/2010/main" val="3132116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1DADB-5C03-6E47-9779-BD75E75AF2CD}"/>
              </a:ext>
            </a:extLst>
          </p:cNvPr>
          <p:cNvSpPr>
            <a:spLocks noGrp="1"/>
          </p:cNvSpPr>
          <p:nvPr>
            <p:ph type="title"/>
          </p:nvPr>
        </p:nvSpPr>
        <p:spPr/>
        <p:txBody>
          <a:bodyPr/>
          <a:lstStyle/>
          <a:p>
            <a:r>
              <a:rPr lang="en-US" dirty="0"/>
              <a:t>Testimony from readers of Lewis</a:t>
            </a:r>
          </a:p>
        </p:txBody>
      </p:sp>
      <p:sp>
        <p:nvSpPr>
          <p:cNvPr id="3" name="Content Placeholder 2">
            <a:extLst>
              <a:ext uri="{FF2B5EF4-FFF2-40B4-BE49-F238E27FC236}">
                <a16:creationId xmlns:a16="http://schemas.microsoft.com/office/drawing/2014/main" id="{8BD9192E-5D03-964E-A4F7-A11E8576B31A}"/>
              </a:ext>
            </a:extLst>
          </p:cNvPr>
          <p:cNvSpPr>
            <a:spLocks noGrp="1"/>
          </p:cNvSpPr>
          <p:nvPr>
            <p:ph idx="1"/>
          </p:nvPr>
        </p:nvSpPr>
        <p:spPr/>
        <p:txBody>
          <a:bodyPr/>
          <a:lstStyle/>
          <a:p>
            <a:r>
              <a:rPr lang="en-US" dirty="0"/>
              <a:t>“I appreciate Lewis’ logical arguments and his remarkable imagery, but his greatest legacy to me has been his gift of speaking as a friend, sharing his joys and sorrows.” </a:t>
            </a:r>
          </a:p>
          <a:p>
            <a:r>
              <a:rPr lang="en-US" dirty="0"/>
              <a:t>Another writer suggests that Lewis feels like a friend to his readers because of the honesty, clarity, and courage he displays in his writing.</a:t>
            </a:r>
          </a:p>
          <a:p>
            <a:pPr marL="0" indent="0">
              <a:buNone/>
            </a:pPr>
            <a:r>
              <a:rPr lang="en-US" dirty="0"/>
              <a:t>Mary Anne </a:t>
            </a:r>
            <a:r>
              <a:rPr lang="en-US" dirty="0" err="1"/>
              <a:t>Phemister</a:t>
            </a:r>
            <a:r>
              <a:rPr lang="en-US" dirty="0"/>
              <a:t> and Andrew </a:t>
            </a:r>
            <a:r>
              <a:rPr lang="en-US" dirty="0" err="1"/>
              <a:t>Lazo</a:t>
            </a:r>
            <a:r>
              <a:rPr lang="en-US" dirty="0"/>
              <a:t>, eds. </a:t>
            </a:r>
            <a:r>
              <a:rPr lang="en-US" i="1" dirty="0"/>
              <a:t>Mere Christians: Inspiring Stories of Encounters with C. S. Lewis </a:t>
            </a:r>
            <a:r>
              <a:rPr lang="en-US" dirty="0"/>
              <a:t>(Grand Rapids, 2009).</a:t>
            </a:r>
          </a:p>
        </p:txBody>
      </p:sp>
    </p:spTree>
    <p:extLst>
      <p:ext uri="{BB962C8B-B14F-4D97-AF65-F5344CB8AC3E}">
        <p14:creationId xmlns:p14="http://schemas.microsoft.com/office/powerpoint/2010/main" val="9450145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F8DE5-A561-CF4E-B0E9-A591DCB93AD7}"/>
              </a:ext>
            </a:extLst>
          </p:cNvPr>
          <p:cNvSpPr>
            <a:spLocks noGrp="1"/>
          </p:cNvSpPr>
          <p:nvPr>
            <p:ph type="title"/>
          </p:nvPr>
        </p:nvSpPr>
        <p:spPr/>
        <p:txBody>
          <a:bodyPr/>
          <a:lstStyle/>
          <a:p>
            <a:r>
              <a:rPr lang="en-US" dirty="0"/>
              <a:t>Conclusion (at least for now)</a:t>
            </a:r>
          </a:p>
        </p:txBody>
      </p:sp>
      <p:sp>
        <p:nvSpPr>
          <p:cNvPr id="3" name="Content Placeholder 2">
            <a:extLst>
              <a:ext uri="{FF2B5EF4-FFF2-40B4-BE49-F238E27FC236}">
                <a16:creationId xmlns:a16="http://schemas.microsoft.com/office/drawing/2014/main" id="{8504C87B-12A3-264B-BC22-AEC784858755}"/>
              </a:ext>
            </a:extLst>
          </p:cNvPr>
          <p:cNvSpPr>
            <a:spLocks noGrp="1"/>
          </p:cNvSpPr>
          <p:nvPr>
            <p:ph idx="1"/>
          </p:nvPr>
        </p:nvSpPr>
        <p:spPr/>
        <p:txBody>
          <a:bodyPr>
            <a:normAutofit/>
          </a:bodyPr>
          <a:lstStyle/>
          <a:p>
            <a:pPr marL="0" indent="0">
              <a:buNone/>
            </a:pPr>
            <a:r>
              <a:rPr lang="en-US" dirty="0"/>
              <a:t>Lewis’ persona in </a:t>
            </a:r>
            <a:r>
              <a:rPr lang="en-US" i="1" dirty="0"/>
              <a:t>Mere Christianity</a:t>
            </a:r>
            <a:r>
              <a:rPr lang="en-US" dirty="0"/>
              <a:t> is complex including multiple tones or voices--even in a book that appears simple on the surface, a book that began as a series of fifteen-minute radio broadcasts to explain complex theological ideas in layman’s terms.</a:t>
            </a:r>
          </a:p>
          <a:p>
            <a:pPr marL="0" indent="0">
              <a:buNone/>
            </a:pPr>
            <a:r>
              <a:rPr lang="en-US" dirty="0"/>
              <a:t>Note James Como’s description of Lewis’s persona:</a:t>
            </a:r>
          </a:p>
          <a:p>
            <a:pPr marL="0" indent="0">
              <a:buNone/>
            </a:pPr>
            <a:r>
              <a:rPr lang="en-US" dirty="0"/>
              <a:t>“The voice, which is settled yet suggestive, familiar and knowing, almost intimate yet never hortatory, is ubiquitous in his nonfiction. Oddly</a:t>
            </a:r>
            <a:r>
              <a:rPr lang="en-US"/>
              <a:t>, unself-conscious </a:t>
            </a:r>
            <a:r>
              <a:rPr lang="en-US" dirty="0"/>
              <a:t>self characterizations and candid direct address establish a distinctive persona that goes beyond the usual boundaries suggested by the concept of ethical proof.”</a:t>
            </a:r>
          </a:p>
        </p:txBody>
      </p:sp>
    </p:spTree>
    <p:extLst>
      <p:ext uri="{BB962C8B-B14F-4D97-AF65-F5344CB8AC3E}">
        <p14:creationId xmlns:p14="http://schemas.microsoft.com/office/powerpoint/2010/main" val="4439975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D4A3C-4E4D-2742-A4CB-E862E2D361CE}"/>
              </a:ext>
            </a:extLst>
          </p:cNvPr>
          <p:cNvSpPr>
            <a:spLocks noGrp="1"/>
          </p:cNvSpPr>
          <p:nvPr>
            <p:ph type="title"/>
          </p:nvPr>
        </p:nvSpPr>
        <p:spPr/>
        <p:txBody>
          <a:bodyPr/>
          <a:lstStyle/>
          <a:p>
            <a:r>
              <a:rPr lang="en-US" dirty="0"/>
              <a:t>A word about imagination and reason in MC</a:t>
            </a:r>
          </a:p>
        </p:txBody>
      </p:sp>
      <p:sp>
        <p:nvSpPr>
          <p:cNvPr id="3" name="Content Placeholder 2">
            <a:extLst>
              <a:ext uri="{FF2B5EF4-FFF2-40B4-BE49-F238E27FC236}">
                <a16:creationId xmlns:a16="http://schemas.microsoft.com/office/drawing/2014/main" id="{5612BCFC-3BBE-7B49-8E5D-3BAE98EC1751}"/>
              </a:ext>
            </a:extLst>
          </p:cNvPr>
          <p:cNvSpPr>
            <a:spLocks noGrp="1"/>
          </p:cNvSpPr>
          <p:nvPr>
            <p:ph idx="1"/>
          </p:nvPr>
        </p:nvSpPr>
        <p:spPr/>
        <p:txBody>
          <a:bodyPr/>
          <a:lstStyle/>
          <a:p>
            <a:pPr marL="0" indent="0">
              <a:buNone/>
            </a:pPr>
            <a:r>
              <a:rPr lang="en-US" dirty="0"/>
              <a:t>Lewis blended rational argument with imagination to create memorable metaphors and analogies that captivated both his audience’s imagination and intellect. As Alan Jacobs, Michael Ward and others have pointed out, it is a mistake to claim that Lewis used reason in his apologetics and imagination in his fiction. </a:t>
            </a:r>
            <a:r>
              <a:rPr lang="en-US" i="1" dirty="0"/>
              <a:t>Mere Christianity </a:t>
            </a:r>
            <a:r>
              <a:rPr lang="en-US" dirty="0"/>
              <a:t>is full of analogies and metaphors and their aptness is one of the chief reasons for the book’s success. While Lewis uses metaphor and analogy throughout MC, the use intensifies in Book IV where he focuses on more abstract theological concepts.</a:t>
            </a:r>
          </a:p>
        </p:txBody>
      </p:sp>
    </p:spTree>
    <p:extLst>
      <p:ext uri="{BB962C8B-B14F-4D97-AF65-F5344CB8AC3E}">
        <p14:creationId xmlns:p14="http://schemas.microsoft.com/office/powerpoint/2010/main" val="167931130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74092-82D9-B64B-B63E-0BEDF27F6C78}"/>
              </a:ext>
            </a:extLst>
          </p:cNvPr>
          <p:cNvSpPr>
            <a:spLocks noGrp="1"/>
          </p:cNvSpPr>
          <p:nvPr>
            <p:ph type="title"/>
          </p:nvPr>
        </p:nvSpPr>
        <p:spPr/>
        <p:txBody>
          <a:bodyPr/>
          <a:lstStyle/>
          <a:p>
            <a:r>
              <a:rPr lang="en-US" dirty="0"/>
              <a:t>Examples of metaphor and analogy in MC</a:t>
            </a:r>
          </a:p>
        </p:txBody>
      </p:sp>
      <p:sp>
        <p:nvSpPr>
          <p:cNvPr id="3" name="Content Placeholder 2">
            <a:extLst>
              <a:ext uri="{FF2B5EF4-FFF2-40B4-BE49-F238E27FC236}">
                <a16:creationId xmlns:a16="http://schemas.microsoft.com/office/drawing/2014/main" id="{BF62B513-7F1D-E045-A410-AE72E005B4F7}"/>
              </a:ext>
            </a:extLst>
          </p:cNvPr>
          <p:cNvSpPr>
            <a:spLocks noGrp="1"/>
          </p:cNvSpPr>
          <p:nvPr>
            <p:ph idx="1"/>
          </p:nvPr>
        </p:nvSpPr>
        <p:spPr/>
        <p:txBody>
          <a:bodyPr>
            <a:normAutofit lnSpcReduction="10000"/>
          </a:bodyPr>
          <a:lstStyle/>
          <a:p>
            <a:pPr marL="0" indent="0">
              <a:buNone/>
            </a:pPr>
            <a:r>
              <a:rPr lang="en-US" dirty="0"/>
              <a:t>“In the same way we must think of the Son always, so to speak, streaming forth from the Father, like light from a lamp, or heat from a fire, or thoughts from a mind. He is the self-expression of the Father—what the Father has to say. And there never was a time when He was not saying it.”</a:t>
            </a:r>
          </a:p>
          <a:p>
            <a:pPr marL="0" indent="0">
              <a:buNone/>
            </a:pPr>
            <a:endParaRPr lang="en-US" dirty="0"/>
          </a:p>
          <a:p>
            <a:pPr marL="0" indent="0">
              <a:buNone/>
            </a:pPr>
            <a:r>
              <a:rPr lang="en-US" dirty="0"/>
              <a:t>“In Christianity God is not a static thing—not even a person—but a dynamic, pulsating activity, a life, almost a kind of drama. Almost, if you will not think me irreverent, a kind of dance. The union between the Father and the Son is such a live concrete thing that this union itself is also a Person.”</a:t>
            </a:r>
          </a:p>
        </p:txBody>
      </p:sp>
    </p:spTree>
    <p:extLst>
      <p:ext uri="{BB962C8B-B14F-4D97-AF65-F5344CB8AC3E}">
        <p14:creationId xmlns:p14="http://schemas.microsoft.com/office/powerpoint/2010/main" val="251377958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D3089-69BE-A14D-8DC7-A8979ECED402}"/>
              </a:ext>
            </a:extLst>
          </p:cNvPr>
          <p:cNvSpPr>
            <a:spLocks noGrp="1"/>
          </p:cNvSpPr>
          <p:nvPr>
            <p:ph type="title"/>
          </p:nvPr>
        </p:nvSpPr>
        <p:spPr/>
        <p:txBody>
          <a:bodyPr/>
          <a:lstStyle/>
          <a:p>
            <a:r>
              <a:rPr lang="en-US" dirty="0"/>
              <a:t>Why is Lewis so quotable?</a:t>
            </a:r>
          </a:p>
        </p:txBody>
      </p:sp>
      <p:sp>
        <p:nvSpPr>
          <p:cNvPr id="3" name="Content Placeholder 2">
            <a:extLst>
              <a:ext uri="{FF2B5EF4-FFF2-40B4-BE49-F238E27FC236}">
                <a16:creationId xmlns:a16="http://schemas.microsoft.com/office/drawing/2014/main" id="{CD74F9CF-D763-704F-BCE0-DB35CC96DA3F}"/>
              </a:ext>
            </a:extLst>
          </p:cNvPr>
          <p:cNvSpPr>
            <a:spLocks noGrp="1"/>
          </p:cNvSpPr>
          <p:nvPr>
            <p:ph idx="1"/>
          </p:nvPr>
        </p:nvSpPr>
        <p:spPr/>
        <p:txBody>
          <a:bodyPr/>
          <a:lstStyle/>
          <a:p>
            <a:pPr marL="0" indent="0">
              <a:buNone/>
            </a:pPr>
            <a:r>
              <a:rPr lang="en-US" dirty="0"/>
              <a:t>Many readers of Lewis comment on the memorable and aphoristic quality of his style. This quality no doubt explains why, even today, Lewis is one of the most frequently quoted (and misquoted) authors on the Internet.</a:t>
            </a:r>
          </a:p>
          <a:p>
            <a:pPr marL="0" indent="0">
              <a:buNone/>
            </a:pPr>
            <a:endParaRPr lang="en-US" dirty="0"/>
          </a:p>
        </p:txBody>
      </p:sp>
      <p:pic>
        <p:nvPicPr>
          <p:cNvPr id="5" name="Picture 4">
            <a:extLst>
              <a:ext uri="{FF2B5EF4-FFF2-40B4-BE49-F238E27FC236}">
                <a16:creationId xmlns:a16="http://schemas.microsoft.com/office/drawing/2014/main" id="{2C38AC3D-E04A-4C4B-B978-AD51AD6221E4}"/>
              </a:ext>
            </a:extLst>
          </p:cNvPr>
          <p:cNvPicPr>
            <a:picLocks noChangeAspect="1"/>
          </p:cNvPicPr>
          <p:nvPr/>
        </p:nvPicPr>
        <p:blipFill>
          <a:blip r:embed="rId2"/>
          <a:stretch>
            <a:fillRect/>
          </a:stretch>
        </p:blipFill>
        <p:spPr>
          <a:xfrm>
            <a:off x="4200566" y="3061384"/>
            <a:ext cx="2107637" cy="3292093"/>
          </a:xfrm>
          <a:prstGeom prst="rect">
            <a:avLst/>
          </a:prstGeom>
        </p:spPr>
      </p:pic>
    </p:spTree>
    <p:extLst>
      <p:ext uri="{BB962C8B-B14F-4D97-AF65-F5344CB8AC3E}">
        <p14:creationId xmlns:p14="http://schemas.microsoft.com/office/powerpoint/2010/main" val="19911319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7BE078-D0B2-3E40-B428-1477DD3D940E}"/>
              </a:ext>
            </a:extLst>
          </p:cNvPr>
          <p:cNvSpPr>
            <a:spLocks noGrp="1"/>
          </p:cNvSpPr>
          <p:nvPr>
            <p:ph type="title"/>
          </p:nvPr>
        </p:nvSpPr>
        <p:spPr/>
        <p:txBody>
          <a:bodyPr/>
          <a:lstStyle/>
          <a:p>
            <a:r>
              <a:rPr lang="en-US" dirty="0"/>
              <a:t>Some examples of Lewis’s quotability</a:t>
            </a:r>
          </a:p>
        </p:txBody>
      </p:sp>
      <p:sp>
        <p:nvSpPr>
          <p:cNvPr id="3" name="Content Placeholder 2">
            <a:extLst>
              <a:ext uri="{FF2B5EF4-FFF2-40B4-BE49-F238E27FC236}">
                <a16:creationId xmlns:a16="http://schemas.microsoft.com/office/drawing/2014/main" id="{9716E567-4E14-274B-AA8D-7AA2CEA6AE7E}"/>
              </a:ext>
            </a:extLst>
          </p:cNvPr>
          <p:cNvSpPr>
            <a:spLocks noGrp="1"/>
          </p:cNvSpPr>
          <p:nvPr>
            <p:ph idx="1"/>
          </p:nvPr>
        </p:nvSpPr>
        <p:spPr/>
        <p:txBody>
          <a:bodyPr/>
          <a:lstStyle/>
          <a:p>
            <a:r>
              <a:rPr lang="en-US" dirty="0"/>
              <a:t>“He does not think God will love us because we are good, but that God will make us good because He loves us.” (MC)</a:t>
            </a:r>
          </a:p>
          <a:p>
            <a:r>
              <a:rPr lang="en-US" dirty="0"/>
              <a:t>“The Germans, perhaps, at first ill-treated the Jews because they hated them: afterwards they hated them much more because they had ill-treated them. The more cruel you are, the more you will hate; and the more you hate, the more cruel you will become—and so on in a vicious circle for ever.” (MC)</a:t>
            </a:r>
          </a:p>
          <a:p>
            <a:r>
              <a:rPr lang="en-US" dirty="0"/>
              <a:t>“He is not saved because he does works of love; he does works of love because he is saved.” (OHEL)</a:t>
            </a:r>
          </a:p>
        </p:txBody>
      </p:sp>
    </p:spTree>
    <p:extLst>
      <p:ext uri="{BB962C8B-B14F-4D97-AF65-F5344CB8AC3E}">
        <p14:creationId xmlns:p14="http://schemas.microsoft.com/office/powerpoint/2010/main" val="1319827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81B20-E306-244F-91C4-F93CF66D17A1}"/>
              </a:ext>
            </a:extLst>
          </p:cNvPr>
          <p:cNvSpPr>
            <a:spLocks noGrp="1"/>
          </p:cNvSpPr>
          <p:nvPr>
            <p:ph type="title"/>
          </p:nvPr>
        </p:nvSpPr>
        <p:spPr/>
        <p:txBody>
          <a:bodyPr/>
          <a:lstStyle/>
          <a:p>
            <a:r>
              <a:rPr lang="en-US" dirty="0"/>
              <a:t>Hypothesis</a:t>
            </a:r>
          </a:p>
        </p:txBody>
      </p:sp>
      <p:sp>
        <p:nvSpPr>
          <p:cNvPr id="3" name="Content Placeholder 2">
            <a:extLst>
              <a:ext uri="{FF2B5EF4-FFF2-40B4-BE49-F238E27FC236}">
                <a16:creationId xmlns:a16="http://schemas.microsoft.com/office/drawing/2014/main" id="{1D298229-9002-3A43-A27E-E1ED560F86CB}"/>
              </a:ext>
            </a:extLst>
          </p:cNvPr>
          <p:cNvSpPr>
            <a:spLocks noGrp="1"/>
          </p:cNvSpPr>
          <p:nvPr>
            <p:ph idx="1"/>
          </p:nvPr>
        </p:nvSpPr>
        <p:spPr/>
        <p:txBody>
          <a:bodyPr/>
          <a:lstStyle/>
          <a:p>
            <a:r>
              <a:rPr lang="en-US" dirty="0"/>
              <a:t>While Lewis’s understanding of Christian doctrine and his mastery of logical argument are important, the success of </a:t>
            </a:r>
            <a:r>
              <a:rPr lang="en-US" i="1" dirty="0"/>
              <a:t>Mere Christianity</a:t>
            </a:r>
            <a:r>
              <a:rPr lang="en-US" dirty="0"/>
              <a:t> has more to do with the style through which the author communicated its content.</a:t>
            </a:r>
          </a:p>
          <a:p>
            <a:pPr lvl="1"/>
            <a:r>
              <a:rPr lang="en-US" dirty="0"/>
              <a:t>Lewis’s apologetic theory led him to focus on the core truths of Christianity and to describe them in an appropriate style, given the nature of his audience (including that of the original BBC broadcast talks).</a:t>
            </a:r>
          </a:p>
          <a:p>
            <a:pPr lvl="1"/>
            <a:r>
              <a:rPr lang="en-US" dirty="0"/>
              <a:t>Lewis was successful in creating a knowledgeable, familiar, and trustworthy </a:t>
            </a:r>
            <a:r>
              <a:rPr lang="en-US" i="1" dirty="0"/>
              <a:t>persona </a:t>
            </a:r>
            <a:r>
              <a:rPr lang="en-US" dirty="0"/>
              <a:t>through his use of multiple tones, and he blended rational argument with imagination to create memorable metaphors and analogies that captivated both his audience’s imagination and intellect.</a:t>
            </a:r>
            <a:endParaRPr lang="en-US" i="1" dirty="0"/>
          </a:p>
        </p:txBody>
      </p:sp>
    </p:spTree>
    <p:extLst>
      <p:ext uri="{BB962C8B-B14F-4D97-AF65-F5344CB8AC3E}">
        <p14:creationId xmlns:p14="http://schemas.microsoft.com/office/powerpoint/2010/main" val="23394471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F7FB3-5FD2-7D4D-A859-EDECD0251C48}"/>
              </a:ext>
            </a:extLst>
          </p:cNvPr>
          <p:cNvSpPr>
            <a:spLocks noGrp="1"/>
          </p:cNvSpPr>
          <p:nvPr>
            <p:ph type="title"/>
          </p:nvPr>
        </p:nvSpPr>
        <p:spPr/>
        <p:txBody>
          <a:bodyPr/>
          <a:lstStyle/>
          <a:p>
            <a:r>
              <a:rPr lang="en-US" dirty="0"/>
              <a:t>More quotable quotes</a:t>
            </a:r>
          </a:p>
        </p:txBody>
      </p:sp>
      <p:sp>
        <p:nvSpPr>
          <p:cNvPr id="3" name="Content Placeholder 2">
            <a:extLst>
              <a:ext uri="{FF2B5EF4-FFF2-40B4-BE49-F238E27FC236}">
                <a16:creationId xmlns:a16="http://schemas.microsoft.com/office/drawing/2014/main" id="{2D8A812F-EC14-C543-832E-E62E3CE94CA4}"/>
              </a:ext>
            </a:extLst>
          </p:cNvPr>
          <p:cNvSpPr>
            <a:spLocks noGrp="1"/>
          </p:cNvSpPr>
          <p:nvPr>
            <p:ph idx="1"/>
          </p:nvPr>
        </p:nvSpPr>
        <p:spPr/>
        <p:txBody>
          <a:bodyPr/>
          <a:lstStyle/>
          <a:p>
            <a:r>
              <a:rPr lang="en-US" dirty="0"/>
              <a:t>“When schools of criticism or poetry break this rule [unity] this rule breaks them.” (</a:t>
            </a:r>
            <a:r>
              <a:rPr lang="en-US" i="1" dirty="0"/>
              <a:t>Allegory of Love)</a:t>
            </a:r>
          </a:p>
          <a:p>
            <a:r>
              <a:rPr lang="en-US" dirty="0"/>
              <a:t>“Those who read poetry to improve their minds will never improve their minds by reading poetry.” (“</a:t>
            </a:r>
            <a:r>
              <a:rPr lang="en-US" dirty="0" err="1"/>
              <a:t>Lillies</a:t>
            </a:r>
            <a:r>
              <a:rPr lang="en-US" dirty="0"/>
              <a:t> that Fester”)</a:t>
            </a:r>
          </a:p>
          <a:p>
            <a:r>
              <a:rPr lang="en-US" dirty="0"/>
              <a:t>“The truth is not that allegory is Catholic, but that Catholicism is allegorical.” (</a:t>
            </a:r>
            <a:r>
              <a:rPr lang="en-US" i="1" dirty="0"/>
              <a:t>Allegory of Love)</a:t>
            </a:r>
          </a:p>
          <a:p>
            <a:r>
              <a:rPr lang="en-US" dirty="0"/>
              <a:t>”I believe in Christianity as I believe that the Sun has risen, not only because I see it, but because by it I see everything else.” (“Is Theology Poetry?”)</a:t>
            </a:r>
          </a:p>
        </p:txBody>
      </p:sp>
    </p:spTree>
    <p:extLst>
      <p:ext uri="{BB962C8B-B14F-4D97-AF65-F5344CB8AC3E}">
        <p14:creationId xmlns:p14="http://schemas.microsoft.com/office/powerpoint/2010/main" val="19918168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E2CEB-3B0E-DE4F-814C-9558079103EF}"/>
              </a:ext>
            </a:extLst>
          </p:cNvPr>
          <p:cNvSpPr>
            <a:spLocks noGrp="1"/>
          </p:cNvSpPr>
          <p:nvPr>
            <p:ph type="title"/>
          </p:nvPr>
        </p:nvSpPr>
        <p:spPr/>
        <p:txBody>
          <a:bodyPr/>
          <a:lstStyle/>
          <a:p>
            <a:r>
              <a:rPr lang="en-US" dirty="0"/>
              <a:t>Classical Rhetoric and Lewis’s Quotability</a:t>
            </a:r>
          </a:p>
        </p:txBody>
      </p:sp>
      <p:sp>
        <p:nvSpPr>
          <p:cNvPr id="3" name="Content Placeholder 2">
            <a:extLst>
              <a:ext uri="{FF2B5EF4-FFF2-40B4-BE49-F238E27FC236}">
                <a16:creationId xmlns:a16="http://schemas.microsoft.com/office/drawing/2014/main" id="{B12DA637-C74A-5E4F-8E98-B8C7682F4673}"/>
              </a:ext>
            </a:extLst>
          </p:cNvPr>
          <p:cNvSpPr>
            <a:spLocks noGrp="1"/>
          </p:cNvSpPr>
          <p:nvPr>
            <p:ph idx="1"/>
          </p:nvPr>
        </p:nvSpPr>
        <p:spPr/>
        <p:txBody>
          <a:bodyPr>
            <a:normAutofit lnSpcReduction="10000"/>
          </a:bodyPr>
          <a:lstStyle/>
          <a:p>
            <a:pPr marL="0" indent="0">
              <a:buNone/>
            </a:pPr>
            <a:r>
              <a:rPr lang="en-US" dirty="0"/>
              <a:t>What all the previous examples have in common is the rhetorical device of </a:t>
            </a:r>
            <a:r>
              <a:rPr lang="en-US" b="1" dirty="0"/>
              <a:t>Antimetabole</a:t>
            </a:r>
            <a:r>
              <a:rPr lang="en-US" dirty="0"/>
              <a:t>: the repetition of words in successive clauses in reverse grammatical order. Using this device creates a two part sentence of exact architecture. This particular device occurs with remarkable regularity in Lewis’s nonfiction prose, enough that there is little question that Lewis was using it deliberately. Notice also that the examples are drawn from a variety of genres—not just from the popular apologetics but from the literary criticism.</a:t>
            </a:r>
          </a:p>
          <a:p>
            <a:pPr marL="0" indent="0">
              <a:buNone/>
            </a:pPr>
            <a:endParaRPr lang="en-US" dirty="0"/>
          </a:p>
          <a:p>
            <a:pPr marL="0" indent="0">
              <a:buNone/>
            </a:pPr>
            <a:r>
              <a:rPr lang="en-US" dirty="0"/>
              <a:t>Antimetabole is only one example of many of Lewis employing patterns from classical rhetoric to create memorable and quotable prose.</a:t>
            </a:r>
          </a:p>
        </p:txBody>
      </p:sp>
    </p:spTree>
    <p:extLst>
      <p:ext uri="{BB962C8B-B14F-4D97-AF65-F5344CB8AC3E}">
        <p14:creationId xmlns:p14="http://schemas.microsoft.com/office/powerpoint/2010/main" val="16376072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82762D-7D89-7A45-8CF3-2E8DC19E5A31}"/>
              </a:ext>
            </a:extLst>
          </p:cNvPr>
          <p:cNvSpPr>
            <a:spLocks noGrp="1"/>
          </p:cNvSpPr>
          <p:nvPr>
            <p:ph type="title"/>
          </p:nvPr>
        </p:nvSpPr>
        <p:spPr/>
        <p:txBody>
          <a:bodyPr/>
          <a:lstStyle/>
          <a:p>
            <a:r>
              <a:rPr lang="en-US" dirty="0"/>
              <a:t>Parallelism/Balance</a:t>
            </a:r>
          </a:p>
        </p:txBody>
      </p:sp>
      <p:sp>
        <p:nvSpPr>
          <p:cNvPr id="3" name="Content Placeholder 2">
            <a:extLst>
              <a:ext uri="{FF2B5EF4-FFF2-40B4-BE49-F238E27FC236}">
                <a16:creationId xmlns:a16="http://schemas.microsoft.com/office/drawing/2014/main" id="{C4062B33-E69D-E34D-8CED-9579805574F6}"/>
              </a:ext>
            </a:extLst>
          </p:cNvPr>
          <p:cNvSpPr>
            <a:spLocks noGrp="1"/>
          </p:cNvSpPr>
          <p:nvPr>
            <p:ph idx="1"/>
          </p:nvPr>
        </p:nvSpPr>
        <p:spPr/>
        <p:txBody>
          <a:bodyPr/>
          <a:lstStyle/>
          <a:p>
            <a:pPr marL="0" indent="0">
              <a:buNone/>
            </a:pPr>
            <a:r>
              <a:rPr lang="en-US" dirty="0"/>
              <a:t>“God </a:t>
            </a:r>
            <a:r>
              <a:rPr lang="en-US" b="1" dirty="0"/>
              <a:t>whispers</a:t>
            </a:r>
            <a:r>
              <a:rPr lang="en-US" dirty="0"/>
              <a:t> to us in our pleasures, </a:t>
            </a:r>
            <a:r>
              <a:rPr lang="en-US" b="1" dirty="0"/>
              <a:t>speaks</a:t>
            </a:r>
            <a:r>
              <a:rPr lang="en-US" dirty="0"/>
              <a:t> in our conscience, but </a:t>
            </a:r>
            <a:r>
              <a:rPr lang="en-US" b="1" dirty="0"/>
              <a:t>shouts</a:t>
            </a:r>
            <a:r>
              <a:rPr lang="en-US" dirty="0"/>
              <a:t> in our pains: it is His megaphone to rouse a deaf world.”</a:t>
            </a:r>
          </a:p>
          <a:p>
            <a:pPr marL="0" indent="0">
              <a:buNone/>
            </a:pPr>
            <a:r>
              <a:rPr lang="en-US" dirty="0"/>
              <a:t>(emphasis added)</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24615249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7F6FF-2C12-5740-9945-56C232589908}"/>
              </a:ext>
            </a:extLst>
          </p:cNvPr>
          <p:cNvSpPr>
            <a:spLocks noGrp="1"/>
          </p:cNvSpPr>
          <p:nvPr>
            <p:ph type="title"/>
          </p:nvPr>
        </p:nvSpPr>
        <p:spPr/>
        <p:txBody>
          <a:bodyPr/>
          <a:lstStyle/>
          <a:p>
            <a:r>
              <a:rPr lang="en-US" dirty="0"/>
              <a:t>Lewisian Aphorisms</a:t>
            </a:r>
          </a:p>
        </p:txBody>
      </p:sp>
      <p:sp>
        <p:nvSpPr>
          <p:cNvPr id="3" name="Content Placeholder 2">
            <a:extLst>
              <a:ext uri="{FF2B5EF4-FFF2-40B4-BE49-F238E27FC236}">
                <a16:creationId xmlns:a16="http://schemas.microsoft.com/office/drawing/2014/main" id="{43493EC8-8C2F-7B42-B729-8EAC45AC3005}"/>
              </a:ext>
            </a:extLst>
          </p:cNvPr>
          <p:cNvSpPr>
            <a:spLocks noGrp="1"/>
          </p:cNvSpPr>
          <p:nvPr>
            <p:ph idx="1"/>
          </p:nvPr>
        </p:nvSpPr>
        <p:spPr/>
        <p:txBody>
          <a:bodyPr>
            <a:normAutofit lnSpcReduction="10000"/>
          </a:bodyPr>
          <a:lstStyle/>
          <a:p>
            <a:r>
              <a:rPr lang="en-US" dirty="0"/>
              <a:t>“It is easy to forget that the man who writes a good love sonnet needs not only to be enamored of a woman, but also to be </a:t>
            </a:r>
            <a:r>
              <a:rPr lang="en-US" dirty="0" err="1"/>
              <a:t>enamoured</a:t>
            </a:r>
            <a:r>
              <a:rPr lang="en-US" dirty="0"/>
              <a:t> of the Sonnet.” (</a:t>
            </a:r>
            <a:r>
              <a:rPr lang="en-US" i="1" dirty="0"/>
              <a:t>Preface to Paradise Lost</a:t>
            </a:r>
            <a:r>
              <a:rPr lang="en-US" dirty="0"/>
              <a:t>)</a:t>
            </a:r>
          </a:p>
          <a:p>
            <a:r>
              <a:rPr lang="en-US" dirty="0"/>
              <a:t>“Aim at Heaven and you will get earth ‘thrown in’: aim at earth and you will get neither.” (</a:t>
            </a:r>
            <a:r>
              <a:rPr lang="en-US" i="1" dirty="0"/>
              <a:t>MC</a:t>
            </a:r>
            <a:r>
              <a:rPr lang="en-US" dirty="0"/>
              <a:t>)</a:t>
            </a:r>
          </a:p>
          <a:p>
            <a:r>
              <a:rPr lang="en-US" dirty="0"/>
              <a:t>”In reading great literature I become a thousand men and yet remain myself.” (</a:t>
            </a:r>
            <a:r>
              <a:rPr lang="en-US" i="1" dirty="0"/>
              <a:t>Experiment in Criticism</a:t>
            </a:r>
            <a:r>
              <a:rPr lang="en-US" dirty="0"/>
              <a:t>)</a:t>
            </a:r>
          </a:p>
          <a:p>
            <a:r>
              <a:rPr lang="en-US" dirty="0"/>
              <a:t>“A man is never so proud as when striking an attitude of humility.” (“Christianity and Culture”)</a:t>
            </a:r>
          </a:p>
          <a:p>
            <a:r>
              <a:rPr lang="en-US" dirty="0"/>
              <a:t>“No man who values originality will ever be original.” </a:t>
            </a:r>
            <a:r>
              <a:rPr lang="en-US"/>
              <a:t>(”Membership”)</a:t>
            </a:r>
            <a:endParaRPr lang="en-US" dirty="0"/>
          </a:p>
          <a:p>
            <a:endParaRPr lang="en-US" dirty="0"/>
          </a:p>
        </p:txBody>
      </p:sp>
    </p:spTree>
    <p:extLst>
      <p:ext uri="{BB962C8B-B14F-4D97-AF65-F5344CB8AC3E}">
        <p14:creationId xmlns:p14="http://schemas.microsoft.com/office/powerpoint/2010/main" val="39567586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E942D2-5D8B-5E47-BA80-B94B8949574C}"/>
              </a:ext>
            </a:extLst>
          </p:cNvPr>
          <p:cNvSpPr>
            <a:spLocks noGrp="1"/>
          </p:cNvSpPr>
          <p:nvPr>
            <p:ph type="title"/>
          </p:nvPr>
        </p:nvSpPr>
        <p:spPr/>
        <p:txBody>
          <a:bodyPr/>
          <a:lstStyle/>
          <a:p>
            <a:r>
              <a:rPr lang="en-US" dirty="0"/>
              <a:t>Matter vs. Manner</a:t>
            </a:r>
            <a:br>
              <a:rPr lang="en-US" dirty="0"/>
            </a:br>
            <a:endParaRPr lang="en-US" dirty="0"/>
          </a:p>
        </p:txBody>
      </p:sp>
      <p:sp>
        <p:nvSpPr>
          <p:cNvPr id="3" name="Content Placeholder 2">
            <a:extLst>
              <a:ext uri="{FF2B5EF4-FFF2-40B4-BE49-F238E27FC236}">
                <a16:creationId xmlns:a16="http://schemas.microsoft.com/office/drawing/2014/main" id="{BDDFD0CA-32E6-D742-B433-43F248C7D16A}"/>
              </a:ext>
            </a:extLst>
          </p:cNvPr>
          <p:cNvSpPr>
            <a:spLocks noGrp="1"/>
          </p:cNvSpPr>
          <p:nvPr>
            <p:ph idx="1"/>
          </p:nvPr>
        </p:nvSpPr>
        <p:spPr/>
        <p:txBody>
          <a:bodyPr/>
          <a:lstStyle/>
          <a:p>
            <a:r>
              <a:rPr lang="en-US" dirty="0"/>
              <a:t>”I was writing </a:t>
            </a:r>
            <a:r>
              <a:rPr lang="en-US" i="1" dirty="0"/>
              <a:t>ad populum</a:t>
            </a:r>
            <a:r>
              <a:rPr lang="en-US" dirty="0"/>
              <a:t> not </a:t>
            </a:r>
            <a:r>
              <a:rPr lang="en-US" i="1" dirty="0"/>
              <a:t>ad clerum.</a:t>
            </a:r>
            <a:r>
              <a:rPr lang="en-US" dirty="0"/>
              <a:t> This is relevant to my manner [style] as well as my matter.” (Lewis in his response to the critique of </a:t>
            </a:r>
            <a:r>
              <a:rPr lang="en-US" dirty="0" err="1"/>
              <a:t>Pittenger</a:t>
            </a:r>
            <a:r>
              <a:rPr lang="en-US" dirty="0"/>
              <a:t> that MC distorted doctrine by popularizing it.)</a:t>
            </a:r>
          </a:p>
          <a:p>
            <a:pPr marL="0" indent="0">
              <a:buNone/>
            </a:pPr>
            <a:endParaRPr lang="en-US" dirty="0"/>
          </a:p>
        </p:txBody>
      </p:sp>
      <p:pic>
        <p:nvPicPr>
          <p:cNvPr id="5" name="Picture 4">
            <a:extLst>
              <a:ext uri="{FF2B5EF4-FFF2-40B4-BE49-F238E27FC236}">
                <a16:creationId xmlns:a16="http://schemas.microsoft.com/office/drawing/2014/main" id="{BA4484BF-EB20-304A-9308-618F2A24AEF2}"/>
              </a:ext>
            </a:extLst>
          </p:cNvPr>
          <p:cNvPicPr>
            <a:picLocks noChangeAspect="1"/>
          </p:cNvPicPr>
          <p:nvPr/>
        </p:nvPicPr>
        <p:blipFill>
          <a:blip r:embed="rId2"/>
          <a:stretch>
            <a:fillRect/>
          </a:stretch>
        </p:blipFill>
        <p:spPr>
          <a:xfrm>
            <a:off x="3556000" y="3009418"/>
            <a:ext cx="3932820" cy="3646024"/>
          </a:xfrm>
          <a:prstGeom prst="rect">
            <a:avLst/>
          </a:prstGeom>
        </p:spPr>
      </p:pic>
    </p:spTree>
    <p:extLst>
      <p:ext uri="{BB962C8B-B14F-4D97-AF65-F5344CB8AC3E}">
        <p14:creationId xmlns:p14="http://schemas.microsoft.com/office/powerpoint/2010/main" val="9397255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09C36F6-2BC8-BF40-888B-FEC28D3E7B74}"/>
              </a:ext>
            </a:extLst>
          </p:cNvPr>
          <p:cNvPicPr>
            <a:picLocks noChangeAspect="1"/>
          </p:cNvPicPr>
          <p:nvPr/>
        </p:nvPicPr>
        <p:blipFill>
          <a:blip r:embed="rId2"/>
          <a:stretch>
            <a:fillRect/>
          </a:stretch>
        </p:blipFill>
        <p:spPr>
          <a:xfrm>
            <a:off x="3877520" y="891250"/>
            <a:ext cx="4201610" cy="5567423"/>
          </a:xfrm>
          <a:prstGeom prst="rect">
            <a:avLst/>
          </a:prstGeom>
        </p:spPr>
      </p:pic>
    </p:spTree>
    <p:extLst>
      <p:ext uri="{BB962C8B-B14F-4D97-AF65-F5344CB8AC3E}">
        <p14:creationId xmlns:p14="http://schemas.microsoft.com/office/powerpoint/2010/main" val="1305871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841859-4267-5A45-B457-88E6EFBFA6AD}"/>
              </a:ext>
            </a:extLst>
          </p:cNvPr>
          <p:cNvSpPr>
            <a:spLocks noGrp="1"/>
          </p:cNvSpPr>
          <p:nvPr>
            <p:ph type="title"/>
          </p:nvPr>
        </p:nvSpPr>
        <p:spPr/>
        <p:txBody>
          <a:bodyPr/>
          <a:lstStyle/>
          <a:p>
            <a:r>
              <a:rPr lang="en-US" i="1" dirty="0"/>
              <a:t>Mere Christianity</a:t>
            </a:r>
            <a:r>
              <a:rPr lang="en-US" dirty="0"/>
              <a:t> and the BBC Broadcast Talks</a:t>
            </a:r>
            <a:endParaRPr lang="en-US" i="1" dirty="0"/>
          </a:p>
        </p:txBody>
      </p:sp>
      <p:sp>
        <p:nvSpPr>
          <p:cNvPr id="3" name="Content Placeholder 2">
            <a:extLst>
              <a:ext uri="{FF2B5EF4-FFF2-40B4-BE49-F238E27FC236}">
                <a16:creationId xmlns:a16="http://schemas.microsoft.com/office/drawing/2014/main" id="{713E947F-CEB9-8641-957A-38D3605942FA}"/>
              </a:ext>
            </a:extLst>
          </p:cNvPr>
          <p:cNvSpPr>
            <a:spLocks noGrp="1"/>
          </p:cNvSpPr>
          <p:nvPr>
            <p:ph idx="1"/>
          </p:nvPr>
        </p:nvSpPr>
        <p:spPr/>
        <p:txBody>
          <a:bodyPr/>
          <a:lstStyle/>
          <a:p>
            <a:r>
              <a:rPr lang="en-US" dirty="0"/>
              <a:t>In 1941, the Rev. James Welch, having read </a:t>
            </a:r>
            <a:r>
              <a:rPr lang="en-US" i="1" dirty="0"/>
              <a:t>The Problem of Pain</a:t>
            </a:r>
            <a:r>
              <a:rPr lang="en-US" dirty="0"/>
              <a:t>, wrote to Lewis, suggesting a series of broadcast talks on either “The Christian, or lack of Christian, assumptions underlying modern literature,” or “The Christian Faith as I See It—by a Layman.” Welch was the director of the BBC’s Religious Broadcasting Department. Lewis rejected the former but said he would be perfectly willing to give a series of talks on the Law of Nature, or objective right and wrong.</a:t>
            </a:r>
          </a:p>
          <a:p>
            <a:pPr marL="0" indent="0">
              <a:buNone/>
            </a:pPr>
            <a:endParaRPr lang="en-US" dirty="0"/>
          </a:p>
        </p:txBody>
      </p:sp>
    </p:spTree>
    <p:extLst>
      <p:ext uri="{BB962C8B-B14F-4D97-AF65-F5344CB8AC3E}">
        <p14:creationId xmlns:p14="http://schemas.microsoft.com/office/powerpoint/2010/main" val="913623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D9F0B5-6ED9-1245-B4EE-D98DD6068021}"/>
              </a:ext>
            </a:extLst>
          </p:cNvPr>
          <p:cNvSpPr>
            <a:spLocks noGrp="1"/>
          </p:cNvSpPr>
          <p:nvPr>
            <p:ph type="title"/>
          </p:nvPr>
        </p:nvSpPr>
        <p:spPr/>
        <p:txBody>
          <a:bodyPr/>
          <a:lstStyle/>
          <a:p>
            <a:r>
              <a:rPr lang="en-US" dirty="0"/>
              <a:t>Rev. James W. Welch, BBC</a:t>
            </a:r>
          </a:p>
        </p:txBody>
      </p:sp>
      <p:pic>
        <p:nvPicPr>
          <p:cNvPr id="5" name="Content Placeholder 4">
            <a:extLst>
              <a:ext uri="{FF2B5EF4-FFF2-40B4-BE49-F238E27FC236}">
                <a16:creationId xmlns:a16="http://schemas.microsoft.com/office/drawing/2014/main" id="{5C5AE736-37CD-864A-846E-1A2D46DDA874}"/>
              </a:ext>
            </a:extLst>
          </p:cNvPr>
          <p:cNvPicPr>
            <a:picLocks noGrp="1" noChangeAspect="1"/>
          </p:cNvPicPr>
          <p:nvPr>
            <p:ph idx="1"/>
          </p:nvPr>
        </p:nvPicPr>
        <p:blipFill>
          <a:blip r:embed="rId2"/>
          <a:stretch>
            <a:fillRect/>
          </a:stretch>
        </p:blipFill>
        <p:spPr>
          <a:xfrm>
            <a:off x="2876550" y="1937544"/>
            <a:ext cx="6438900" cy="4127500"/>
          </a:xfrm>
        </p:spPr>
      </p:pic>
    </p:spTree>
    <p:extLst>
      <p:ext uri="{BB962C8B-B14F-4D97-AF65-F5344CB8AC3E}">
        <p14:creationId xmlns:p14="http://schemas.microsoft.com/office/powerpoint/2010/main" val="2682210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E8054-A037-7F49-997B-95C71BD0D69C}"/>
              </a:ext>
            </a:extLst>
          </p:cNvPr>
          <p:cNvSpPr>
            <a:spLocks noGrp="1"/>
          </p:cNvSpPr>
          <p:nvPr>
            <p:ph type="title"/>
          </p:nvPr>
        </p:nvSpPr>
        <p:spPr/>
        <p:txBody>
          <a:bodyPr/>
          <a:lstStyle/>
          <a:p>
            <a:r>
              <a:rPr lang="en-US" dirty="0"/>
              <a:t>Lewis forced to adapt to the radio talk format</a:t>
            </a:r>
          </a:p>
        </p:txBody>
      </p:sp>
      <p:sp>
        <p:nvSpPr>
          <p:cNvPr id="3" name="Content Placeholder 2">
            <a:extLst>
              <a:ext uri="{FF2B5EF4-FFF2-40B4-BE49-F238E27FC236}">
                <a16:creationId xmlns:a16="http://schemas.microsoft.com/office/drawing/2014/main" id="{9CF41707-A310-1A45-B9BE-81EA4F640486}"/>
              </a:ext>
            </a:extLst>
          </p:cNvPr>
          <p:cNvSpPr>
            <a:spLocks noGrp="1"/>
          </p:cNvSpPr>
          <p:nvPr>
            <p:ph idx="1"/>
          </p:nvPr>
        </p:nvSpPr>
        <p:spPr/>
        <p:txBody>
          <a:bodyPr/>
          <a:lstStyle/>
          <a:p>
            <a:r>
              <a:rPr lang="en-US" dirty="0"/>
              <a:t>After his first microphone rehearsal, Lewis wrote to his friend Arthur Greeves, saying he was surprised at hearing his own voice played back to him and noting that he was unprepared for its total unfamiliarity.</a:t>
            </a:r>
          </a:p>
          <a:p>
            <a:r>
              <a:rPr lang="en-US" dirty="0"/>
              <a:t>Lewis had to adapt his writing style to the extreme time constraints of radio broadcasting. For example, he had to compose an explanation of the law of human nature that could be read in fifteen minutes—a reality that Lewis described in a letter as his Procrustes’ bed.</a:t>
            </a:r>
          </a:p>
          <a:p>
            <a:r>
              <a:rPr lang="en-US" dirty="0"/>
              <a:t>On the other hand, the time limitations may have had a positive influence on Lewis’s style.</a:t>
            </a:r>
          </a:p>
        </p:txBody>
      </p:sp>
    </p:spTree>
    <p:extLst>
      <p:ext uri="{BB962C8B-B14F-4D97-AF65-F5344CB8AC3E}">
        <p14:creationId xmlns:p14="http://schemas.microsoft.com/office/powerpoint/2010/main" val="2633040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502</TotalTime>
  <Words>4383</Words>
  <Application>Microsoft Macintosh PowerPoint</Application>
  <PresentationFormat>Widescreen</PresentationFormat>
  <Paragraphs>128</Paragraphs>
  <Slides>43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43</vt:i4>
      </vt:variant>
    </vt:vector>
  </HeadingPairs>
  <TitlesOfParts>
    <vt:vector size="47" baseType="lpstr">
      <vt:lpstr>Arial</vt:lpstr>
      <vt:lpstr>Calibri</vt:lpstr>
      <vt:lpstr>Calibri Light</vt:lpstr>
      <vt:lpstr>Office Theme</vt:lpstr>
      <vt:lpstr>The Matter and (mostly) Manner of Mere Christianity</vt:lpstr>
      <vt:lpstr>PowerPoint Presentation</vt:lpstr>
      <vt:lpstr>Research Question</vt:lpstr>
      <vt:lpstr>Hypothesis</vt:lpstr>
      <vt:lpstr>Matter vs. Manner </vt:lpstr>
      <vt:lpstr>PowerPoint Presentation</vt:lpstr>
      <vt:lpstr>Mere Christianity and the BBC Broadcast Talks</vt:lpstr>
      <vt:lpstr>Rev. James W. Welch, BBC</vt:lpstr>
      <vt:lpstr>Lewis forced to adapt to the radio talk format</vt:lpstr>
      <vt:lpstr>Mere Christianity and The Chronicles of Narnia</vt:lpstr>
      <vt:lpstr>The BBC Context</vt:lpstr>
      <vt:lpstr>Broadcast Talks and Style</vt:lpstr>
      <vt:lpstr>Lewis’s Apologetic Theory</vt:lpstr>
      <vt:lpstr>Apologetic Theory and Style</vt:lpstr>
      <vt:lpstr>Lewis’s Colloquial Style</vt:lpstr>
      <vt:lpstr>Some colloquialisms from Mere Christianity</vt:lpstr>
      <vt:lpstr>A brief word about matter</vt:lpstr>
      <vt:lpstr>Four Elements of Lewis’s Style or Persona in Mere Christianity</vt:lpstr>
      <vt:lpstr>Certitude</vt:lpstr>
      <vt:lpstr>An Example of Certitude from Mere Christianity</vt:lpstr>
      <vt:lpstr>A contrasting style</vt:lpstr>
      <vt:lpstr>It’s not all about certitude though</vt:lpstr>
      <vt:lpstr>Judiciousness</vt:lpstr>
      <vt:lpstr>An example of the Judicious style from Mere Christianity</vt:lpstr>
      <vt:lpstr>Comments on Lewis’s use of the Judicious style</vt:lpstr>
      <vt:lpstr>PowerPoint Presentation</vt:lpstr>
      <vt:lpstr>Humor</vt:lpstr>
      <vt:lpstr>Examples of humor from Mere Christianity</vt:lpstr>
      <vt:lpstr>More examples of humor from Mere Christianity</vt:lpstr>
      <vt:lpstr>Personal</vt:lpstr>
      <vt:lpstr>An example from Mere Christianity</vt:lpstr>
      <vt:lpstr>Occasional glimpses of the Lewis the person in MC</vt:lpstr>
      <vt:lpstr>Lewis’s use of direct address to the reader</vt:lpstr>
      <vt:lpstr>Testimony from readers of Lewis</vt:lpstr>
      <vt:lpstr>Conclusion (at least for now)</vt:lpstr>
      <vt:lpstr>A word about imagination and reason in MC</vt:lpstr>
      <vt:lpstr>Examples of metaphor and analogy in MC</vt:lpstr>
      <vt:lpstr>Why is Lewis so quotable?</vt:lpstr>
      <vt:lpstr>Some examples of Lewis’s quotability</vt:lpstr>
      <vt:lpstr>More quotable quotes</vt:lpstr>
      <vt:lpstr>Classical Rhetoric and Lewis’s Quotability</vt:lpstr>
      <vt:lpstr>Parallelism/Balance</vt:lpstr>
      <vt:lpstr>Lewisian Aphorisms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42</cp:revision>
  <dcterms:created xsi:type="dcterms:W3CDTF">2021-07-18T21:46:18Z</dcterms:created>
  <dcterms:modified xsi:type="dcterms:W3CDTF">2021-07-22T17:00:55Z</dcterms:modified>
</cp:coreProperties>
</file>