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75" r:id="rId3"/>
    <p:sldId id="276" r:id="rId4"/>
    <p:sldId id="277" r:id="rId5"/>
    <p:sldId id="278" r:id="rId6"/>
    <p:sldId id="256" r:id="rId7"/>
    <p:sldId id="257" r:id="rId8"/>
    <p:sldId id="259" r:id="rId9"/>
    <p:sldId id="258" r:id="rId10"/>
    <p:sldId id="260" r:id="rId11"/>
    <p:sldId id="261" r:id="rId12"/>
    <p:sldId id="264" r:id="rId13"/>
    <p:sldId id="266" r:id="rId14"/>
    <p:sldId id="267" r:id="rId15"/>
    <p:sldId id="268" r:id="rId16"/>
    <p:sldId id="269" r:id="rId17"/>
    <p:sldId id="270" r:id="rId18"/>
    <p:sldId id="274" r:id="rId19"/>
    <p:sldId id="271" r:id="rId20"/>
    <p:sldId id="272" r:id="rId21"/>
    <p:sldId id="273" r:id="rId22"/>
    <p:sldId id="279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eltonm:Downloads:ADP%20Numbe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/>
              <a:t>Online General Education Credit Hours</a:t>
            </a:r>
          </a:p>
        </c:rich>
      </c:tx>
      <c:layout>
        <c:manualLayout>
          <c:xMode val="edge"/>
          <c:yMode val="edge"/>
          <c:x val="0.215132927020732"/>
          <c:y val="4.237952028353440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4.2982672036910502E-2"/>
          <c:y val="0.106653365745845"/>
          <c:w val="0.93065204819933001"/>
          <c:h val="0.84585776624692"/>
        </c:manualLayout>
      </c:layout>
      <c:lineChart>
        <c:grouping val="standard"/>
        <c:varyColors val="0"/>
        <c:ser>
          <c:idx val="4"/>
          <c:order val="0"/>
          <c:tx>
            <c:strRef>
              <c:f>Data!$A$15</c:f>
              <c:strCache>
                <c:ptCount val="1"/>
                <c:pt idx="0">
                  <c:v>(PGEN Online)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Data!$K$10:$Q$10</c:f>
              <c:strCache>
                <c:ptCount val="7"/>
                <c:pt idx="0">
                  <c:v>2009/10</c:v>
                </c:pt>
                <c:pt idx="1">
                  <c:v>2010/11</c:v>
                </c:pt>
                <c:pt idx="2">
                  <c:v>2011/12</c:v>
                </c:pt>
                <c:pt idx="3">
                  <c:v>2012/13</c:v>
                </c:pt>
                <c:pt idx="4">
                  <c:v>2013/14</c:v>
                </c:pt>
                <c:pt idx="5">
                  <c:v>2014/15</c:v>
                </c:pt>
                <c:pt idx="6">
                  <c:v>2015/16</c:v>
                </c:pt>
              </c:strCache>
            </c:strRef>
          </c:cat>
          <c:val>
            <c:numRef>
              <c:f>Data!$K$15:$Q$15</c:f>
              <c:numCache>
                <c:formatCode>General</c:formatCode>
                <c:ptCount val="7"/>
                <c:pt idx="0">
                  <c:v>24</c:v>
                </c:pt>
                <c:pt idx="1">
                  <c:v>78</c:v>
                </c:pt>
                <c:pt idx="2">
                  <c:v>118</c:v>
                </c:pt>
                <c:pt idx="3">
                  <c:v>204</c:v>
                </c:pt>
                <c:pt idx="4">
                  <c:v>681</c:v>
                </c:pt>
                <c:pt idx="5">
                  <c:v>1329</c:v>
                </c:pt>
                <c:pt idx="6">
                  <c:v>1791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1923280"/>
        <c:axId val="51924064"/>
      </c:lineChart>
      <c:catAx>
        <c:axId val="5192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924064"/>
        <c:crosses val="autoZero"/>
        <c:auto val="1"/>
        <c:lblAlgn val="ctr"/>
        <c:lblOffset val="100"/>
        <c:noMultiLvlLbl val="0"/>
      </c:catAx>
      <c:valAx>
        <c:axId val="51924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92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23EDB4-822E-3342-86EE-B60B4E941827}" type="datetimeFigureOut">
              <a:rPr lang="en-US" smtClean="0"/>
              <a:t>3/8/2017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799C4B9-24DA-8C45-B3AD-60F7BA91FE42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www.easel.ly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s://vimeo.com/178957703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89213" y="922588"/>
            <a:ext cx="8915399" cy="1413835"/>
          </a:xfrm>
        </p:spPr>
        <p:txBody>
          <a:bodyPr>
            <a:normAutofit/>
          </a:bodyPr>
          <a:lstStyle/>
          <a:p>
            <a:r>
              <a:rPr lang="en-US" sz="3600" dirty="0"/>
              <a:t>From Ad Hoc to Intentional: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One </a:t>
            </a:r>
            <a:r>
              <a:rPr lang="en-US" sz="3600" dirty="0"/>
              <a:t>Department's Online Journey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subTitle" idx="1"/>
          </p:nvPr>
        </p:nvSpPr>
        <p:spPr>
          <a:xfrm>
            <a:off x="2589213" y="2683891"/>
            <a:ext cx="8915399" cy="2971450"/>
          </a:xfrm>
        </p:spPr>
        <p:txBody>
          <a:bodyPr>
            <a:normAutofit/>
          </a:bodyPr>
          <a:lstStyle/>
          <a:p>
            <a:r>
              <a:rPr lang="en-US" dirty="0" smtClean="0"/>
              <a:t>Jennie A. Harrop, PhD</a:t>
            </a:r>
          </a:p>
          <a:p>
            <a:r>
              <a:rPr lang="en-US" sz="1600" dirty="0" smtClean="0"/>
              <a:t>Chair</a:t>
            </a:r>
            <a:r>
              <a:rPr lang="en-US" sz="1600" dirty="0"/>
              <a:t>, Department of Professional Studies</a:t>
            </a:r>
          </a:p>
          <a:p>
            <a:r>
              <a:rPr lang="en-US" sz="1600" dirty="0" smtClean="0"/>
              <a:t>Director</a:t>
            </a:r>
            <a:r>
              <a:rPr lang="en-US" sz="1600" dirty="0"/>
              <a:t>, Portland Writing </a:t>
            </a:r>
            <a:r>
              <a:rPr lang="en-US" sz="1600" dirty="0" smtClean="0"/>
              <a:t>Center</a:t>
            </a:r>
          </a:p>
          <a:p>
            <a:r>
              <a:rPr lang="en-US" dirty="0" smtClean="0"/>
              <a:t>Carol Hutchinson, </a:t>
            </a:r>
            <a:r>
              <a:rPr lang="en-US" dirty="0" err="1" smtClean="0"/>
              <a:t>DMin</a:t>
            </a:r>
            <a:endParaRPr lang="en-US" dirty="0" smtClean="0"/>
          </a:p>
          <a:p>
            <a:r>
              <a:rPr lang="en-US" sz="1600" dirty="0" smtClean="0"/>
              <a:t>Assistant Professor</a:t>
            </a:r>
          </a:p>
          <a:p>
            <a:r>
              <a:rPr lang="en-US" dirty="0" smtClean="0"/>
              <a:t>Michelle Shelton, MA </a:t>
            </a:r>
          </a:p>
          <a:p>
            <a:r>
              <a:rPr lang="en-US" sz="1600" dirty="0" smtClean="0"/>
              <a:t>Assistant Professor 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4088" y="2683891"/>
            <a:ext cx="2732304" cy="183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20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397" y="365126"/>
            <a:ext cx="10515600" cy="6211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has worked: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0397" y="1212351"/>
            <a:ext cx="10515600" cy="53528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Intensives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Online cohorts begin with two days of a face to face session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Preparation for this begins four days before</a:t>
            </a:r>
          </a:p>
          <a:p>
            <a:pPr lvl="2"/>
            <a:r>
              <a:rPr lang="en-US" dirty="0" smtClean="0"/>
              <a:t>Introduction to the cohort</a:t>
            </a:r>
          </a:p>
          <a:p>
            <a:pPr lvl="2"/>
            <a:r>
              <a:rPr lang="en-US" dirty="0" smtClean="0"/>
              <a:t>Assignments designed to introduce the use of the Learning Management System</a:t>
            </a:r>
          </a:p>
          <a:p>
            <a:pPr lvl="2"/>
            <a:r>
              <a:rPr lang="en-US" dirty="0" smtClean="0"/>
              <a:t>Exposure to instructor’s presence and engagement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Fosters community</a:t>
            </a:r>
          </a:p>
          <a:p>
            <a:pPr lvl="2"/>
            <a:r>
              <a:rPr lang="en-US" dirty="0" smtClean="0"/>
              <a:t>Cohort contract</a:t>
            </a:r>
          </a:p>
          <a:p>
            <a:pPr lvl="2"/>
            <a:r>
              <a:rPr lang="en-US" dirty="0" smtClean="0"/>
              <a:t>Introduction to online group projects and guidelines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Introduction to major concepts of the course</a:t>
            </a:r>
          </a:p>
          <a:p>
            <a:pPr lvl="1"/>
            <a:r>
              <a:rPr lang="en-US" dirty="0" smtClean="0">
                <a:solidFill>
                  <a:srgbClr val="7030A0"/>
                </a:solidFill>
              </a:rPr>
              <a:t>Personal interaction with instructor</a:t>
            </a:r>
          </a:p>
        </p:txBody>
      </p:sp>
      <p:pic>
        <p:nvPicPr>
          <p:cNvPr id="4" name="Picture 3" descr="In an effective classroom meeting there is: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14" y="4797073"/>
            <a:ext cx="2985583" cy="1396181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93813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1868" y="365126"/>
            <a:ext cx="9861931" cy="6006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Useful practices: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623" y="1147027"/>
            <a:ext cx="10144176" cy="50776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Forum discussions </a:t>
            </a:r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Weekly instructor summary of forum discussions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Instructor videos </a:t>
            </a:r>
          </a:p>
          <a:p>
            <a:r>
              <a:rPr lang="en-US" dirty="0">
                <a:solidFill>
                  <a:srgbClr val="7030A0"/>
                </a:solidFill>
              </a:rPr>
              <a:t>Online </a:t>
            </a:r>
            <a:r>
              <a:rPr lang="en-US" dirty="0" smtClean="0">
                <a:solidFill>
                  <a:srgbClr val="7030A0"/>
                </a:solidFill>
              </a:rPr>
              <a:t>articles</a:t>
            </a:r>
            <a:endParaRPr lang="en-US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Case </a:t>
            </a:r>
            <a:r>
              <a:rPr lang="en-US" dirty="0" smtClean="0">
                <a:solidFill>
                  <a:srgbClr val="7030A0"/>
                </a:solidFill>
              </a:rPr>
              <a:t>studies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Group projects</a:t>
            </a:r>
          </a:p>
          <a:p>
            <a:r>
              <a:rPr lang="en-US" dirty="0">
                <a:solidFill>
                  <a:srgbClr val="7030A0"/>
                </a:solidFill>
              </a:rPr>
              <a:t>TED Talks</a:t>
            </a:r>
          </a:p>
          <a:p>
            <a:r>
              <a:rPr lang="en-US" dirty="0">
                <a:solidFill>
                  <a:srgbClr val="7030A0"/>
                </a:solidFill>
              </a:rPr>
              <a:t>Video </a:t>
            </a:r>
            <a:r>
              <a:rPr lang="en-US" dirty="0" smtClean="0">
                <a:solidFill>
                  <a:srgbClr val="7030A0"/>
                </a:solidFill>
              </a:rPr>
              <a:t>conferences</a:t>
            </a:r>
          </a:p>
          <a:p>
            <a:r>
              <a:rPr lang="en-US" dirty="0">
                <a:solidFill>
                  <a:srgbClr val="7030A0"/>
                </a:solidFill>
              </a:rPr>
              <a:t>Individual visual </a:t>
            </a:r>
            <a:r>
              <a:rPr lang="en-US" dirty="0" smtClean="0">
                <a:solidFill>
                  <a:srgbClr val="7030A0"/>
                </a:solidFill>
              </a:rPr>
              <a:t>projects</a:t>
            </a:r>
          </a:p>
          <a:p>
            <a:pPr marL="612648" lvl="2" indent="-283464">
              <a:spcBef>
                <a:spcPts val="600"/>
              </a:spcBef>
              <a:buSzPct val="80000"/>
              <a:buFont typeface="Wingdings 2"/>
              <a:buChar char=""/>
            </a:pPr>
            <a:r>
              <a:rPr lang="en-US" dirty="0"/>
              <a:t>Examples: Concept Mapping using VUE; Professional Posters using  </a:t>
            </a:r>
            <a:r>
              <a:rPr lang="en-US" dirty="0">
                <a:hlinkClick r:id="rId2"/>
              </a:rPr>
              <a:t>https://www.easel.ly/</a:t>
            </a:r>
            <a:endParaRPr lang="en-US" dirty="0"/>
          </a:p>
          <a:p>
            <a:endParaRPr lang="en-US" dirty="0">
              <a:solidFill>
                <a:srgbClr val="7030A0"/>
              </a:solidFill>
            </a:endParaRPr>
          </a:p>
          <a:p>
            <a:endParaRPr lang="en-US" dirty="0" smtClean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443" y="2396620"/>
            <a:ext cx="4268964" cy="156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43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586" y="201559"/>
            <a:ext cx="10023214" cy="856680"/>
          </a:xfrm>
        </p:spPr>
        <p:txBody>
          <a:bodyPr>
            <a:normAutofit/>
          </a:bodyPr>
          <a:lstStyle/>
          <a:p>
            <a:r>
              <a:rPr lang="en-US" dirty="0" smtClean="0"/>
              <a:t>My challenges: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992" y="1489753"/>
            <a:ext cx="9720808" cy="46872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Time Investment</a:t>
            </a:r>
          </a:p>
          <a:p>
            <a:r>
              <a:rPr lang="en-US" dirty="0" smtClean="0"/>
              <a:t>Finding and learning new tools</a:t>
            </a:r>
          </a:p>
          <a:p>
            <a:r>
              <a:rPr lang="en-US" dirty="0" smtClean="0"/>
              <a:t>How to make instructor videos work for all courses</a:t>
            </a:r>
          </a:p>
          <a:p>
            <a:r>
              <a:rPr lang="en-US" dirty="0" smtClean="0"/>
              <a:t>Monitoring websites to make sure links work</a:t>
            </a:r>
          </a:p>
          <a:p>
            <a:r>
              <a:rPr lang="en-US" dirty="0" smtClean="0"/>
              <a:t>Updating video links and movie clips</a:t>
            </a:r>
          </a:p>
          <a:p>
            <a:r>
              <a:rPr lang="en-US" dirty="0" smtClean="0"/>
              <a:t>Staying current with articles</a:t>
            </a:r>
          </a:p>
          <a:p>
            <a:r>
              <a:rPr lang="en-US" dirty="0" smtClean="0"/>
              <a:t>Balancing content/theory with pragmatic concerns</a:t>
            </a:r>
          </a:p>
          <a:p>
            <a:r>
              <a:rPr lang="en-US" dirty="0" smtClean="0"/>
              <a:t>Maintaining presence without micromanaging</a:t>
            </a:r>
          </a:p>
          <a:p>
            <a:r>
              <a:rPr lang="en-US" dirty="0" smtClean="0"/>
              <a:t>Having a life while being accessible to students</a:t>
            </a:r>
            <a:endParaRPr lang="en-US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83" y="473753"/>
            <a:ext cx="39878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1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Michelle’s Journey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Packaged Learning to Creative Engagement</a:t>
            </a:r>
          </a:p>
          <a:p>
            <a:endParaRPr lang="en-US" dirty="0"/>
          </a:p>
          <a:p>
            <a:r>
              <a:rPr lang="en-US" i="1" dirty="0" smtClean="0"/>
              <a:t>Michelle Shelton, MA</a:t>
            </a:r>
          </a:p>
          <a:p>
            <a:r>
              <a:rPr lang="en-US" i="1" dirty="0" smtClean="0"/>
              <a:t>Assistant Professor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michelle.shelton1\Desktop\journey-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861" y="2902864"/>
            <a:ext cx="4641382" cy="309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88983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Packaged learning and delivery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 experience with online teaching</a:t>
            </a:r>
          </a:p>
          <a:p>
            <a:pPr lvl="1"/>
            <a:r>
              <a:rPr lang="en-US" dirty="0" smtClean="0"/>
              <a:t>Dry, sterile, not creative or engaging</a:t>
            </a:r>
          </a:p>
          <a:p>
            <a:pPr lvl="1"/>
            <a:r>
              <a:rPr lang="en-US" dirty="0" smtClean="0"/>
              <a:t>Did not allow for individuality</a:t>
            </a:r>
          </a:p>
          <a:p>
            <a:pPr lvl="1"/>
            <a:r>
              <a:rPr lang="en-US" dirty="0" smtClean="0"/>
              <a:t>Relationships with students were not fostered</a:t>
            </a:r>
          </a:p>
          <a:p>
            <a:pPr lvl="1"/>
            <a:r>
              <a:rPr lang="en-US" dirty="0" smtClean="0"/>
              <a:t>Worked well for a first-time online instructor</a:t>
            </a:r>
          </a:p>
          <a:p>
            <a:pPr lvl="1"/>
            <a:r>
              <a:rPr lang="en-US" dirty="0" smtClean="0"/>
              <a:t>Craved more engagement with students </a:t>
            </a:r>
            <a:endParaRPr lang="en-US" dirty="0"/>
          </a:p>
        </p:txBody>
      </p:sp>
      <p:pic>
        <p:nvPicPr>
          <p:cNvPr id="2050" name="Picture 2" descr="C:\Users\michelle.shelton1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3566" y="3829566"/>
            <a:ext cx="3028434" cy="302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5297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Creative Engagement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the Department of Professional Studies at George Fox University is different (&amp; distinct)</a:t>
            </a:r>
          </a:p>
          <a:p>
            <a:pPr lvl="1"/>
            <a:r>
              <a:rPr lang="en-US" dirty="0" smtClean="0"/>
              <a:t>Work with a basic shell online that can be personalized </a:t>
            </a:r>
          </a:p>
          <a:p>
            <a:pPr lvl="1"/>
            <a:r>
              <a:rPr lang="en-US" dirty="0" smtClean="0"/>
              <a:t>Allows for relationships to form between the professor and student as well as peer-to-peer</a:t>
            </a:r>
          </a:p>
          <a:p>
            <a:pPr lvl="1"/>
            <a:r>
              <a:rPr lang="en-US" dirty="0" smtClean="0"/>
              <a:t>Adult learning theories</a:t>
            </a:r>
          </a:p>
          <a:p>
            <a:pPr lvl="1"/>
            <a:r>
              <a:rPr lang="en-US" dirty="0" smtClean="0"/>
              <a:t>Use of technology to engage students</a:t>
            </a:r>
          </a:p>
          <a:p>
            <a:pPr lvl="1"/>
            <a:r>
              <a:rPr lang="en-US" dirty="0" smtClean="0"/>
              <a:t>Support from our department</a:t>
            </a:r>
          </a:p>
          <a:p>
            <a:pPr lvl="1"/>
            <a:r>
              <a:rPr lang="en-US" dirty="0" smtClean="0"/>
              <a:t>Support from the larger university (Digital Fluency Initiative)</a:t>
            </a:r>
          </a:p>
          <a:p>
            <a:pPr lvl="1"/>
            <a:endParaRPr lang="en-US" dirty="0" smtClean="0"/>
          </a:p>
        </p:txBody>
      </p:sp>
      <p:pic>
        <p:nvPicPr>
          <p:cNvPr id="3074" name="Picture 2" descr="C:\Users\michelle.shelton1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383" y="3544849"/>
            <a:ext cx="2280456" cy="172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20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Surprises &amp; Challenges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we have grown in our online courses, there have been surprises and challenges as a department and from our student’s perspectives. </a:t>
            </a:r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459" y="3092713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Surprises &amp; Challenges</a:t>
            </a:r>
            <a:r>
              <a:rPr lang="en-US" dirty="0" smtClean="0"/>
              <a:t> as a Department 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589213" y="2133600"/>
          <a:ext cx="89154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54171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General Education Courses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en-US" dirty="0" smtClean="0"/>
              <a:t>				 </a:t>
            </a:r>
            <a:r>
              <a:rPr lang="en-US" i="1" dirty="0" smtClean="0"/>
              <a:t> (Spring)</a:t>
            </a:r>
          </a:p>
          <a:p>
            <a:pPr marL="82296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                 2016	 2017</a:t>
            </a:r>
          </a:p>
          <a:p>
            <a:pPr lvl="3"/>
            <a:endParaRPr lang="en-US" dirty="0" smtClean="0"/>
          </a:p>
          <a:p>
            <a:r>
              <a:rPr lang="en-US" sz="2800" dirty="0" smtClean="0"/>
              <a:t>Online courses	 </a:t>
            </a:r>
            <a:r>
              <a:rPr lang="en-US" sz="2800" dirty="0"/>
              <a:t>	10	</a:t>
            </a:r>
            <a:r>
              <a:rPr lang="en-US" sz="2800" dirty="0" smtClean="0"/>
              <a:t>  11</a:t>
            </a:r>
            <a:r>
              <a:rPr lang="en-US" sz="2800" dirty="0"/>
              <a:t>															</a:t>
            </a:r>
          </a:p>
          <a:p>
            <a:r>
              <a:rPr lang="en-US" sz="2800" dirty="0"/>
              <a:t>Online </a:t>
            </a:r>
            <a:r>
              <a:rPr lang="en-US" sz="2800" dirty="0" smtClean="0"/>
              <a:t>sections	</a:t>
            </a:r>
            <a:r>
              <a:rPr lang="en-US" sz="2800" dirty="0"/>
              <a:t>	12	</a:t>
            </a:r>
            <a:r>
              <a:rPr lang="en-US" sz="2800" dirty="0" smtClean="0"/>
              <a:t>  15</a:t>
            </a:r>
            <a:r>
              <a:rPr lang="en-US" sz="2800" dirty="0"/>
              <a:t>															</a:t>
            </a:r>
          </a:p>
          <a:p>
            <a:r>
              <a:rPr lang="en-US" sz="2800" dirty="0"/>
              <a:t>Online seats filled	175	</a:t>
            </a:r>
            <a:r>
              <a:rPr lang="en-US" sz="2800" dirty="0" smtClean="0"/>
              <a:t>   238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400" dirty="0" smtClean="0">
                <a:solidFill>
                  <a:srgbClr val="660066"/>
                </a:solidFill>
              </a:rPr>
              <a:t>*We are offering 6 new online courses in Spring ‘17 that were not offered Spring ‘16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15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Surprises</a:t>
            </a:r>
            <a:r>
              <a:rPr lang="en-US" dirty="0" smtClean="0"/>
              <a:t> from students</a:t>
            </a:r>
            <a:r>
              <a:rPr lang="mr-IN" dirty="0" smtClean="0"/>
              <a:t>…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2158" y="1638546"/>
            <a:ext cx="9442454" cy="4272675"/>
          </a:xfrm>
        </p:spPr>
        <p:txBody>
          <a:bodyPr/>
          <a:lstStyle/>
          <a:p>
            <a:r>
              <a:rPr lang="en-US" sz="2400" dirty="0" smtClean="0"/>
              <a:t>#1 Response: Faculty</a:t>
            </a:r>
          </a:p>
          <a:p>
            <a:pPr lvl="1"/>
            <a:r>
              <a:rPr lang="en-US" sz="2000" dirty="0" smtClean="0"/>
              <a:t>Communication, engaged, professional, </a:t>
            </a:r>
            <a:r>
              <a:rPr lang="en-US" sz="2000" i="1" dirty="0" smtClean="0"/>
              <a:t>accessible, </a:t>
            </a:r>
            <a:r>
              <a:rPr lang="en-US" sz="2000" dirty="0" smtClean="0"/>
              <a:t>knowledgeable, hands-on, helpful</a:t>
            </a:r>
          </a:p>
          <a:p>
            <a:r>
              <a:rPr lang="en-US" sz="2400" dirty="0" smtClean="0"/>
              <a:t>#2 Response: Easy to navigate</a:t>
            </a:r>
          </a:p>
          <a:p>
            <a:pPr lvl="1"/>
            <a:r>
              <a:rPr lang="en-US" sz="2000" dirty="0" smtClean="0"/>
              <a:t>FoxTALE </a:t>
            </a:r>
          </a:p>
          <a:p>
            <a:r>
              <a:rPr lang="en-US" sz="2400" dirty="0" smtClean="0"/>
              <a:t>#3 Response: Tie---Flexible/convenient &amp; </a:t>
            </a:r>
            <a:r>
              <a:rPr lang="en-US" sz="2200" dirty="0" smtClean="0"/>
              <a:t>Interaction with peers/online community </a:t>
            </a:r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152" y="4459476"/>
            <a:ext cx="3048000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3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8653" y="257950"/>
            <a:ext cx="10078526" cy="294923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US" sz="4000" b="1" dirty="0" smtClean="0">
                <a:solidFill>
                  <a:schemeClr val="tx1"/>
                </a:solidFill>
              </a:rPr>
              <a:t>Jennie’s Story</a:t>
            </a:r>
          </a:p>
          <a:p>
            <a:pPr lvl="0">
              <a:spcBef>
                <a:spcPts val="0"/>
              </a:spcBef>
            </a:pPr>
            <a:r>
              <a:rPr lang="en-US" sz="3600" b="1" dirty="0" smtClean="0">
                <a:solidFill>
                  <a:schemeClr val="tx1"/>
                </a:solidFill>
              </a:rPr>
              <a:t>&amp; Ad Hoc Beginnings</a:t>
            </a:r>
          </a:p>
          <a:p>
            <a:pPr lvl="0">
              <a:spcBef>
                <a:spcPts val="0"/>
              </a:spcBef>
            </a:pPr>
            <a:r>
              <a:rPr lang="en-US" sz="2800" b="1" i="1" dirty="0" smtClean="0">
                <a:solidFill>
                  <a:schemeClr val="tx1"/>
                </a:solidFill>
              </a:rPr>
              <a:t>Dr. Jennie </a:t>
            </a:r>
            <a:r>
              <a:rPr lang="en-US" sz="2800" b="1" i="1" dirty="0" err="1" smtClean="0">
                <a:solidFill>
                  <a:schemeClr val="tx1"/>
                </a:solidFill>
              </a:rPr>
              <a:t>Harrop</a:t>
            </a:r>
            <a:endParaRPr lang="en-US" sz="2800" b="1" i="1" dirty="0">
              <a:solidFill>
                <a:schemeClr val="tx1"/>
              </a:solidFill>
            </a:endParaRPr>
          </a:p>
        </p:txBody>
      </p:sp>
      <p:pic>
        <p:nvPicPr>
          <p:cNvPr id="5" name="Picture 4" descr="7 Chubb-Sm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925" y="2330701"/>
            <a:ext cx="8574832" cy="4380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198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thoughts from our </a:t>
            </a:r>
            <a:r>
              <a:rPr lang="en-US" b="1" dirty="0" smtClean="0"/>
              <a:t>students</a:t>
            </a:r>
            <a:r>
              <a:rPr lang="mr-IN" dirty="0" smtClean="0"/>
              <a:t>…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248" y="1556619"/>
            <a:ext cx="9565364" cy="435460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“I was able to get to know my class and the professor even though we didn’t meet in person.”</a:t>
            </a:r>
          </a:p>
          <a:p>
            <a:r>
              <a:rPr lang="en-US" sz="2400" dirty="0" smtClean="0"/>
              <a:t>“It was more interactive than I thought it would be.” </a:t>
            </a:r>
          </a:p>
          <a:p>
            <a:r>
              <a:rPr lang="en-US" sz="2400" dirty="0" smtClean="0"/>
              <a:t>“The consistency makes it easier for me since I work full-time.” </a:t>
            </a:r>
            <a:endParaRPr lang="en-US" sz="2400" dirty="0"/>
          </a:p>
          <a:p>
            <a:r>
              <a:rPr lang="en-US" sz="2400" dirty="0" smtClean="0"/>
              <a:t>“It can be labor intensive and fast-paced.” </a:t>
            </a:r>
            <a:endParaRPr lang="en-US" sz="2400" dirty="0"/>
          </a:p>
        </p:txBody>
      </p:sp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741" y="4309339"/>
            <a:ext cx="2709871" cy="2029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14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</a:t>
            </a:r>
            <a:r>
              <a:rPr lang="en-US" b="1" dirty="0" smtClean="0"/>
              <a:t>Forward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84175" y="1324492"/>
            <a:ext cx="9920437" cy="458673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More general education course offerings (both online and F2F)</a:t>
            </a:r>
          </a:p>
          <a:p>
            <a:r>
              <a:rPr lang="en-US" sz="2400" dirty="0" smtClean="0"/>
              <a:t>The need for qualified</a:t>
            </a:r>
            <a:r>
              <a:rPr lang="en-US" sz="2400" dirty="0"/>
              <a:t> </a:t>
            </a:r>
            <a:r>
              <a:rPr lang="en-US" sz="2400" dirty="0" smtClean="0"/>
              <a:t>adjuncts who can teach fully online courses </a:t>
            </a:r>
          </a:p>
          <a:p>
            <a:r>
              <a:rPr lang="en-US" sz="2400" dirty="0" smtClean="0"/>
              <a:t>A focus on sustainability in GE</a:t>
            </a:r>
          </a:p>
          <a:p>
            <a:r>
              <a:rPr lang="en-US" sz="2400" dirty="0" smtClean="0"/>
              <a:t>Maintaining the rigor and quality of all online courses </a:t>
            </a:r>
          </a:p>
          <a:p>
            <a:r>
              <a:rPr lang="en-US" sz="2400" dirty="0" smtClean="0"/>
              <a:t>Consistent and effective adjunct training &amp; mentoring </a:t>
            </a:r>
            <a:endParaRPr lang="en-US" sz="24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749" y="4356391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189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6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408" y="274638"/>
            <a:ext cx="9974991" cy="1451055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Conclusion: Your Turn</a:t>
            </a:r>
            <a:endParaRPr lang="en-US" sz="6600" b="1" dirty="0"/>
          </a:p>
        </p:txBody>
      </p:sp>
      <p:pic>
        <p:nvPicPr>
          <p:cNvPr id="4" name="Content Placeholder 3" descr="Intro_medi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" b="903"/>
          <a:stretch>
            <a:fillRect/>
          </a:stretch>
        </p:blipFill>
        <p:spPr>
          <a:xfrm>
            <a:off x="1522433" y="2341393"/>
            <a:ext cx="10320468" cy="4256895"/>
          </a:xfrm>
        </p:spPr>
      </p:pic>
    </p:spTree>
    <p:extLst>
      <p:ext uri="{BB962C8B-B14F-4D97-AF65-F5344CB8AC3E}">
        <p14:creationId xmlns:p14="http://schemas.microsoft.com/office/powerpoint/2010/main" val="79915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8496" y="421159"/>
            <a:ext cx="10723503" cy="11430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Our Story: 2010 - 2017</a:t>
            </a:r>
            <a:endParaRPr lang="en-US" sz="5400" b="1" dirty="0"/>
          </a:p>
        </p:txBody>
      </p:sp>
      <p:pic>
        <p:nvPicPr>
          <p:cNvPr id="4" name="Content Placeholder 3" descr="111939259_295x16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3" b="1133"/>
          <a:stretch>
            <a:fillRect/>
          </a:stretch>
        </p:blipFill>
        <p:spPr>
          <a:xfrm>
            <a:off x="1632664" y="1964389"/>
            <a:ext cx="9286679" cy="3830487"/>
          </a:xfrm>
        </p:spPr>
      </p:pic>
    </p:spTree>
    <p:extLst>
      <p:ext uri="{BB962C8B-B14F-4D97-AF65-F5344CB8AC3E}">
        <p14:creationId xmlns:p14="http://schemas.microsoft.com/office/powerpoint/2010/main" val="406623316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2-09 at 9.36.16 PM.p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443" b="-77443"/>
          <a:stretch>
            <a:fillRect/>
          </a:stretch>
        </p:blipFill>
        <p:spPr>
          <a:xfrm>
            <a:off x="-39690" y="-1595438"/>
            <a:ext cx="12192000" cy="5437188"/>
          </a:xfrm>
        </p:spPr>
      </p:pic>
      <p:sp>
        <p:nvSpPr>
          <p:cNvPr id="5" name="TextBox 4"/>
          <p:cNvSpPr txBox="1"/>
          <p:nvPr/>
        </p:nvSpPr>
        <p:spPr>
          <a:xfrm>
            <a:off x="369043" y="3988629"/>
            <a:ext cx="11822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 descr="Screen Shot 2017-02-09 at 9.3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769" y="2941829"/>
            <a:ext cx="9632963" cy="37159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0046" y="2181537"/>
            <a:ext cx="10420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Rapid Growth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50670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Department of Professional Studies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 smtClean="0">
                <a:hlinkClick r:id="rId2"/>
              </a:rPr>
              <a:t>https://vimeo.com/178957703</a:t>
            </a:r>
            <a:endParaRPr lang="pt-BR" dirty="0" smtClean="0"/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47" y="2731180"/>
            <a:ext cx="5471471" cy="375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771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Carol’s Story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Fear to Confidence and Beyond</a:t>
            </a:r>
          </a:p>
          <a:p>
            <a:endParaRPr lang="en-US" dirty="0" smtClean="0"/>
          </a:p>
          <a:p>
            <a:r>
              <a:rPr lang="en-US" i="1" dirty="0" smtClean="0"/>
              <a:t>Dr. Carol Hutchinson </a:t>
            </a:r>
          </a:p>
          <a:p>
            <a:r>
              <a:rPr lang="en-US" i="1" dirty="0" smtClean="0"/>
              <a:t>Assistant Professor </a:t>
            </a:r>
            <a:endParaRPr lang="en-US" i="1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22" y="4127071"/>
            <a:ext cx="4914900" cy="165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9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1087" y="365126"/>
            <a:ext cx="10515600" cy="888322"/>
          </a:xfrm>
        </p:spPr>
        <p:txBody>
          <a:bodyPr/>
          <a:lstStyle/>
          <a:p>
            <a:r>
              <a:rPr lang="en-US" dirty="0" smtClean="0"/>
              <a:t>Transformation from: NEVER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48" y="1345915"/>
            <a:ext cx="9902251" cy="483104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Began as an adjunct with an online writing course</a:t>
            </a:r>
          </a:p>
          <a:p>
            <a:pPr lvl="1"/>
            <a:r>
              <a:rPr lang="en-US" dirty="0" smtClean="0"/>
              <a:t>Hybrid</a:t>
            </a:r>
          </a:p>
          <a:p>
            <a:pPr lvl="1"/>
            <a:r>
              <a:rPr lang="en-US" dirty="0" smtClean="0"/>
              <a:t>Unfamiliar with the format of the course</a:t>
            </a:r>
          </a:p>
          <a:p>
            <a:pPr lvl="1"/>
            <a:r>
              <a:rPr lang="en-US" dirty="0" smtClean="0"/>
              <a:t>No knowledge of the Learning Management System</a:t>
            </a:r>
          </a:p>
          <a:p>
            <a:pPr lvl="1"/>
            <a:r>
              <a:rPr lang="en-US" dirty="0" smtClean="0"/>
              <a:t>No experience designing courses for an online environment</a:t>
            </a:r>
          </a:p>
          <a:p>
            <a:pPr lvl="1"/>
            <a:r>
              <a:rPr lang="en-US" dirty="0" smtClean="0"/>
              <a:t>No training offered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“Never again”</a:t>
            </a:r>
          </a:p>
          <a:p>
            <a:pPr lvl="1"/>
            <a:r>
              <a:rPr lang="en-US" dirty="0" smtClean="0"/>
              <a:t>Problems figuring out how to grade papers</a:t>
            </a:r>
          </a:p>
          <a:p>
            <a:pPr lvl="1"/>
            <a:r>
              <a:rPr lang="en-US" dirty="0" smtClean="0"/>
              <a:t>Unaware of the gradebook feature and how to use it</a:t>
            </a:r>
          </a:p>
          <a:p>
            <a:pPr lvl="1"/>
            <a:r>
              <a:rPr lang="en-US" dirty="0" smtClean="0"/>
              <a:t>Too impersonal</a:t>
            </a:r>
          </a:p>
        </p:txBody>
      </p:sp>
    </p:spTree>
    <p:extLst>
      <p:ext uri="{BB962C8B-B14F-4D97-AF65-F5344CB8AC3E}">
        <p14:creationId xmlns:p14="http://schemas.microsoft.com/office/powerpoint/2010/main" val="869205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65126"/>
            <a:ext cx="10515600" cy="1001338"/>
          </a:xfrm>
        </p:spPr>
        <p:txBody>
          <a:bodyPr/>
          <a:lstStyle/>
          <a:p>
            <a:r>
              <a:rPr lang="en-US" dirty="0" smtClean="0"/>
              <a:t>Transformation to: I WANT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9944" y="1366464"/>
            <a:ext cx="10103855" cy="48104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Now permanent faculty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What changed:</a:t>
            </a:r>
          </a:p>
          <a:p>
            <a:pPr lvl="1"/>
            <a:r>
              <a:rPr lang="en-US" dirty="0" smtClean="0"/>
              <a:t>Learning Management System became more agile</a:t>
            </a:r>
          </a:p>
          <a:p>
            <a:pPr lvl="1"/>
            <a:r>
              <a:rPr lang="en-US" dirty="0" smtClean="0"/>
              <a:t>I attended workshops offered for faculty</a:t>
            </a:r>
          </a:p>
          <a:p>
            <a:pPr lvl="1"/>
            <a:r>
              <a:rPr lang="en-US" dirty="0" smtClean="0"/>
              <a:t>I found a mentor</a:t>
            </a:r>
          </a:p>
          <a:p>
            <a:pPr lvl="1"/>
            <a:r>
              <a:rPr lang="en-US" dirty="0" smtClean="0"/>
              <a:t>I dedicated time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I want to:</a:t>
            </a:r>
          </a:p>
          <a:p>
            <a:pPr lvl="1"/>
            <a:r>
              <a:rPr lang="en-US" dirty="0" smtClean="0"/>
              <a:t>Become more efficient and adept at preparing instructor videos</a:t>
            </a:r>
          </a:p>
          <a:p>
            <a:pPr lvl="1"/>
            <a:r>
              <a:rPr lang="en-US" dirty="0" smtClean="0"/>
              <a:t>Develop guidelines for students to gauge the trustworthiness of websites</a:t>
            </a:r>
          </a:p>
          <a:p>
            <a:pPr lvl="1"/>
            <a:r>
              <a:rPr lang="en-US" dirty="0" smtClean="0"/>
              <a:t>Continue to develop my digital fluency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409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173" y="344969"/>
            <a:ext cx="10515600" cy="908871"/>
          </a:xfrm>
        </p:spPr>
        <p:txBody>
          <a:bodyPr/>
          <a:lstStyle/>
          <a:p>
            <a:r>
              <a:rPr lang="en-US" dirty="0" smtClean="0"/>
              <a:t>What we do: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9784" y="1345915"/>
            <a:ext cx="10124016" cy="483104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Provide an online delivery system for cohort programs and GE that fosters community</a:t>
            </a:r>
          </a:p>
          <a:p>
            <a:pPr lvl="1"/>
            <a:r>
              <a:rPr lang="en-US" dirty="0" smtClean="0"/>
              <a:t>Only one degree program fully online, as well as face to face, has highest enrollment</a:t>
            </a:r>
          </a:p>
          <a:p>
            <a:pPr lvl="1"/>
            <a:r>
              <a:rPr lang="en-US" dirty="0" smtClean="0"/>
              <a:t>Commitment to cohort model and transformational learning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Provide a quality control person</a:t>
            </a:r>
          </a:p>
          <a:p>
            <a:pPr lvl="1"/>
            <a:r>
              <a:rPr lang="en-US" dirty="0" smtClean="0"/>
              <a:t>Online cohorts begin with an intensive</a:t>
            </a:r>
          </a:p>
          <a:p>
            <a:pPr lvl="1"/>
            <a:r>
              <a:rPr lang="en-US" dirty="0" smtClean="0"/>
              <a:t>All instructors submit syllabi</a:t>
            </a:r>
          </a:p>
          <a:p>
            <a:pPr lvl="1"/>
            <a:r>
              <a:rPr lang="en-US" dirty="0" smtClean="0"/>
              <a:t>Mentors online instructors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Rely heavily on adjuncts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Actively seek feedback from students</a:t>
            </a:r>
          </a:p>
          <a:p>
            <a:endParaRPr lang="en-US" dirty="0"/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892" y="3717321"/>
            <a:ext cx="28575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04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339</TotalTime>
  <Words>741</Words>
  <Application>Microsoft Office PowerPoint</Application>
  <PresentationFormat>Widescreen</PresentationFormat>
  <Paragraphs>136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Gill Sans MT</vt:lpstr>
      <vt:lpstr>Mangal</vt:lpstr>
      <vt:lpstr>Verdana</vt:lpstr>
      <vt:lpstr>Wingdings 2</vt:lpstr>
      <vt:lpstr>Solstice</vt:lpstr>
      <vt:lpstr>From Ad Hoc to Intentional:  One Department's Online Journey</vt:lpstr>
      <vt:lpstr>PowerPoint Presentation</vt:lpstr>
      <vt:lpstr>Our Story: 2010 - 2017</vt:lpstr>
      <vt:lpstr>PowerPoint Presentation</vt:lpstr>
      <vt:lpstr>Department of Professional Studies</vt:lpstr>
      <vt:lpstr>Carol’s Story</vt:lpstr>
      <vt:lpstr>Transformation from: NEVER AGAIN</vt:lpstr>
      <vt:lpstr>Transformation to: I WANT MORE</vt:lpstr>
      <vt:lpstr>What we do:</vt:lpstr>
      <vt:lpstr>What has worked:</vt:lpstr>
      <vt:lpstr>Useful practices: </vt:lpstr>
      <vt:lpstr>My challenges:</vt:lpstr>
      <vt:lpstr>Michelle’s Journey</vt:lpstr>
      <vt:lpstr>Packaged learning and delivery </vt:lpstr>
      <vt:lpstr>Creative Engagement </vt:lpstr>
      <vt:lpstr>Surprises &amp; Challenges</vt:lpstr>
      <vt:lpstr>Surprises &amp; Challenges as a Department </vt:lpstr>
      <vt:lpstr>Online General Education Courses </vt:lpstr>
      <vt:lpstr>Surprises from students…..</vt:lpstr>
      <vt:lpstr>A few thoughts from our students….</vt:lpstr>
      <vt:lpstr>Moving Forward </vt:lpstr>
      <vt:lpstr>Conclusion: Your Turn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Carol’s Story</dc:title>
  <dc:creator>Microsoft Office User</dc:creator>
  <cp:lastModifiedBy>Alex Rolfe</cp:lastModifiedBy>
  <cp:revision>27</cp:revision>
  <dcterms:created xsi:type="dcterms:W3CDTF">2017-02-06T19:48:02Z</dcterms:created>
  <dcterms:modified xsi:type="dcterms:W3CDTF">2017-03-08T21:56:36Z</dcterms:modified>
</cp:coreProperties>
</file>