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4.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4.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6.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8.xml" ContentType="application/vnd.ms-office.drawingml.diagramDrawing+xml"/>
  <Override PartName="/ppt/notesSlides/notesSlide10.xml" ContentType="application/vnd.openxmlformats-officedocument.presentationml.notesSlide+xml"/>
  <Override PartName="/ppt/diagrams/data19.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19.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0.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0.xml" ContentType="application/vnd.ms-office.drawingml.diagramDrawing+xml"/>
  <Override PartName="/ppt/notesSlides/notesSlide13.xml" ContentType="application/vnd.openxmlformats-officedocument.presentationml.notesSlide+xml"/>
  <Override PartName="/ppt/diagrams/data21.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2.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23.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4.xml" ContentType="application/vnd.ms-office.drawingml.diagramDrawing+xml"/>
  <Override PartName="/ppt/notesSlides/notesSlide20.xml" ContentType="application/vnd.openxmlformats-officedocument.presentationml.notesSlide+xml"/>
  <Override PartName="/ppt/diagrams/data25.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5.xml" ContentType="application/vnd.ms-office.drawingml.diagramDrawing+xml"/>
  <Override PartName="/ppt/notesSlides/notesSlide21.xml" ContentType="application/vnd.openxmlformats-officedocument.presentationml.notesSlide+xml"/>
  <Override PartName="/ppt/diagrams/data26.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6.xml" ContentType="application/vnd.ms-office.drawingml.diagramDrawing+xml"/>
  <Override PartName="/ppt/notesSlides/notesSlide22.xml" ContentType="application/vnd.openxmlformats-officedocument.presentationml.notesSlide+xml"/>
  <Override PartName="/ppt/diagrams/data27.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1.xml" ContentType="application/vnd.ms-office.drawingml.diagramDrawing+xml"/>
  <Override PartName="/ppt/notesSlides/notesSlide23.xml" ContentType="application/vnd.openxmlformats-officedocument.presentationml.notesSlide+xml"/>
  <Override PartName="/ppt/diagrams/data32.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3.xml" ContentType="application/vnd.ms-office.drawingml.diagramDrawing+xml"/>
  <Override PartName="/ppt/notesSlides/notesSlide24.xml" ContentType="application/vnd.openxmlformats-officedocument.presentationml.notesSlide+xml"/>
  <Override PartName="/ppt/diagrams/data34.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4.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35.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6.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diagrams/data60.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9"/>
  </p:notesMasterIdLst>
  <p:handoutMasterIdLst>
    <p:handoutMasterId r:id="rId80"/>
  </p:handoutMasterIdLst>
  <p:sldIdLst>
    <p:sldId id="256" r:id="rId2"/>
    <p:sldId id="279" r:id="rId3"/>
    <p:sldId id="427" r:id="rId4"/>
    <p:sldId id="335" r:id="rId5"/>
    <p:sldId id="334" r:id="rId6"/>
    <p:sldId id="260" r:id="rId7"/>
    <p:sldId id="342" r:id="rId8"/>
    <p:sldId id="428" r:id="rId9"/>
    <p:sldId id="337" r:id="rId10"/>
    <p:sldId id="429" r:id="rId11"/>
    <p:sldId id="383" r:id="rId12"/>
    <p:sldId id="382" r:id="rId13"/>
    <p:sldId id="336" r:id="rId14"/>
    <p:sldId id="273" r:id="rId15"/>
    <p:sldId id="312" r:id="rId16"/>
    <p:sldId id="277" r:id="rId17"/>
    <p:sldId id="375" r:id="rId18"/>
    <p:sldId id="376" r:id="rId19"/>
    <p:sldId id="329" r:id="rId20"/>
    <p:sldId id="374" r:id="rId21"/>
    <p:sldId id="377" r:id="rId22"/>
    <p:sldId id="378" r:id="rId23"/>
    <p:sldId id="379" r:id="rId24"/>
    <p:sldId id="380" r:id="rId25"/>
    <p:sldId id="311" r:id="rId26"/>
    <p:sldId id="381" r:id="rId27"/>
    <p:sldId id="323" r:id="rId28"/>
    <p:sldId id="384" r:id="rId29"/>
    <p:sldId id="351" r:id="rId30"/>
    <p:sldId id="352" r:id="rId31"/>
    <p:sldId id="385" r:id="rId32"/>
    <p:sldId id="386" r:id="rId33"/>
    <p:sldId id="387" r:id="rId34"/>
    <p:sldId id="406" r:id="rId35"/>
    <p:sldId id="389" r:id="rId36"/>
    <p:sldId id="390" r:id="rId37"/>
    <p:sldId id="363" r:id="rId38"/>
    <p:sldId id="388" r:id="rId39"/>
    <p:sldId id="391" r:id="rId40"/>
    <p:sldId id="392" r:id="rId41"/>
    <p:sldId id="393" r:id="rId42"/>
    <p:sldId id="394" r:id="rId43"/>
    <p:sldId id="395" r:id="rId44"/>
    <p:sldId id="396" r:id="rId45"/>
    <p:sldId id="426" r:id="rId46"/>
    <p:sldId id="397" r:id="rId47"/>
    <p:sldId id="398" r:id="rId48"/>
    <p:sldId id="369" r:id="rId49"/>
    <p:sldId id="370" r:id="rId50"/>
    <p:sldId id="371" r:id="rId51"/>
    <p:sldId id="372" r:id="rId52"/>
    <p:sldId id="430" r:id="rId53"/>
    <p:sldId id="399" r:id="rId54"/>
    <p:sldId id="400" r:id="rId55"/>
    <p:sldId id="401" r:id="rId56"/>
    <p:sldId id="402" r:id="rId57"/>
    <p:sldId id="403" r:id="rId58"/>
    <p:sldId id="357" r:id="rId59"/>
    <p:sldId id="411" r:id="rId60"/>
    <p:sldId id="412" r:id="rId61"/>
    <p:sldId id="425" r:id="rId62"/>
    <p:sldId id="409" r:id="rId63"/>
    <p:sldId id="407" r:id="rId64"/>
    <p:sldId id="408" r:id="rId65"/>
    <p:sldId id="373" r:id="rId66"/>
    <p:sldId id="414" r:id="rId67"/>
    <p:sldId id="415" r:id="rId68"/>
    <p:sldId id="416" r:id="rId69"/>
    <p:sldId id="417" r:id="rId70"/>
    <p:sldId id="418" r:id="rId71"/>
    <p:sldId id="410" r:id="rId72"/>
    <p:sldId id="420" r:id="rId73"/>
    <p:sldId id="419" r:id="rId74"/>
    <p:sldId id="421" r:id="rId75"/>
    <p:sldId id="423" r:id="rId76"/>
    <p:sldId id="422" r:id="rId77"/>
    <p:sldId id="413" r:id="rId78"/>
  </p:sldIdLst>
  <p:sldSz cx="12192000" cy="6858000"/>
  <p:notesSz cx="9309100" cy="7023100"/>
  <p:custDataLst>
    <p:tags r:id="rId8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hman, Jennifer" initials="LJ" lastIdx="11" clrIdx="0">
    <p:extLst>
      <p:ext uri="{19B8F6BF-5375-455C-9EA6-DF929625EA0E}">
        <p15:presenceInfo xmlns:p15="http://schemas.microsoft.com/office/powerpoint/2012/main" userId="S-1-5-21-954284688-1175200462-1540833222-5185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F4E7E7"/>
    <a:srgbClr val="E8C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5" autoAdjust="0"/>
    <p:restoredTop sz="87189" autoAdjust="0"/>
  </p:normalViewPr>
  <p:slideViewPr>
    <p:cSldViewPr snapToGrid="0">
      <p:cViewPr varScale="1">
        <p:scale>
          <a:sx n="100" d="100"/>
          <a:sy n="100" d="100"/>
        </p:scale>
        <p:origin x="1044" y="72"/>
      </p:cViewPr>
      <p:guideLst/>
    </p:cSldViewPr>
  </p:slideViewPr>
  <p:notesTextViewPr>
    <p:cViewPr>
      <p:scale>
        <a:sx n="1" d="1"/>
        <a:sy n="1" d="1"/>
      </p:scale>
      <p:origin x="0" y="0"/>
    </p:cViewPr>
  </p:notesTextViewPr>
  <p:notesViewPr>
    <p:cSldViewPr snapToGrid="0">
      <p:cViewPr varScale="1">
        <p:scale>
          <a:sx n="86" d="100"/>
          <a:sy n="86" d="100"/>
        </p:scale>
        <p:origin x="3864" y="84"/>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ags" Target="tags/tag1.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commentAuthors" Target="commentAuthors.xml"/></Relationships>
</file>

<file path=ppt/diagrams/_rels/data60.xml.rels><?xml version="1.0" encoding="UTF-8" standalone="yes"?>
<Relationships xmlns="http://schemas.openxmlformats.org/package/2006/relationships"><Relationship Id="rId1" Type="http://schemas.openxmlformats.org/officeDocument/2006/relationships/image" Target="../media/image4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094C89C7-C3F5-40B1-8AC4-CF5E705353BE}"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9DC17ACB-23D9-42DF-9C6E-BF622C31150B}"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B2E7E9B-CAE2-4471-AA91-8C3725E3C96E}">
      <dgm:prSet phldrT="[Text]" custT="1"/>
      <dgm:spPr/>
      <dgm:t>
        <a:bodyPr/>
        <a:lstStyle/>
        <a:p>
          <a:r>
            <a:rPr lang="en-US" sz="2800" dirty="0" smtClean="0"/>
            <a:t>The PSID included a one-time question about charitable bequest (both religious and non-religious) preferences</a:t>
          </a:r>
          <a:endParaRPr lang="en-US" sz="2800" dirty="0"/>
        </a:p>
      </dgm:t>
    </dgm:pt>
    <dgm:pt modelId="{0A453568-60A1-4A42-B6B3-8D5F9DB3EB8F}" type="parTrans" cxnId="{E4C159E9-EE7E-4A1B-BBC4-4451CD3EA3F0}">
      <dgm:prSet/>
      <dgm:spPr/>
      <dgm:t>
        <a:bodyPr/>
        <a:lstStyle/>
        <a:p>
          <a:endParaRPr lang="en-US"/>
        </a:p>
      </dgm:t>
    </dgm:pt>
    <dgm:pt modelId="{44BC9237-23F9-44A0-AB17-44444F8CD389}" type="sibTrans" cxnId="{E4C159E9-EE7E-4A1B-BBC4-4451CD3EA3F0}">
      <dgm:prSet/>
      <dgm:spPr/>
      <dgm:t>
        <a:bodyPr/>
        <a:lstStyle/>
        <a:p>
          <a:endParaRPr lang="en-US"/>
        </a:p>
      </dgm:t>
    </dgm:pt>
    <dgm:pt modelId="{ABE2441C-D1FD-4EBC-8B81-09962A8C7790}">
      <dgm:prSet phldrT="[Text]" custT="1"/>
      <dgm:spPr/>
      <dgm:t>
        <a:bodyPr/>
        <a:lstStyle/>
        <a:p>
          <a:r>
            <a:rPr lang="en-US" sz="2400" dirty="0" smtClean="0"/>
            <a:t>The current study provides the first results examining both religious and other charitable estate planning attitudes across all age groups.  </a:t>
          </a:r>
          <a:endParaRPr lang="en-US" sz="2400" dirty="0"/>
        </a:p>
      </dgm:t>
    </dgm:pt>
    <dgm:pt modelId="{175E04EE-0737-4F93-A286-E1B8758ECE30}" type="parTrans" cxnId="{B3A509C6-2908-4B42-A156-74189D8FC2D5}">
      <dgm:prSet/>
      <dgm:spPr/>
      <dgm:t>
        <a:bodyPr/>
        <a:lstStyle/>
        <a:p>
          <a:endParaRPr lang="en-US"/>
        </a:p>
      </dgm:t>
    </dgm:pt>
    <dgm:pt modelId="{AE4D1D16-A628-40E6-834B-D0351AAE26E8}" type="sibTrans" cxnId="{B3A509C6-2908-4B42-A156-74189D8FC2D5}">
      <dgm:prSet/>
      <dgm:spPr/>
      <dgm:t>
        <a:bodyPr/>
        <a:lstStyle/>
        <a:p>
          <a:endParaRPr lang="en-US"/>
        </a:p>
      </dgm:t>
    </dgm:pt>
    <dgm:pt modelId="{A9D104B8-E27A-4A9B-B332-09252EE5D4AE}">
      <dgm:prSet phldrT="[Text]" custT="1"/>
      <dgm:spPr/>
      <dgm:t>
        <a:bodyPr/>
        <a:lstStyle/>
        <a:p>
          <a:r>
            <a:rPr lang="en-US" sz="2400" dirty="0" smtClean="0"/>
            <a:t>This question has not resulted in any previous publications (excepting an internet posted summary document investigating other topics).</a:t>
          </a:r>
          <a:endParaRPr lang="en-US" sz="2400" dirty="0"/>
        </a:p>
      </dgm:t>
    </dgm:pt>
    <dgm:pt modelId="{5897EB77-C109-467F-A1AD-7157FE00E3FF}" type="parTrans" cxnId="{82011CCC-380E-40FC-B166-DA519775C428}">
      <dgm:prSet/>
      <dgm:spPr/>
      <dgm:t>
        <a:bodyPr/>
        <a:lstStyle/>
        <a:p>
          <a:endParaRPr lang="en-US"/>
        </a:p>
      </dgm:t>
    </dgm:pt>
    <dgm:pt modelId="{3F1B439A-D559-4939-827F-678F45FC2066}" type="sibTrans" cxnId="{82011CCC-380E-40FC-B166-DA519775C428}">
      <dgm:prSet/>
      <dgm:spPr/>
      <dgm:t>
        <a:bodyPr/>
        <a:lstStyle/>
        <a:p>
          <a:endParaRPr lang="en-US"/>
        </a:p>
      </dgm:t>
    </dgm:pt>
    <dgm:pt modelId="{27AE7FBE-16E5-4A3A-AC26-AD3805B74974}">
      <dgm:prSet phldrT="[Text]"/>
      <dgm:spPr/>
      <dgm:t>
        <a:bodyPr/>
        <a:lstStyle/>
        <a:p>
          <a:endParaRPr lang="en-US" sz="2300" dirty="0"/>
        </a:p>
      </dgm:t>
    </dgm:pt>
    <dgm:pt modelId="{C38B727C-E379-4778-93B0-2BCB2F1F17EE}" type="parTrans" cxnId="{92D92BD2-2DBA-42C0-8431-670DA671043E}">
      <dgm:prSet/>
      <dgm:spPr/>
      <dgm:t>
        <a:bodyPr/>
        <a:lstStyle/>
        <a:p>
          <a:endParaRPr lang="en-US"/>
        </a:p>
      </dgm:t>
    </dgm:pt>
    <dgm:pt modelId="{22F0ECF0-367F-4A2B-AF01-C601EEB24693}" type="sibTrans" cxnId="{92D92BD2-2DBA-42C0-8431-670DA671043E}">
      <dgm:prSet/>
      <dgm:spPr/>
      <dgm:t>
        <a:bodyPr/>
        <a:lstStyle/>
        <a:p>
          <a:endParaRPr lang="en-US"/>
        </a:p>
      </dgm:t>
    </dgm:pt>
    <dgm:pt modelId="{1DBB39FC-5FDB-4AA6-93EF-BD79F9AAC3EC}">
      <dgm:prSet phldrT="[Text]" custT="1"/>
      <dgm:spPr/>
      <dgm:t>
        <a:bodyPr/>
        <a:lstStyle/>
        <a:p>
          <a:endParaRPr lang="en-US" sz="2400" dirty="0"/>
        </a:p>
      </dgm:t>
    </dgm:pt>
    <dgm:pt modelId="{D6361034-7BD6-4E4D-B930-FCE93051C341}" type="parTrans" cxnId="{83C0C358-9DC3-435A-9E2B-410838B06B7A}">
      <dgm:prSet/>
      <dgm:spPr/>
      <dgm:t>
        <a:bodyPr/>
        <a:lstStyle/>
        <a:p>
          <a:endParaRPr lang="en-US"/>
        </a:p>
      </dgm:t>
    </dgm:pt>
    <dgm:pt modelId="{D9816FD6-4A67-4F1C-ABDE-F16C8F8139AB}" type="sibTrans" cxnId="{83C0C358-9DC3-435A-9E2B-410838B06B7A}">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19705F11-11FB-4B9A-8554-CA8BC4A5BE74}" type="pres">
      <dgm:prSet presAssocID="{5B2E7E9B-CAE2-4471-AA91-8C3725E3C96E}" presName="parentText" presStyleLbl="node1" presStyleIdx="0" presStyleCnt="1">
        <dgm:presLayoutVars>
          <dgm:chMax val="0"/>
          <dgm:bulletEnabled val="1"/>
        </dgm:presLayoutVars>
      </dgm:prSet>
      <dgm:spPr/>
      <dgm:t>
        <a:bodyPr/>
        <a:lstStyle/>
        <a:p>
          <a:endParaRPr lang="en-US"/>
        </a:p>
      </dgm:t>
    </dgm:pt>
    <dgm:pt modelId="{ABAEA1E4-C9BA-411F-AF7D-1767CD021C13}" type="pres">
      <dgm:prSet presAssocID="{5B2E7E9B-CAE2-4471-AA91-8C3725E3C96E}" presName="childText" presStyleLbl="revTx" presStyleIdx="0" presStyleCnt="1">
        <dgm:presLayoutVars>
          <dgm:bulletEnabled val="1"/>
        </dgm:presLayoutVars>
      </dgm:prSet>
      <dgm:spPr/>
      <dgm:t>
        <a:bodyPr/>
        <a:lstStyle/>
        <a:p>
          <a:endParaRPr lang="en-US"/>
        </a:p>
      </dgm:t>
    </dgm:pt>
  </dgm:ptLst>
  <dgm:cxnLst>
    <dgm:cxn modelId="{D2C66694-1E60-4BAC-ACD8-86C9D5DBC864}" type="presOf" srcId="{A9D104B8-E27A-4A9B-B332-09252EE5D4AE}" destId="{ABAEA1E4-C9BA-411F-AF7D-1767CD021C13}" srcOrd="0" destOrd="3" presId="urn:microsoft.com/office/officeart/2005/8/layout/vList2"/>
    <dgm:cxn modelId="{7DFAAA69-A050-486F-AFF8-72A599940638}" type="presOf" srcId="{ABE2441C-D1FD-4EBC-8B81-09962A8C7790}" destId="{ABAEA1E4-C9BA-411F-AF7D-1767CD021C13}" srcOrd="0" destOrd="1" presId="urn:microsoft.com/office/officeart/2005/8/layout/vList2"/>
    <dgm:cxn modelId="{83C0C358-9DC3-435A-9E2B-410838B06B7A}" srcId="{5B2E7E9B-CAE2-4471-AA91-8C3725E3C96E}" destId="{1DBB39FC-5FDB-4AA6-93EF-BD79F9AAC3EC}" srcOrd="2" destOrd="0" parTransId="{D6361034-7BD6-4E4D-B930-FCE93051C341}" sibTransId="{D9816FD6-4A67-4F1C-ABDE-F16C8F8139AB}"/>
    <dgm:cxn modelId="{6E6EDFE9-8213-4617-A15B-7827C57B1CD7}" type="presOf" srcId="{1DBB39FC-5FDB-4AA6-93EF-BD79F9AAC3EC}" destId="{ABAEA1E4-C9BA-411F-AF7D-1767CD021C13}" srcOrd="0" destOrd="2" presId="urn:microsoft.com/office/officeart/2005/8/layout/vList2"/>
    <dgm:cxn modelId="{9D8731CE-C67E-43F0-8A75-9E9FE624CFAC}" type="presOf" srcId="{5B2E7E9B-CAE2-4471-AA91-8C3725E3C96E}" destId="{19705F11-11FB-4B9A-8554-CA8BC4A5BE74}" srcOrd="0" destOrd="0" presId="urn:microsoft.com/office/officeart/2005/8/layout/vList2"/>
    <dgm:cxn modelId="{E4C159E9-EE7E-4A1B-BBC4-4451CD3EA3F0}" srcId="{5ECF2A84-8588-4C7B-866F-DF420967C95F}" destId="{5B2E7E9B-CAE2-4471-AA91-8C3725E3C96E}" srcOrd="0" destOrd="0" parTransId="{0A453568-60A1-4A42-B6B3-8D5F9DB3EB8F}" sibTransId="{44BC9237-23F9-44A0-AB17-44444F8CD389}"/>
    <dgm:cxn modelId="{FA352F27-86F0-45C3-AB9A-9B31C732A75B}" type="presOf" srcId="{5ECF2A84-8588-4C7B-866F-DF420967C95F}" destId="{550E4721-14C9-4DCE-8A05-892312D37FF5}" srcOrd="0" destOrd="0" presId="urn:microsoft.com/office/officeart/2005/8/layout/vList2"/>
    <dgm:cxn modelId="{92D92BD2-2DBA-42C0-8431-670DA671043E}" srcId="{5B2E7E9B-CAE2-4471-AA91-8C3725E3C96E}" destId="{27AE7FBE-16E5-4A3A-AC26-AD3805B74974}" srcOrd="0" destOrd="0" parTransId="{C38B727C-E379-4778-93B0-2BCB2F1F17EE}" sibTransId="{22F0ECF0-367F-4A2B-AF01-C601EEB24693}"/>
    <dgm:cxn modelId="{82011CCC-380E-40FC-B166-DA519775C428}" srcId="{5B2E7E9B-CAE2-4471-AA91-8C3725E3C96E}" destId="{A9D104B8-E27A-4A9B-B332-09252EE5D4AE}" srcOrd="3" destOrd="0" parTransId="{5897EB77-C109-467F-A1AD-7157FE00E3FF}" sibTransId="{3F1B439A-D559-4939-827F-678F45FC2066}"/>
    <dgm:cxn modelId="{358BDF8B-6E6B-41D0-B42C-EEBBB33EA3EB}" type="presOf" srcId="{27AE7FBE-16E5-4A3A-AC26-AD3805B74974}" destId="{ABAEA1E4-C9BA-411F-AF7D-1767CD021C13}" srcOrd="0" destOrd="0" presId="urn:microsoft.com/office/officeart/2005/8/layout/vList2"/>
    <dgm:cxn modelId="{B3A509C6-2908-4B42-A156-74189D8FC2D5}" srcId="{5B2E7E9B-CAE2-4471-AA91-8C3725E3C96E}" destId="{ABE2441C-D1FD-4EBC-8B81-09962A8C7790}" srcOrd="1" destOrd="0" parTransId="{175E04EE-0737-4F93-A286-E1B8758ECE30}" sibTransId="{AE4D1D16-A628-40E6-834B-D0351AAE26E8}"/>
    <dgm:cxn modelId="{1D69AEC1-2449-42FC-A538-4BF63ADBCB72}" type="presParOf" srcId="{550E4721-14C9-4DCE-8A05-892312D37FF5}" destId="{19705F11-11FB-4B9A-8554-CA8BC4A5BE74}" srcOrd="0" destOrd="0" presId="urn:microsoft.com/office/officeart/2005/8/layout/vList2"/>
    <dgm:cxn modelId="{C5F7793B-6783-4BE2-934D-B0325AEC1EBE}" type="presParOf" srcId="{550E4721-14C9-4DCE-8A05-892312D37FF5}" destId="{ABAEA1E4-C9BA-411F-AF7D-1767CD021C1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B2E7E9B-CAE2-4471-AA91-8C3725E3C96E}">
      <dgm:prSet phldrT="[Text]" custT="1"/>
      <dgm:spPr/>
      <dgm:t>
        <a:bodyPr/>
        <a:lstStyle/>
        <a:p>
          <a:pPr algn="l"/>
          <a:r>
            <a:rPr lang="en-US" sz="2300" dirty="0" smtClean="0"/>
            <a:t>2007 Panel Study of Income Dynamics (PSID), the only wave of the PSID in which these particular charitable bequest questions were asked</a:t>
          </a:r>
          <a:endParaRPr lang="en-US" sz="2300" dirty="0"/>
        </a:p>
      </dgm:t>
    </dgm:pt>
    <dgm:pt modelId="{0A453568-60A1-4A42-B6B3-8D5F9DB3EB8F}" type="parTrans" cxnId="{E4C159E9-EE7E-4A1B-BBC4-4451CD3EA3F0}">
      <dgm:prSet/>
      <dgm:spPr/>
      <dgm:t>
        <a:bodyPr/>
        <a:lstStyle/>
        <a:p>
          <a:endParaRPr lang="en-US"/>
        </a:p>
      </dgm:t>
    </dgm:pt>
    <dgm:pt modelId="{44BC9237-23F9-44A0-AB17-44444F8CD389}" type="sibTrans" cxnId="{E4C159E9-EE7E-4A1B-BBC4-4451CD3EA3F0}">
      <dgm:prSet/>
      <dgm:spPr/>
      <dgm:t>
        <a:bodyPr/>
        <a:lstStyle/>
        <a:p>
          <a:endParaRPr lang="en-US"/>
        </a:p>
      </dgm:t>
    </dgm:pt>
    <dgm:pt modelId="{1212D382-8694-4A09-BA83-644FB0A992D7}">
      <dgm:prSet phldrT="[Text]"/>
      <dgm:spPr/>
      <dgm:t>
        <a:bodyPr/>
        <a:lstStyle/>
        <a:p>
          <a:endParaRPr lang="en-US" dirty="0"/>
        </a:p>
      </dgm:t>
    </dgm:pt>
    <dgm:pt modelId="{5CE9A501-4D80-460E-AB39-6A8AC32F4072}" type="parTrans" cxnId="{740BF9ED-61CC-4C0A-967D-F71FDD91907E}">
      <dgm:prSet/>
      <dgm:spPr/>
      <dgm:t>
        <a:bodyPr/>
        <a:lstStyle/>
        <a:p>
          <a:endParaRPr lang="en-US"/>
        </a:p>
      </dgm:t>
    </dgm:pt>
    <dgm:pt modelId="{EE07DEB2-CF24-4D4A-93D4-398A6B8EB0E4}" type="sibTrans" cxnId="{740BF9ED-61CC-4C0A-967D-F71FDD91907E}">
      <dgm:prSet/>
      <dgm:spPr/>
      <dgm:t>
        <a:bodyPr/>
        <a:lstStyle/>
        <a:p>
          <a:endParaRPr lang="en-US"/>
        </a:p>
      </dgm:t>
    </dgm:pt>
    <dgm:pt modelId="{778461A3-BDAD-436E-8A98-0531BFEBA934}">
      <dgm:prSet phldrT="[Text]" custT="1"/>
      <dgm:spPr/>
      <dgm:t>
        <a:bodyPr/>
        <a:lstStyle/>
        <a:p>
          <a:r>
            <a:rPr lang="en-US" sz="2400" dirty="0" smtClean="0"/>
            <a:t>A well-known, nationally representative, longitudinal study in continuous existence since 1968</a:t>
          </a:r>
          <a:endParaRPr lang="en-US" sz="2400" dirty="0"/>
        </a:p>
      </dgm:t>
    </dgm:pt>
    <dgm:pt modelId="{D0608535-AD20-4687-8E84-7EDA795128BB}" type="parTrans" cxnId="{C46D8AD6-9D00-4571-9F0F-2DE6B2BED69C}">
      <dgm:prSet/>
      <dgm:spPr/>
      <dgm:t>
        <a:bodyPr/>
        <a:lstStyle/>
        <a:p>
          <a:endParaRPr lang="en-US"/>
        </a:p>
      </dgm:t>
    </dgm:pt>
    <dgm:pt modelId="{FB2C037A-2B19-42FE-A7CD-5E837B005ED8}" type="sibTrans" cxnId="{C46D8AD6-9D00-4571-9F0F-2DE6B2BED69C}">
      <dgm:prSet/>
      <dgm:spPr/>
      <dgm:t>
        <a:bodyPr/>
        <a:lstStyle/>
        <a:p>
          <a:endParaRPr lang="en-US"/>
        </a:p>
      </dgm:t>
    </dgm:pt>
    <dgm:pt modelId="{A363D34C-8EB1-4190-805E-EC1E61F4B6BD}">
      <dgm:prSet custT="1"/>
      <dgm:spPr/>
      <dgm:t>
        <a:bodyPr/>
        <a:lstStyle/>
        <a:p>
          <a:r>
            <a:rPr lang="en-US" sz="2400" dirty="0" smtClean="0"/>
            <a:t>Conducted at University of Michigan’s Survey Research Center</a:t>
          </a:r>
        </a:p>
      </dgm:t>
    </dgm:pt>
    <dgm:pt modelId="{8597E352-87E8-4E6B-94A7-2849D8D3822F}" type="parTrans" cxnId="{20613C3A-D2EB-4874-B0CD-6E4CE9E8ED61}">
      <dgm:prSet/>
      <dgm:spPr/>
      <dgm:t>
        <a:bodyPr/>
        <a:lstStyle/>
        <a:p>
          <a:endParaRPr lang="en-US"/>
        </a:p>
      </dgm:t>
    </dgm:pt>
    <dgm:pt modelId="{146C9F44-C1FC-49EF-A046-5C794E5137D4}" type="sibTrans" cxnId="{20613C3A-D2EB-4874-B0CD-6E4CE9E8ED61}">
      <dgm:prSet/>
      <dgm:spPr/>
      <dgm:t>
        <a:bodyPr/>
        <a:lstStyle/>
        <a:p>
          <a:endParaRPr lang="en-US"/>
        </a:p>
      </dgm:t>
    </dgm:pt>
    <dgm:pt modelId="{FB265BE6-3DD0-47C2-AA92-F04748220EAF}">
      <dgm:prSet custT="1"/>
      <dgm:spPr/>
      <dgm:t>
        <a:bodyPr/>
        <a:lstStyle/>
        <a:p>
          <a:endParaRPr lang="en-US" sz="2400" dirty="0" smtClean="0"/>
        </a:p>
      </dgm:t>
    </dgm:pt>
    <dgm:pt modelId="{A7B0535C-EC84-4E81-AF79-B071D4232F31}" type="parTrans" cxnId="{0F06D70B-A478-47F3-9C43-90DBB565F636}">
      <dgm:prSet/>
      <dgm:spPr/>
      <dgm:t>
        <a:bodyPr/>
        <a:lstStyle/>
        <a:p>
          <a:endParaRPr lang="en-US"/>
        </a:p>
      </dgm:t>
    </dgm:pt>
    <dgm:pt modelId="{1A1187AD-293A-4DA6-9120-208E9EEE4F27}" type="sibTrans" cxnId="{0F06D70B-A478-47F3-9C43-90DBB565F636}">
      <dgm:prSet/>
      <dgm:spPr/>
      <dgm:t>
        <a:bodyPr/>
        <a:lstStyle/>
        <a:p>
          <a:endParaRPr lang="en-US"/>
        </a:p>
      </dgm:t>
    </dgm:pt>
    <dgm:pt modelId="{5F2CDA20-01EC-41C9-9D00-2653CBA03C76}">
      <dgm:prSet phldrT="[Text]" custT="1"/>
      <dgm:spPr/>
      <dgm:t>
        <a:bodyPr/>
        <a:lstStyle/>
        <a:p>
          <a:endParaRPr lang="en-US" sz="2400" dirty="0"/>
        </a:p>
      </dgm:t>
    </dgm:pt>
    <dgm:pt modelId="{BAEDAA6A-995E-4105-88FB-1515AC153CDB}" type="parTrans" cxnId="{6F001503-913D-4CF7-B98A-D2419463280B}">
      <dgm:prSet/>
      <dgm:spPr/>
      <dgm:t>
        <a:bodyPr/>
        <a:lstStyle/>
        <a:p>
          <a:endParaRPr lang="en-US"/>
        </a:p>
      </dgm:t>
    </dgm:pt>
    <dgm:pt modelId="{46E9C1D3-28AC-4052-BC4E-331284BB545A}" type="sibTrans" cxnId="{6F001503-913D-4CF7-B98A-D2419463280B}">
      <dgm:prSet/>
      <dgm:spPr/>
      <dgm:t>
        <a:bodyPr/>
        <a:lstStyle/>
        <a:p>
          <a:endParaRPr lang="en-US"/>
        </a:p>
      </dgm:t>
    </dgm:pt>
    <dgm:pt modelId="{A692A410-49E3-4013-ADB5-AE7DB2B4CB48}">
      <dgm:prSet phldrT="[Text]" custT="1"/>
      <dgm:spPr/>
      <dgm:t>
        <a:bodyPr/>
        <a:lstStyle/>
        <a:p>
          <a:endParaRPr lang="en-US" sz="2400" dirty="0"/>
        </a:p>
      </dgm:t>
    </dgm:pt>
    <dgm:pt modelId="{50BF7FD3-05F6-4B65-8058-FBF3BFE186C0}" type="parTrans" cxnId="{924FAF89-B621-4D0F-AE0B-3C94AE1C28A1}">
      <dgm:prSet/>
      <dgm:spPr/>
      <dgm:t>
        <a:bodyPr/>
        <a:lstStyle/>
        <a:p>
          <a:endParaRPr lang="en-US"/>
        </a:p>
      </dgm:t>
    </dgm:pt>
    <dgm:pt modelId="{1538C142-F65A-46EE-9C1C-3059509B230D}" type="sibTrans" cxnId="{924FAF89-B621-4D0F-AE0B-3C94AE1C28A1}">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19705F11-11FB-4B9A-8554-CA8BC4A5BE74}" type="pres">
      <dgm:prSet presAssocID="{5B2E7E9B-CAE2-4471-AA91-8C3725E3C96E}" presName="parentText" presStyleLbl="node1" presStyleIdx="0" presStyleCnt="2" custScaleY="82141">
        <dgm:presLayoutVars>
          <dgm:chMax val="0"/>
          <dgm:bulletEnabled val="1"/>
        </dgm:presLayoutVars>
      </dgm:prSet>
      <dgm:spPr/>
      <dgm:t>
        <a:bodyPr/>
        <a:lstStyle/>
        <a:p>
          <a:endParaRPr lang="en-US"/>
        </a:p>
      </dgm:t>
    </dgm:pt>
    <dgm:pt modelId="{ABAEA1E4-C9BA-411F-AF7D-1767CD021C13}" type="pres">
      <dgm:prSet presAssocID="{5B2E7E9B-CAE2-4471-AA91-8C3725E3C96E}" presName="childText" presStyleLbl="revTx" presStyleIdx="0" presStyleCnt="1" custScaleY="95276">
        <dgm:presLayoutVars>
          <dgm:bulletEnabled val="1"/>
        </dgm:presLayoutVars>
      </dgm:prSet>
      <dgm:spPr/>
      <dgm:t>
        <a:bodyPr/>
        <a:lstStyle/>
        <a:p>
          <a:endParaRPr lang="en-US"/>
        </a:p>
      </dgm:t>
    </dgm:pt>
    <dgm:pt modelId="{4EB17622-FEDF-4B18-A682-69E247DF1144}" type="pres">
      <dgm:prSet presAssocID="{1212D382-8694-4A09-BA83-644FB0A992D7}" presName="parentText" presStyleLbl="node1" presStyleIdx="1" presStyleCnt="2" custFlipVert="1" custScaleY="3816" custLinFactNeighborX="-87" custLinFactNeighborY="27572">
        <dgm:presLayoutVars>
          <dgm:chMax val="0"/>
          <dgm:bulletEnabled val="1"/>
        </dgm:presLayoutVars>
      </dgm:prSet>
      <dgm:spPr/>
      <dgm:t>
        <a:bodyPr/>
        <a:lstStyle/>
        <a:p>
          <a:endParaRPr lang="en-US"/>
        </a:p>
      </dgm:t>
    </dgm:pt>
  </dgm:ptLst>
  <dgm:cxnLst>
    <dgm:cxn modelId="{0F06D70B-A478-47F3-9C43-90DBB565F636}" srcId="{5B2E7E9B-CAE2-4471-AA91-8C3725E3C96E}" destId="{FB265BE6-3DD0-47C2-AA92-F04748220EAF}" srcOrd="4" destOrd="0" parTransId="{A7B0535C-EC84-4E81-AF79-B071D4232F31}" sibTransId="{1A1187AD-293A-4DA6-9120-208E9EEE4F27}"/>
    <dgm:cxn modelId="{9DE79DB0-9A74-4DCD-9795-6E0D5BB903C9}" type="presOf" srcId="{A692A410-49E3-4013-ADB5-AE7DB2B4CB48}" destId="{ABAEA1E4-C9BA-411F-AF7D-1767CD021C13}" srcOrd="0" destOrd="2" presId="urn:microsoft.com/office/officeart/2005/8/layout/vList2"/>
    <dgm:cxn modelId="{D8FCB6BA-739F-4217-A4B7-BC3A67E06449}" type="presOf" srcId="{778461A3-BDAD-436E-8A98-0531BFEBA934}" destId="{ABAEA1E4-C9BA-411F-AF7D-1767CD021C13}" srcOrd="0" destOrd="1" presId="urn:microsoft.com/office/officeart/2005/8/layout/vList2"/>
    <dgm:cxn modelId="{924FAF89-B621-4D0F-AE0B-3C94AE1C28A1}" srcId="{5B2E7E9B-CAE2-4471-AA91-8C3725E3C96E}" destId="{A692A410-49E3-4013-ADB5-AE7DB2B4CB48}" srcOrd="2" destOrd="0" parTransId="{50BF7FD3-05F6-4B65-8058-FBF3BFE186C0}" sibTransId="{1538C142-F65A-46EE-9C1C-3059509B230D}"/>
    <dgm:cxn modelId="{C46D8AD6-9D00-4571-9F0F-2DE6B2BED69C}" srcId="{5B2E7E9B-CAE2-4471-AA91-8C3725E3C96E}" destId="{778461A3-BDAD-436E-8A98-0531BFEBA934}" srcOrd="1" destOrd="0" parTransId="{D0608535-AD20-4687-8E84-7EDA795128BB}" sibTransId="{FB2C037A-2B19-42FE-A7CD-5E837B005ED8}"/>
    <dgm:cxn modelId="{2F6D0FF0-37EB-4F4D-9B01-3393854F4D0E}" type="presOf" srcId="{5F2CDA20-01EC-41C9-9D00-2653CBA03C76}" destId="{ABAEA1E4-C9BA-411F-AF7D-1767CD021C13}" srcOrd="0" destOrd="0" presId="urn:microsoft.com/office/officeart/2005/8/layout/vList2"/>
    <dgm:cxn modelId="{740BF9ED-61CC-4C0A-967D-F71FDD91907E}" srcId="{5ECF2A84-8588-4C7B-866F-DF420967C95F}" destId="{1212D382-8694-4A09-BA83-644FB0A992D7}" srcOrd="1" destOrd="0" parTransId="{5CE9A501-4D80-460E-AB39-6A8AC32F4072}" sibTransId="{EE07DEB2-CF24-4D4A-93D4-398A6B8EB0E4}"/>
    <dgm:cxn modelId="{6F001503-913D-4CF7-B98A-D2419463280B}" srcId="{5B2E7E9B-CAE2-4471-AA91-8C3725E3C96E}" destId="{5F2CDA20-01EC-41C9-9D00-2653CBA03C76}" srcOrd="0" destOrd="0" parTransId="{BAEDAA6A-995E-4105-88FB-1515AC153CDB}" sibTransId="{46E9C1D3-28AC-4052-BC4E-331284BB545A}"/>
    <dgm:cxn modelId="{866A3C67-C2B4-4CC7-B44D-588BD340CD4B}" type="presOf" srcId="{5ECF2A84-8588-4C7B-866F-DF420967C95F}" destId="{550E4721-14C9-4DCE-8A05-892312D37FF5}" srcOrd="0" destOrd="0" presId="urn:microsoft.com/office/officeart/2005/8/layout/vList2"/>
    <dgm:cxn modelId="{20613C3A-D2EB-4874-B0CD-6E4CE9E8ED61}" srcId="{5B2E7E9B-CAE2-4471-AA91-8C3725E3C96E}" destId="{A363D34C-8EB1-4190-805E-EC1E61F4B6BD}" srcOrd="3" destOrd="0" parTransId="{8597E352-87E8-4E6B-94A7-2849D8D3822F}" sibTransId="{146C9F44-C1FC-49EF-A046-5C794E5137D4}"/>
    <dgm:cxn modelId="{E4C159E9-EE7E-4A1B-BBC4-4451CD3EA3F0}" srcId="{5ECF2A84-8588-4C7B-866F-DF420967C95F}" destId="{5B2E7E9B-CAE2-4471-AA91-8C3725E3C96E}" srcOrd="0" destOrd="0" parTransId="{0A453568-60A1-4A42-B6B3-8D5F9DB3EB8F}" sibTransId="{44BC9237-23F9-44A0-AB17-44444F8CD389}"/>
    <dgm:cxn modelId="{E8521971-EE82-457D-B9AF-A8EC42259438}" type="presOf" srcId="{1212D382-8694-4A09-BA83-644FB0A992D7}" destId="{4EB17622-FEDF-4B18-A682-69E247DF1144}" srcOrd="0" destOrd="0" presId="urn:microsoft.com/office/officeart/2005/8/layout/vList2"/>
    <dgm:cxn modelId="{C980A55A-44BE-4C12-9A98-0AEE16CE8A51}" type="presOf" srcId="{A363D34C-8EB1-4190-805E-EC1E61F4B6BD}" destId="{ABAEA1E4-C9BA-411F-AF7D-1767CD021C13}" srcOrd="0" destOrd="3" presId="urn:microsoft.com/office/officeart/2005/8/layout/vList2"/>
    <dgm:cxn modelId="{52D50D82-458E-4076-B2FB-B178F2FD7C16}" type="presOf" srcId="{FB265BE6-3DD0-47C2-AA92-F04748220EAF}" destId="{ABAEA1E4-C9BA-411F-AF7D-1767CD021C13}" srcOrd="0" destOrd="4" presId="urn:microsoft.com/office/officeart/2005/8/layout/vList2"/>
    <dgm:cxn modelId="{F676F45B-C50E-4C73-8384-9BFDBF6B323C}" type="presOf" srcId="{5B2E7E9B-CAE2-4471-AA91-8C3725E3C96E}" destId="{19705F11-11FB-4B9A-8554-CA8BC4A5BE74}" srcOrd="0" destOrd="0" presId="urn:microsoft.com/office/officeart/2005/8/layout/vList2"/>
    <dgm:cxn modelId="{38E7981A-9EC5-4DFE-80F3-C02499F18142}" type="presParOf" srcId="{550E4721-14C9-4DCE-8A05-892312D37FF5}" destId="{19705F11-11FB-4B9A-8554-CA8BC4A5BE74}" srcOrd="0" destOrd="0" presId="urn:microsoft.com/office/officeart/2005/8/layout/vList2"/>
    <dgm:cxn modelId="{78F18442-696A-4209-A2F3-803902928910}" type="presParOf" srcId="{550E4721-14C9-4DCE-8A05-892312D37FF5}" destId="{ABAEA1E4-C9BA-411F-AF7D-1767CD021C13}" srcOrd="1" destOrd="0" presId="urn:microsoft.com/office/officeart/2005/8/layout/vList2"/>
    <dgm:cxn modelId="{36FCA2B7-EABE-4402-B0F2-9AAC1A9AFD63}" type="presParOf" srcId="{550E4721-14C9-4DCE-8A05-892312D37FF5}" destId="{4EB17622-FEDF-4B18-A682-69E247DF1144}"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53CBA18B-0284-4967-A0B6-5B90FEAB65EF}"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6E648EEA-DEF5-4D23-8D3A-760FA7333195}"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98489D1F-084B-43C3-92D9-E151FA548320}"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C379B94-FB59-48A2-9F03-0758F9E182B6}">
      <dgm:prSet/>
      <dgm:spPr/>
      <dgm:t>
        <a:bodyPr/>
        <a:lstStyle/>
        <a:p>
          <a:r>
            <a:rPr lang="en-US" dirty="0" smtClean="0"/>
            <a:t>Charitable estate planning among donors to different types of charities</a:t>
          </a:r>
          <a:endParaRPr lang="en-US" b="0" dirty="0"/>
        </a:p>
      </dgm:t>
    </dgm:pt>
    <dgm:pt modelId="{3A2C6CFB-55B6-460E-AE76-DF8C973D8920}" type="parTrans" cxnId="{B9CBB7B8-4B3F-4749-9B1B-4D012A8D9C8E}">
      <dgm:prSet/>
      <dgm:spPr/>
      <dgm:t>
        <a:bodyPr/>
        <a:lstStyle/>
        <a:p>
          <a:endParaRPr lang="en-US"/>
        </a:p>
      </dgm:t>
    </dgm:pt>
    <dgm:pt modelId="{CA4CCD6D-D32D-4BBA-9EF0-7F296B3146DF}" type="sibTrans" cxnId="{B9CBB7B8-4B3F-4749-9B1B-4D012A8D9C8E}">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90F0769A-D16E-4BC9-9FA3-A111A0E16D3A}" type="pres">
      <dgm:prSet presAssocID="{FC379B94-FB59-48A2-9F03-0758F9E182B6}" presName="parentText" presStyleLbl="node1" presStyleIdx="0" presStyleCnt="1">
        <dgm:presLayoutVars>
          <dgm:chMax val="0"/>
          <dgm:bulletEnabled val="1"/>
        </dgm:presLayoutVars>
      </dgm:prSet>
      <dgm:spPr/>
      <dgm:t>
        <a:bodyPr/>
        <a:lstStyle/>
        <a:p>
          <a:endParaRPr lang="en-US"/>
        </a:p>
      </dgm:t>
    </dgm:pt>
  </dgm:ptLst>
  <dgm:cxnLst>
    <dgm:cxn modelId="{B9CBB7B8-4B3F-4749-9B1B-4D012A8D9C8E}" srcId="{5ECF2A84-8588-4C7B-866F-DF420967C95F}" destId="{FC379B94-FB59-48A2-9F03-0758F9E182B6}" srcOrd="0" destOrd="0" parTransId="{3A2C6CFB-55B6-460E-AE76-DF8C973D8920}" sibTransId="{CA4CCD6D-D32D-4BBA-9EF0-7F296B3146DF}"/>
    <dgm:cxn modelId="{155B7A60-BDF1-4B69-9C4C-F48E53C5C63B}" type="presOf" srcId="{FC379B94-FB59-48A2-9F03-0758F9E182B6}" destId="{90F0769A-D16E-4BC9-9FA3-A111A0E16D3A}" srcOrd="0" destOrd="0" presId="urn:microsoft.com/office/officeart/2005/8/layout/vList2"/>
    <dgm:cxn modelId="{1D68D030-F769-49BC-A537-060E5A7B25D1}" type="presOf" srcId="{5ECF2A84-8588-4C7B-866F-DF420967C95F}" destId="{550E4721-14C9-4DCE-8A05-892312D37FF5}" srcOrd="0" destOrd="0" presId="urn:microsoft.com/office/officeart/2005/8/layout/vList2"/>
    <dgm:cxn modelId="{E0CF40DA-27C2-47A7-8E0A-0FED8487DE32}" type="presParOf" srcId="{550E4721-14C9-4DCE-8A05-892312D37FF5}" destId="{90F0769A-D16E-4BC9-9FA3-A111A0E16D3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C379B94-FB59-48A2-9F03-0758F9E182B6}">
      <dgm:prSet/>
      <dgm:spPr/>
      <dgm:t>
        <a:bodyPr/>
        <a:lstStyle/>
        <a:p>
          <a:r>
            <a:rPr lang="en-US" b="0" dirty="0" smtClean="0"/>
            <a:t>Do </a:t>
          </a:r>
          <a:r>
            <a:rPr lang="en-US" dirty="0" smtClean="0"/>
            <a:t>lifetime donors to different types of charities have varying charitable bequest attitudes</a:t>
          </a:r>
          <a:r>
            <a:rPr lang="en-US" b="0" dirty="0" smtClean="0"/>
            <a:t>?</a:t>
          </a:r>
          <a:endParaRPr lang="en-US" b="0" dirty="0"/>
        </a:p>
      </dgm:t>
    </dgm:pt>
    <dgm:pt modelId="{3A2C6CFB-55B6-460E-AE76-DF8C973D8920}" type="parTrans" cxnId="{B9CBB7B8-4B3F-4749-9B1B-4D012A8D9C8E}">
      <dgm:prSet/>
      <dgm:spPr/>
      <dgm:t>
        <a:bodyPr/>
        <a:lstStyle/>
        <a:p>
          <a:endParaRPr lang="en-US"/>
        </a:p>
      </dgm:t>
    </dgm:pt>
    <dgm:pt modelId="{CA4CCD6D-D32D-4BBA-9EF0-7F296B3146DF}" type="sibTrans" cxnId="{B9CBB7B8-4B3F-4749-9B1B-4D012A8D9C8E}">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90F0769A-D16E-4BC9-9FA3-A111A0E16D3A}" type="pres">
      <dgm:prSet presAssocID="{FC379B94-FB59-48A2-9F03-0758F9E182B6}" presName="parentText" presStyleLbl="node1" presStyleIdx="0" presStyleCnt="1">
        <dgm:presLayoutVars>
          <dgm:chMax val="0"/>
          <dgm:bulletEnabled val="1"/>
        </dgm:presLayoutVars>
      </dgm:prSet>
      <dgm:spPr/>
      <dgm:t>
        <a:bodyPr/>
        <a:lstStyle/>
        <a:p>
          <a:endParaRPr lang="en-US"/>
        </a:p>
      </dgm:t>
    </dgm:pt>
  </dgm:ptLst>
  <dgm:cxnLst>
    <dgm:cxn modelId="{7355747E-558C-498B-B4EE-1A4B2867F4C8}" type="presOf" srcId="{FC379B94-FB59-48A2-9F03-0758F9E182B6}" destId="{90F0769A-D16E-4BC9-9FA3-A111A0E16D3A}" srcOrd="0" destOrd="0" presId="urn:microsoft.com/office/officeart/2005/8/layout/vList2"/>
    <dgm:cxn modelId="{B9CBB7B8-4B3F-4749-9B1B-4D012A8D9C8E}" srcId="{5ECF2A84-8588-4C7B-866F-DF420967C95F}" destId="{FC379B94-FB59-48A2-9F03-0758F9E182B6}" srcOrd="0" destOrd="0" parTransId="{3A2C6CFB-55B6-460E-AE76-DF8C973D8920}" sibTransId="{CA4CCD6D-D32D-4BBA-9EF0-7F296B3146DF}"/>
    <dgm:cxn modelId="{1A96A6A2-C28D-4358-9ADF-E0206D5BE033}" type="presOf" srcId="{5ECF2A84-8588-4C7B-866F-DF420967C95F}" destId="{550E4721-14C9-4DCE-8A05-892312D37FF5}" srcOrd="0" destOrd="0" presId="urn:microsoft.com/office/officeart/2005/8/layout/vList2"/>
    <dgm:cxn modelId="{A70E9B0A-8BE2-4814-9102-1431B3D0823B}" type="presParOf" srcId="{550E4721-14C9-4DCE-8A05-892312D37FF5}" destId="{90F0769A-D16E-4BC9-9FA3-A111A0E16D3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E5939D83-A34B-4AC3-916F-96B0489EC08C}"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B2E7E9B-CAE2-4471-AA91-8C3725E3C96E}">
      <dgm:prSet phldrT="[Text]" custT="1"/>
      <dgm:spPr/>
      <dgm:t>
        <a:bodyPr/>
        <a:lstStyle/>
        <a:p>
          <a:pPr algn="l"/>
          <a:r>
            <a:rPr lang="en-US" sz="2300" dirty="0" smtClean="0"/>
            <a:t>2007 Panel Study of Income Dynamics (PSID), the only wave of the PSID in which these particular charitable bequest questions were asked</a:t>
          </a:r>
          <a:endParaRPr lang="en-US" sz="2300" dirty="0"/>
        </a:p>
      </dgm:t>
    </dgm:pt>
    <dgm:pt modelId="{0A453568-60A1-4A42-B6B3-8D5F9DB3EB8F}" type="parTrans" cxnId="{E4C159E9-EE7E-4A1B-BBC4-4451CD3EA3F0}">
      <dgm:prSet/>
      <dgm:spPr/>
      <dgm:t>
        <a:bodyPr/>
        <a:lstStyle/>
        <a:p>
          <a:endParaRPr lang="en-US"/>
        </a:p>
      </dgm:t>
    </dgm:pt>
    <dgm:pt modelId="{44BC9237-23F9-44A0-AB17-44444F8CD389}" type="sibTrans" cxnId="{E4C159E9-EE7E-4A1B-BBC4-4451CD3EA3F0}">
      <dgm:prSet/>
      <dgm:spPr/>
      <dgm:t>
        <a:bodyPr/>
        <a:lstStyle/>
        <a:p>
          <a:endParaRPr lang="en-US"/>
        </a:p>
      </dgm:t>
    </dgm:pt>
    <dgm:pt modelId="{1212D382-8694-4A09-BA83-644FB0A992D7}">
      <dgm:prSet phldrT="[Text]"/>
      <dgm:spPr/>
      <dgm:t>
        <a:bodyPr/>
        <a:lstStyle/>
        <a:p>
          <a:endParaRPr lang="en-US" dirty="0"/>
        </a:p>
      </dgm:t>
    </dgm:pt>
    <dgm:pt modelId="{5CE9A501-4D80-460E-AB39-6A8AC32F4072}" type="parTrans" cxnId="{740BF9ED-61CC-4C0A-967D-F71FDD91907E}">
      <dgm:prSet/>
      <dgm:spPr/>
      <dgm:t>
        <a:bodyPr/>
        <a:lstStyle/>
        <a:p>
          <a:endParaRPr lang="en-US"/>
        </a:p>
      </dgm:t>
    </dgm:pt>
    <dgm:pt modelId="{EE07DEB2-CF24-4D4A-93D4-398A6B8EB0E4}" type="sibTrans" cxnId="{740BF9ED-61CC-4C0A-967D-F71FDD91907E}">
      <dgm:prSet/>
      <dgm:spPr/>
      <dgm:t>
        <a:bodyPr/>
        <a:lstStyle/>
        <a:p>
          <a:endParaRPr lang="en-US"/>
        </a:p>
      </dgm:t>
    </dgm:pt>
    <dgm:pt modelId="{778461A3-BDAD-436E-8A98-0531BFEBA934}">
      <dgm:prSet phldrT="[Text]" custT="1"/>
      <dgm:spPr/>
      <dgm:t>
        <a:bodyPr/>
        <a:lstStyle/>
        <a:p>
          <a:r>
            <a:rPr lang="en-US" sz="2400" dirty="0" smtClean="0"/>
            <a:t>A well-known, nationally representative, longitudinal study in continuous existence since 1968</a:t>
          </a:r>
          <a:endParaRPr lang="en-US" sz="2400" dirty="0"/>
        </a:p>
      </dgm:t>
    </dgm:pt>
    <dgm:pt modelId="{D0608535-AD20-4687-8E84-7EDA795128BB}" type="parTrans" cxnId="{C46D8AD6-9D00-4571-9F0F-2DE6B2BED69C}">
      <dgm:prSet/>
      <dgm:spPr/>
      <dgm:t>
        <a:bodyPr/>
        <a:lstStyle/>
        <a:p>
          <a:endParaRPr lang="en-US"/>
        </a:p>
      </dgm:t>
    </dgm:pt>
    <dgm:pt modelId="{FB2C037A-2B19-42FE-A7CD-5E837B005ED8}" type="sibTrans" cxnId="{C46D8AD6-9D00-4571-9F0F-2DE6B2BED69C}">
      <dgm:prSet/>
      <dgm:spPr/>
      <dgm:t>
        <a:bodyPr/>
        <a:lstStyle/>
        <a:p>
          <a:endParaRPr lang="en-US"/>
        </a:p>
      </dgm:t>
    </dgm:pt>
    <dgm:pt modelId="{A363D34C-8EB1-4190-805E-EC1E61F4B6BD}">
      <dgm:prSet custT="1"/>
      <dgm:spPr/>
      <dgm:t>
        <a:bodyPr/>
        <a:lstStyle/>
        <a:p>
          <a:r>
            <a:rPr lang="en-US" sz="2400" dirty="0" smtClean="0"/>
            <a:t>Conducted at University of Michigan’s Survey Research Center</a:t>
          </a:r>
        </a:p>
      </dgm:t>
    </dgm:pt>
    <dgm:pt modelId="{8597E352-87E8-4E6B-94A7-2849D8D3822F}" type="parTrans" cxnId="{20613C3A-D2EB-4874-B0CD-6E4CE9E8ED61}">
      <dgm:prSet/>
      <dgm:spPr/>
      <dgm:t>
        <a:bodyPr/>
        <a:lstStyle/>
        <a:p>
          <a:endParaRPr lang="en-US"/>
        </a:p>
      </dgm:t>
    </dgm:pt>
    <dgm:pt modelId="{146C9F44-C1FC-49EF-A046-5C794E5137D4}" type="sibTrans" cxnId="{20613C3A-D2EB-4874-B0CD-6E4CE9E8ED61}">
      <dgm:prSet/>
      <dgm:spPr/>
      <dgm:t>
        <a:bodyPr/>
        <a:lstStyle/>
        <a:p>
          <a:endParaRPr lang="en-US"/>
        </a:p>
      </dgm:t>
    </dgm:pt>
    <dgm:pt modelId="{FB265BE6-3DD0-47C2-AA92-F04748220EAF}">
      <dgm:prSet custT="1"/>
      <dgm:spPr/>
      <dgm:t>
        <a:bodyPr/>
        <a:lstStyle/>
        <a:p>
          <a:endParaRPr lang="en-US" sz="2400" dirty="0" smtClean="0"/>
        </a:p>
      </dgm:t>
    </dgm:pt>
    <dgm:pt modelId="{A7B0535C-EC84-4E81-AF79-B071D4232F31}" type="parTrans" cxnId="{0F06D70B-A478-47F3-9C43-90DBB565F636}">
      <dgm:prSet/>
      <dgm:spPr/>
      <dgm:t>
        <a:bodyPr/>
        <a:lstStyle/>
        <a:p>
          <a:endParaRPr lang="en-US"/>
        </a:p>
      </dgm:t>
    </dgm:pt>
    <dgm:pt modelId="{1A1187AD-293A-4DA6-9120-208E9EEE4F27}" type="sibTrans" cxnId="{0F06D70B-A478-47F3-9C43-90DBB565F636}">
      <dgm:prSet/>
      <dgm:spPr/>
      <dgm:t>
        <a:bodyPr/>
        <a:lstStyle/>
        <a:p>
          <a:endParaRPr lang="en-US"/>
        </a:p>
      </dgm:t>
    </dgm:pt>
    <dgm:pt modelId="{5F2CDA20-01EC-41C9-9D00-2653CBA03C76}">
      <dgm:prSet phldrT="[Text]" custT="1"/>
      <dgm:spPr/>
      <dgm:t>
        <a:bodyPr/>
        <a:lstStyle/>
        <a:p>
          <a:endParaRPr lang="en-US" sz="2400" dirty="0"/>
        </a:p>
      </dgm:t>
    </dgm:pt>
    <dgm:pt modelId="{BAEDAA6A-995E-4105-88FB-1515AC153CDB}" type="parTrans" cxnId="{6F001503-913D-4CF7-B98A-D2419463280B}">
      <dgm:prSet/>
      <dgm:spPr/>
      <dgm:t>
        <a:bodyPr/>
        <a:lstStyle/>
        <a:p>
          <a:endParaRPr lang="en-US"/>
        </a:p>
      </dgm:t>
    </dgm:pt>
    <dgm:pt modelId="{46E9C1D3-28AC-4052-BC4E-331284BB545A}" type="sibTrans" cxnId="{6F001503-913D-4CF7-B98A-D2419463280B}">
      <dgm:prSet/>
      <dgm:spPr/>
      <dgm:t>
        <a:bodyPr/>
        <a:lstStyle/>
        <a:p>
          <a:endParaRPr lang="en-US"/>
        </a:p>
      </dgm:t>
    </dgm:pt>
    <dgm:pt modelId="{A692A410-49E3-4013-ADB5-AE7DB2B4CB48}">
      <dgm:prSet phldrT="[Text]" custT="1"/>
      <dgm:spPr/>
      <dgm:t>
        <a:bodyPr/>
        <a:lstStyle/>
        <a:p>
          <a:endParaRPr lang="en-US" sz="2400" dirty="0"/>
        </a:p>
      </dgm:t>
    </dgm:pt>
    <dgm:pt modelId="{50BF7FD3-05F6-4B65-8058-FBF3BFE186C0}" type="parTrans" cxnId="{924FAF89-B621-4D0F-AE0B-3C94AE1C28A1}">
      <dgm:prSet/>
      <dgm:spPr/>
      <dgm:t>
        <a:bodyPr/>
        <a:lstStyle/>
        <a:p>
          <a:endParaRPr lang="en-US"/>
        </a:p>
      </dgm:t>
    </dgm:pt>
    <dgm:pt modelId="{1538C142-F65A-46EE-9C1C-3059509B230D}" type="sibTrans" cxnId="{924FAF89-B621-4D0F-AE0B-3C94AE1C28A1}">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19705F11-11FB-4B9A-8554-CA8BC4A5BE74}" type="pres">
      <dgm:prSet presAssocID="{5B2E7E9B-CAE2-4471-AA91-8C3725E3C96E}" presName="parentText" presStyleLbl="node1" presStyleIdx="0" presStyleCnt="2" custScaleY="82141">
        <dgm:presLayoutVars>
          <dgm:chMax val="0"/>
          <dgm:bulletEnabled val="1"/>
        </dgm:presLayoutVars>
      </dgm:prSet>
      <dgm:spPr/>
      <dgm:t>
        <a:bodyPr/>
        <a:lstStyle/>
        <a:p>
          <a:endParaRPr lang="en-US"/>
        </a:p>
      </dgm:t>
    </dgm:pt>
    <dgm:pt modelId="{ABAEA1E4-C9BA-411F-AF7D-1767CD021C13}" type="pres">
      <dgm:prSet presAssocID="{5B2E7E9B-CAE2-4471-AA91-8C3725E3C96E}" presName="childText" presStyleLbl="revTx" presStyleIdx="0" presStyleCnt="1" custScaleY="95276">
        <dgm:presLayoutVars>
          <dgm:bulletEnabled val="1"/>
        </dgm:presLayoutVars>
      </dgm:prSet>
      <dgm:spPr/>
      <dgm:t>
        <a:bodyPr/>
        <a:lstStyle/>
        <a:p>
          <a:endParaRPr lang="en-US"/>
        </a:p>
      </dgm:t>
    </dgm:pt>
    <dgm:pt modelId="{4EB17622-FEDF-4B18-A682-69E247DF1144}" type="pres">
      <dgm:prSet presAssocID="{1212D382-8694-4A09-BA83-644FB0A992D7}" presName="parentText" presStyleLbl="node1" presStyleIdx="1" presStyleCnt="2" custFlipVert="1" custScaleY="3816" custLinFactNeighborX="-87" custLinFactNeighborY="27572">
        <dgm:presLayoutVars>
          <dgm:chMax val="0"/>
          <dgm:bulletEnabled val="1"/>
        </dgm:presLayoutVars>
      </dgm:prSet>
      <dgm:spPr/>
      <dgm:t>
        <a:bodyPr/>
        <a:lstStyle/>
        <a:p>
          <a:endParaRPr lang="en-US"/>
        </a:p>
      </dgm:t>
    </dgm:pt>
  </dgm:ptLst>
  <dgm:cxnLst>
    <dgm:cxn modelId="{6F001503-913D-4CF7-B98A-D2419463280B}" srcId="{5B2E7E9B-CAE2-4471-AA91-8C3725E3C96E}" destId="{5F2CDA20-01EC-41C9-9D00-2653CBA03C76}" srcOrd="0" destOrd="0" parTransId="{BAEDAA6A-995E-4105-88FB-1515AC153CDB}" sibTransId="{46E9C1D3-28AC-4052-BC4E-331284BB545A}"/>
    <dgm:cxn modelId="{98B35A65-6D40-48B6-A1CF-62CA1B5B5A23}" type="presOf" srcId="{FB265BE6-3DD0-47C2-AA92-F04748220EAF}" destId="{ABAEA1E4-C9BA-411F-AF7D-1767CD021C13}" srcOrd="0" destOrd="4" presId="urn:microsoft.com/office/officeart/2005/8/layout/vList2"/>
    <dgm:cxn modelId="{E3445A11-0171-446B-ABB2-7C53692FCF7A}" type="presOf" srcId="{778461A3-BDAD-436E-8A98-0531BFEBA934}" destId="{ABAEA1E4-C9BA-411F-AF7D-1767CD021C13}" srcOrd="0" destOrd="1" presId="urn:microsoft.com/office/officeart/2005/8/layout/vList2"/>
    <dgm:cxn modelId="{E4C159E9-EE7E-4A1B-BBC4-4451CD3EA3F0}" srcId="{5ECF2A84-8588-4C7B-866F-DF420967C95F}" destId="{5B2E7E9B-CAE2-4471-AA91-8C3725E3C96E}" srcOrd="0" destOrd="0" parTransId="{0A453568-60A1-4A42-B6B3-8D5F9DB3EB8F}" sibTransId="{44BC9237-23F9-44A0-AB17-44444F8CD389}"/>
    <dgm:cxn modelId="{924FAF89-B621-4D0F-AE0B-3C94AE1C28A1}" srcId="{5B2E7E9B-CAE2-4471-AA91-8C3725E3C96E}" destId="{A692A410-49E3-4013-ADB5-AE7DB2B4CB48}" srcOrd="2" destOrd="0" parTransId="{50BF7FD3-05F6-4B65-8058-FBF3BFE186C0}" sibTransId="{1538C142-F65A-46EE-9C1C-3059509B230D}"/>
    <dgm:cxn modelId="{20613C3A-D2EB-4874-B0CD-6E4CE9E8ED61}" srcId="{5B2E7E9B-CAE2-4471-AA91-8C3725E3C96E}" destId="{A363D34C-8EB1-4190-805E-EC1E61F4B6BD}" srcOrd="3" destOrd="0" parTransId="{8597E352-87E8-4E6B-94A7-2849D8D3822F}" sibTransId="{146C9F44-C1FC-49EF-A046-5C794E5137D4}"/>
    <dgm:cxn modelId="{10D287BF-159C-41CF-99D2-81BD703C11C3}" type="presOf" srcId="{1212D382-8694-4A09-BA83-644FB0A992D7}" destId="{4EB17622-FEDF-4B18-A682-69E247DF1144}" srcOrd="0" destOrd="0" presId="urn:microsoft.com/office/officeart/2005/8/layout/vList2"/>
    <dgm:cxn modelId="{DDB84235-74C7-4532-8864-7B9E8A2A3068}" type="presOf" srcId="{A692A410-49E3-4013-ADB5-AE7DB2B4CB48}" destId="{ABAEA1E4-C9BA-411F-AF7D-1767CD021C13}" srcOrd="0" destOrd="2" presId="urn:microsoft.com/office/officeart/2005/8/layout/vList2"/>
    <dgm:cxn modelId="{02A0DA34-9CC6-4878-8540-426A059BC23E}" type="presOf" srcId="{5B2E7E9B-CAE2-4471-AA91-8C3725E3C96E}" destId="{19705F11-11FB-4B9A-8554-CA8BC4A5BE74}" srcOrd="0" destOrd="0" presId="urn:microsoft.com/office/officeart/2005/8/layout/vList2"/>
    <dgm:cxn modelId="{3295E72C-DF2E-4C25-A8D1-1E747A5FC669}" type="presOf" srcId="{5ECF2A84-8588-4C7B-866F-DF420967C95F}" destId="{550E4721-14C9-4DCE-8A05-892312D37FF5}" srcOrd="0" destOrd="0" presId="urn:microsoft.com/office/officeart/2005/8/layout/vList2"/>
    <dgm:cxn modelId="{C46D8AD6-9D00-4571-9F0F-2DE6B2BED69C}" srcId="{5B2E7E9B-CAE2-4471-AA91-8C3725E3C96E}" destId="{778461A3-BDAD-436E-8A98-0531BFEBA934}" srcOrd="1" destOrd="0" parTransId="{D0608535-AD20-4687-8E84-7EDA795128BB}" sibTransId="{FB2C037A-2B19-42FE-A7CD-5E837B005ED8}"/>
    <dgm:cxn modelId="{740BF9ED-61CC-4C0A-967D-F71FDD91907E}" srcId="{5ECF2A84-8588-4C7B-866F-DF420967C95F}" destId="{1212D382-8694-4A09-BA83-644FB0A992D7}" srcOrd="1" destOrd="0" parTransId="{5CE9A501-4D80-460E-AB39-6A8AC32F4072}" sibTransId="{EE07DEB2-CF24-4D4A-93D4-398A6B8EB0E4}"/>
    <dgm:cxn modelId="{81AC5C45-4774-43A7-B272-686F3AFA2987}" type="presOf" srcId="{5F2CDA20-01EC-41C9-9D00-2653CBA03C76}" destId="{ABAEA1E4-C9BA-411F-AF7D-1767CD021C13}" srcOrd="0" destOrd="0" presId="urn:microsoft.com/office/officeart/2005/8/layout/vList2"/>
    <dgm:cxn modelId="{0F06D70B-A478-47F3-9C43-90DBB565F636}" srcId="{5B2E7E9B-CAE2-4471-AA91-8C3725E3C96E}" destId="{FB265BE6-3DD0-47C2-AA92-F04748220EAF}" srcOrd="4" destOrd="0" parTransId="{A7B0535C-EC84-4E81-AF79-B071D4232F31}" sibTransId="{1A1187AD-293A-4DA6-9120-208E9EEE4F27}"/>
    <dgm:cxn modelId="{26688DB9-EDD5-452A-A53D-4A0112F9F26C}" type="presOf" srcId="{A363D34C-8EB1-4190-805E-EC1E61F4B6BD}" destId="{ABAEA1E4-C9BA-411F-AF7D-1767CD021C13}" srcOrd="0" destOrd="3" presId="urn:microsoft.com/office/officeart/2005/8/layout/vList2"/>
    <dgm:cxn modelId="{704D6727-7935-4BA7-A6E6-3CD11249A848}" type="presParOf" srcId="{550E4721-14C9-4DCE-8A05-892312D37FF5}" destId="{19705F11-11FB-4B9A-8554-CA8BC4A5BE74}" srcOrd="0" destOrd="0" presId="urn:microsoft.com/office/officeart/2005/8/layout/vList2"/>
    <dgm:cxn modelId="{AB18567C-A08D-4EDE-ABEA-4982EDC26976}" type="presParOf" srcId="{550E4721-14C9-4DCE-8A05-892312D37FF5}" destId="{ABAEA1E4-C9BA-411F-AF7D-1767CD021C13}" srcOrd="1" destOrd="0" presId="urn:microsoft.com/office/officeart/2005/8/layout/vList2"/>
    <dgm:cxn modelId="{A172778B-6990-46C6-8349-FBEF99588A72}" type="presParOf" srcId="{550E4721-14C9-4DCE-8A05-892312D37FF5}" destId="{4EB17622-FEDF-4B18-A682-69E247DF1144}"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C379B94-FB59-48A2-9F03-0758F9E182B6}">
      <dgm:prSet/>
      <dgm:spPr/>
      <dgm:t>
        <a:bodyPr/>
        <a:lstStyle/>
        <a:p>
          <a:r>
            <a:rPr lang="en-US" dirty="0" smtClean="0"/>
            <a:t>Charitable, religious, and family estate planning attitudes among African Americans</a:t>
          </a:r>
          <a:endParaRPr lang="en-US" b="0" dirty="0"/>
        </a:p>
      </dgm:t>
    </dgm:pt>
    <dgm:pt modelId="{3A2C6CFB-55B6-460E-AE76-DF8C973D8920}" type="parTrans" cxnId="{B9CBB7B8-4B3F-4749-9B1B-4D012A8D9C8E}">
      <dgm:prSet/>
      <dgm:spPr/>
      <dgm:t>
        <a:bodyPr/>
        <a:lstStyle/>
        <a:p>
          <a:endParaRPr lang="en-US"/>
        </a:p>
      </dgm:t>
    </dgm:pt>
    <dgm:pt modelId="{CA4CCD6D-D32D-4BBA-9EF0-7F296B3146DF}" type="sibTrans" cxnId="{B9CBB7B8-4B3F-4749-9B1B-4D012A8D9C8E}">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90F0769A-D16E-4BC9-9FA3-A111A0E16D3A}" type="pres">
      <dgm:prSet presAssocID="{FC379B94-FB59-48A2-9F03-0758F9E182B6}" presName="parentText" presStyleLbl="node1" presStyleIdx="0" presStyleCnt="1">
        <dgm:presLayoutVars>
          <dgm:chMax val="0"/>
          <dgm:bulletEnabled val="1"/>
        </dgm:presLayoutVars>
      </dgm:prSet>
      <dgm:spPr/>
      <dgm:t>
        <a:bodyPr/>
        <a:lstStyle/>
        <a:p>
          <a:endParaRPr lang="en-US"/>
        </a:p>
      </dgm:t>
    </dgm:pt>
  </dgm:ptLst>
  <dgm:cxnLst>
    <dgm:cxn modelId="{B9CBB7B8-4B3F-4749-9B1B-4D012A8D9C8E}" srcId="{5ECF2A84-8588-4C7B-866F-DF420967C95F}" destId="{FC379B94-FB59-48A2-9F03-0758F9E182B6}" srcOrd="0" destOrd="0" parTransId="{3A2C6CFB-55B6-460E-AE76-DF8C973D8920}" sibTransId="{CA4CCD6D-D32D-4BBA-9EF0-7F296B3146DF}"/>
    <dgm:cxn modelId="{CE5D6495-9A4D-4D32-89D0-5E3E5E688C13}" type="presOf" srcId="{FC379B94-FB59-48A2-9F03-0758F9E182B6}" destId="{90F0769A-D16E-4BC9-9FA3-A111A0E16D3A}" srcOrd="0" destOrd="0" presId="urn:microsoft.com/office/officeart/2005/8/layout/vList2"/>
    <dgm:cxn modelId="{24BAFB68-CC7B-4C6F-B4BD-BCA6E9383AD6}" type="presOf" srcId="{5ECF2A84-8588-4C7B-866F-DF420967C95F}" destId="{550E4721-14C9-4DCE-8A05-892312D37FF5}" srcOrd="0" destOrd="0" presId="urn:microsoft.com/office/officeart/2005/8/layout/vList2"/>
    <dgm:cxn modelId="{5E9376C5-FAA3-467D-B933-C44759DCB8D6}" type="presParOf" srcId="{550E4721-14C9-4DCE-8A05-892312D37FF5}" destId="{90F0769A-D16E-4BC9-9FA3-A111A0E16D3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B554A094-F310-4418-A8AE-7109D4FC14F2}"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F26E8E34-8965-4041-A564-649A95551585}"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CD66EF14-26A4-411F-A722-5B5889112B73}"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C379B94-FB59-48A2-9F03-0758F9E182B6}">
      <dgm:prSet custT="1"/>
      <dgm:spPr/>
      <dgm:t>
        <a:bodyPr/>
        <a:lstStyle/>
        <a:p>
          <a:r>
            <a:rPr lang="en-US" sz="4400" dirty="0" smtClean="0"/>
            <a:t>Consumption capital and distinctive characteristics of donors to arts &amp; culture</a:t>
          </a:r>
          <a:endParaRPr lang="en-US" sz="4400" b="0" dirty="0"/>
        </a:p>
      </dgm:t>
    </dgm:pt>
    <dgm:pt modelId="{3A2C6CFB-55B6-460E-AE76-DF8C973D8920}" type="parTrans" cxnId="{B9CBB7B8-4B3F-4749-9B1B-4D012A8D9C8E}">
      <dgm:prSet/>
      <dgm:spPr/>
      <dgm:t>
        <a:bodyPr/>
        <a:lstStyle/>
        <a:p>
          <a:endParaRPr lang="en-US"/>
        </a:p>
      </dgm:t>
    </dgm:pt>
    <dgm:pt modelId="{CA4CCD6D-D32D-4BBA-9EF0-7F296B3146DF}" type="sibTrans" cxnId="{B9CBB7B8-4B3F-4749-9B1B-4D012A8D9C8E}">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90F0769A-D16E-4BC9-9FA3-A111A0E16D3A}" type="pres">
      <dgm:prSet presAssocID="{FC379B94-FB59-48A2-9F03-0758F9E182B6}" presName="parentText" presStyleLbl="node1" presStyleIdx="0" presStyleCnt="1">
        <dgm:presLayoutVars>
          <dgm:chMax val="0"/>
          <dgm:bulletEnabled val="1"/>
        </dgm:presLayoutVars>
      </dgm:prSet>
      <dgm:spPr/>
      <dgm:t>
        <a:bodyPr/>
        <a:lstStyle/>
        <a:p>
          <a:endParaRPr lang="en-US"/>
        </a:p>
      </dgm:t>
    </dgm:pt>
  </dgm:ptLst>
  <dgm:cxnLst>
    <dgm:cxn modelId="{889D70AD-5B32-4329-8B74-B68E81FF820F}" type="presOf" srcId="{FC379B94-FB59-48A2-9F03-0758F9E182B6}" destId="{90F0769A-D16E-4BC9-9FA3-A111A0E16D3A}" srcOrd="0" destOrd="0" presId="urn:microsoft.com/office/officeart/2005/8/layout/vList2"/>
    <dgm:cxn modelId="{B9CBB7B8-4B3F-4749-9B1B-4D012A8D9C8E}" srcId="{5ECF2A84-8588-4C7B-866F-DF420967C95F}" destId="{FC379B94-FB59-48A2-9F03-0758F9E182B6}" srcOrd="0" destOrd="0" parTransId="{3A2C6CFB-55B6-460E-AE76-DF8C973D8920}" sibTransId="{CA4CCD6D-D32D-4BBA-9EF0-7F296B3146DF}"/>
    <dgm:cxn modelId="{A813BD09-2C69-470A-B96C-74AD76A9C7D0}" type="presOf" srcId="{5ECF2A84-8588-4C7B-866F-DF420967C95F}" destId="{550E4721-14C9-4DCE-8A05-892312D37FF5}" srcOrd="0" destOrd="0" presId="urn:microsoft.com/office/officeart/2005/8/layout/vList2"/>
    <dgm:cxn modelId="{9F24061E-BBFF-4C8D-BBA4-09DC20691B0C}" type="presParOf" srcId="{550E4721-14C9-4DCE-8A05-892312D37FF5}" destId="{90F0769A-D16E-4BC9-9FA3-A111A0E16D3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C379B94-FB59-48A2-9F03-0758F9E182B6}">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3600" b="0" dirty="0" smtClean="0"/>
            <a:t>Is accumulation of consumption capital more relevant for donors to arts than other types of giving?</a:t>
          </a:r>
        </a:p>
        <a:p>
          <a:pPr lvl="0" defTabSz="1600200">
            <a:lnSpc>
              <a:spcPct val="90000"/>
            </a:lnSpc>
            <a:spcBef>
              <a:spcPct val="0"/>
            </a:spcBef>
            <a:spcAft>
              <a:spcPct val="35000"/>
            </a:spcAft>
          </a:pPr>
          <a:r>
            <a:rPr lang="en-US" sz="3600" dirty="0" smtClean="0"/>
            <a:t>Are measures of time discounting, such as smoking and level of education, associated with giving to arts more so than other types of giving?</a:t>
          </a:r>
        </a:p>
      </dgm:t>
    </dgm:pt>
    <dgm:pt modelId="{3A2C6CFB-55B6-460E-AE76-DF8C973D8920}" type="parTrans" cxnId="{B9CBB7B8-4B3F-4749-9B1B-4D012A8D9C8E}">
      <dgm:prSet/>
      <dgm:spPr/>
      <dgm:t>
        <a:bodyPr/>
        <a:lstStyle/>
        <a:p>
          <a:endParaRPr lang="en-US"/>
        </a:p>
      </dgm:t>
    </dgm:pt>
    <dgm:pt modelId="{CA4CCD6D-D32D-4BBA-9EF0-7F296B3146DF}" type="sibTrans" cxnId="{B9CBB7B8-4B3F-4749-9B1B-4D012A8D9C8E}">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90F0769A-D16E-4BC9-9FA3-A111A0E16D3A}" type="pres">
      <dgm:prSet presAssocID="{FC379B94-FB59-48A2-9F03-0758F9E182B6}" presName="parentText" presStyleLbl="node1" presStyleIdx="0" presStyleCnt="1">
        <dgm:presLayoutVars>
          <dgm:chMax val="0"/>
          <dgm:bulletEnabled val="1"/>
        </dgm:presLayoutVars>
      </dgm:prSet>
      <dgm:spPr/>
      <dgm:t>
        <a:bodyPr/>
        <a:lstStyle/>
        <a:p>
          <a:endParaRPr lang="en-US"/>
        </a:p>
      </dgm:t>
    </dgm:pt>
  </dgm:ptLst>
  <dgm:cxnLst>
    <dgm:cxn modelId="{B9CBB7B8-4B3F-4749-9B1B-4D012A8D9C8E}" srcId="{5ECF2A84-8588-4C7B-866F-DF420967C95F}" destId="{FC379B94-FB59-48A2-9F03-0758F9E182B6}" srcOrd="0" destOrd="0" parTransId="{3A2C6CFB-55B6-460E-AE76-DF8C973D8920}" sibTransId="{CA4CCD6D-D32D-4BBA-9EF0-7F296B3146DF}"/>
    <dgm:cxn modelId="{49066F6F-43E6-4E60-BB5C-EE01320AB8CC}" type="presOf" srcId="{5ECF2A84-8588-4C7B-866F-DF420967C95F}" destId="{550E4721-14C9-4DCE-8A05-892312D37FF5}" srcOrd="0" destOrd="0" presId="urn:microsoft.com/office/officeart/2005/8/layout/vList2"/>
    <dgm:cxn modelId="{09B7533C-2FEE-44C1-B9D2-3FEC8B169CA3}" type="presOf" srcId="{FC379B94-FB59-48A2-9F03-0758F9E182B6}" destId="{90F0769A-D16E-4BC9-9FA3-A111A0E16D3A}" srcOrd="0" destOrd="0" presId="urn:microsoft.com/office/officeart/2005/8/layout/vList2"/>
    <dgm:cxn modelId="{B5979F3C-BD11-4265-A65C-FB33476451C4}" type="presParOf" srcId="{550E4721-14C9-4DCE-8A05-892312D37FF5}" destId="{90F0769A-D16E-4BC9-9FA3-A111A0E16D3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5B3F0771-3E92-4382-B0B8-A0E1D3C30368}"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36354BBA-59AE-4258-B97E-917D851BEB34}"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36354BBA-59AE-4258-B97E-917D851BEB34}"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A5FFBBC0-4ED4-4219-ABBA-065B897142A4}"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4246301E-387E-4872-81C9-0AF94BD26C40}"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C379B94-FB59-48A2-9F03-0758F9E182B6}">
      <dgm:prSet/>
      <dgm:spPr/>
      <dgm:t>
        <a:bodyPr/>
        <a:lstStyle/>
        <a:p>
          <a:r>
            <a:rPr lang="en-US" b="0" dirty="0" smtClean="0"/>
            <a:t>Do the previously identified differences in propensities to give to religious charities among African-Americans also apply to religious charitable bequest intentions? </a:t>
          </a:r>
        </a:p>
        <a:p>
          <a:r>
            <a:rPr lang="en-US" b="0" dirty="0" smtClean="0"/>
            <a:t>Do underlying charitable estate giving attitudes, rather than documentation, serve as the key barrier to charitable estate planning for African-Americans?</a:t>
          </a:r>
          <a:endParaRPr lang="en-US" b="0" dirty="0"/>
        </a:p>
      </dgm:t>
    </dgm:pt>
    <dgm:pt modelId="{3A2C6CFB-55B6-460E-AE76-DF8C973D8920}" type="parTrans" cxnId="{B9CBB7B8-4B3F-4749-9B1B-4D012A8D9C8E}">
      <dgm:prSet/>
      <dgm:spPr/>
      <dgm:t>
        <a:bodyPr/>
        <a:lstStyle/>
        <a:p>
          <a:endParaRPr lang="en-US"/>
        </a:p>
      </dgm:t>
    </dgm:pt>
    <dgm:pt modelId="{CA4CCD6D-D32D-4BBA-9EF0-7F296B3146DF}" type="sibTrans" cxnId="{B9CBB7B8-4B3F-4749-9B1B-4D012A8D9C8E}">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90F0769A-D16E-4BC9-9FA3-A111A0E16D3A}" type="pres">
      <dgm:prSet presAssocID="{FC379B94-FB59-48A2-9F03-0758F9E182B6}" presName="parentText" presStyleLbl="node1" presStyleIdx="0" presStyleCnt="1">
        <dgm:presLayoutVars>
          <dgm:chMax val="0"/>
          <dgm:bulletEnabled val="1"/>
        </dgm:presLayoutVars>
      </dgm:prSet>
      <dgm:spPr/>
      <dgm:t>
        <a:bodyPr/>
        <a:lstStyle/>
        <a:p>
          <a:endParaRPr lang="en-US"/>
        </a:p>
      </dgm:t>
    </dgm:pt>
  </dgm:ptLst>
  <dgm:cxnLst>
    <dgm:cxn modelId="{B9CBB7B8-4B3F-4749-9B1B-4D012A8D9C8E}" srcId="{5ECF2A84-8588-4C7B-866F-DF420967C95F}" destId="{FC379B94-FB59-48A2-9F03-0758F9E182B6}" srcOrd="0" destOrd="0" parTransId="{3A2C6CFB-55B6-460E-AE76-DF8C973D8920}" sibTransId="{CA4CCD6D-D32D-4BBA-9EF0-7F296B3146DF}"/>
    <dgm:cxn modelId="{E28E150D-4A34-4AEC-96FF-2FA20225C49B}" type="presOf" srcId="{FC379B94-FB59-48A2-9F03-0758F9E182B6}" destId="{90F0769A-D16E-4BC9-9FA3-A111A0E16D3A}" srcOrd="0" destOrd="0" presId="urn:microsoft.com/office/officeart/2005/8/layout/vList2"/>
    <dgm:cxn modelId="{9FE62571-B447-473F-BE43-0161443BFCEA}" type="presOf" srcId="{5ECF2A84-8588-4C7B-866F-DF420967C95F}" destId="{550E4721-14C9-4DCE-8A05-892312D37FF5}" srcOrd="0" destOrd="0" presId="urn:microsoft.com/office/officeart/2005/8/layout/vList2"/>
    <dgm:cxn modelId="{EE3B7F45-0874-4883-99ED-FA4F35FBB227}" type="presParOf" srcId="{550E4721-14C9-4DCE-8A05-892312D37FF5}" destId="{90F0769A-D16E-4BC9-9FA3-A111A0E16D3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DE61F705-092A-447A-AE8C-F87435B2392E}"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8DCED5D5-92A7-447F-A1C0-6FF3FF66B2A5}"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B2E7E9B-CAE2-4471-AA91-8C3725E3C96E}">
      <dgm:prSet phldrT="[Text]" custT="1"/>
      <dgm:spPr/>
      <dgm:t>
        <a:bodyPr/>
        <a:lstStyle/>
        <a:p>
          <a:pPr algn="ctr"/>
          <a:r>
            <a:rPr lang="en-US" sz="2300" dirty="0" smtClean="0"/>
            <a:t>2007 Panel Study of Income Dynamics (PSID)</a:t>
          </a:r>
          <a:endParaRPr lang="en-US" sz="2300" dirty="0"/>
        </a:p>
      </dgm:t>
    </dgm:pt>
    <dgm:pt modelId="{0A453568-60A1-4A42-B6B3-8D5F9DB3EB8F}" type="parTrans" cxnId="{E4C159E9-EE7E-4A1B-BBC4-4451CD3EA3F0}">
      <dgm:prSet/>
      <dgm:spPr/>
      <dgm:t>
        <a:bodyPr/>
        <a:lstStyle/>
        <a:p>
          <a:endParaRPr lang="en-US"/>
        </a:p>
      </dgm:t>
    </dgm:pt>
    <dgm:pt modelId="{44BC9237-23F9-44A0-AB17-44444F8CD389}" type="sibTrans" cxnId="{E4C159E9-EE7E-4A1B-BBC4-4451CD3EA3F0}">
      <dgm:prSet/>
      <dgm:spPr/>
      <dgm:t>
        <a:bodyPr/>
        <a:lstStyle/>
        <a:p>
          <a:endParaRPr lang="en-US"/>
        </a:p>
      </dgm:t>
    </dgm:pt>
    <dgm:pt modelId="{1212D382-8694-4A09-BA83-644FB0A992D7}">
      <dgm:prSet phldrT="[Text]"/>
      <dgm:spPr/>
      <dgm:t>
        <a:bodyPr/>
        <a:lstStyle/>
        <a:p>
          <a:endParaRPr lang="en-US" dirty="0"/>
        </a:p>
      </dgm:t>
    </dgm:pt>
    <dgm:pt modelId="{5CE9A501-4D80-460E-AB39-6A8AC32F4072}" type="parTrans" cxnId="{740BF9ED-61CC-4C0A-967D-F71FDD91907E}">
      <dgm:prSet/>
      <dgm:spPr/>
      <dgm:t>
        <a:bodyPr/>
        <a:lstStyle/>
        <a:p>
          <a:endParaRPr lang="en-US"/>
        </a:p>
      </dgm:t>
    </dgm:pt>
    <dgm:pt modelId="{EE07DEB2-CF24-4D4A-93D4-398A6B8EB0E4}" type="sibTrans" cxnId="{740BF9ED-61CC-4C0A-967D-F71FDD91907E}">
      <dgm:prSet/>
      <dgm:spPr/>
      <dgm:t>
        <a:bodyPr/>
        <a:lstStyle/>
        <a:p>
          <a:endParaRPr lang="en-US"/>
        </a:p>
      </dgm:t>
    </dgm:pt>
    <dgm:pt modelId="{778461A3-BDAD-436E-8A98-0531BFEBA934}">
      <dgm:prSet phldrT="[Text]" custT="1"/>
      <dgm:spPr/>
      <dgm:t>
        <a:bodyPr/>
        <a:lstStyle/>
        <a:p>
          <a:r>
            <a:rPr lang="en-US" sz="2400" dirty="0" smtClean="0"/>
            <a:t>A well-known, nationally representative, longitudinal study in continuous existence since 1968</a:t>
          </a:r>
          <a:endParaRPr lang="en-US" sz="2400" dirty="0"/>
        </a:p>
      </dgm:t>
    </dgm:pt>
    <dgm:pt modelId="{D0608535-AD20-4687-8E84-7EDA795128BB}" type="parTrans" cxnId="{C46D8AD6-9D00-4571-9F0F-2DE6B2BED69C}">
      <dgm:prSet/>
      <dgm:spPr/>
      <dgm:t>
        <a:bodyPr/>
        <a:lstStyle/>
        <a:p>
          <a:endParaRPr lang="en-US"/>
        </a:p>
      </dgm:t>
    </dgm:pt>
    <dgm:pt modelId="{FB2C037A-2B19-42FE-A7CD-5E837B005ED8}" type="sibTrans" cxnId="{C46D8AD6-9D00-4571-9F0F-2DE6B2BED69C}">
      <dgm:prSet/>
      <dgm:spPr/>
      <dgm:t>
        <a:bodyPr/>
        <a:lstStyle/>
        <a:p>
          <a:endParaRPr lang="en-US"/>
        </a:p>
      </dgm:t>
    </dgm:pt>
    <dgm:pt modelId="{A363D34C-8EB1-4190-805E-EC1E61F4B6BD}">
      <dgm:prSet custT="1"/>
      <dgm:spPr/>
      <dgm:t>
        <a:bodyPr/>
        <a:lstStyle/>
        <a:p>
          <a:r>
            <a:rPr lang="en-US" sz="2400" dirty="0" smtClean="0"/>
            <a:t>Conducted at University of Michigan’s Survey Research Center</a:t>
          </a:r>
        </a:p>
      </dgm:t>
    </dgm:pt>
    <dgm:pt modelId="{8597E352-87E8-4E6B-94A7-2849D8D3822F}" type="parTrans" cxnId="{20613C3A-D2EB-4874-B0CD-6E4CE9E8ED61}">
      <dgm:prSet/>
      <dgm:spPr/>
      <dgm:t>
        <a:bodyPr/>
        <a:lstStyle/>
        <a:p>
          <a:endParaRPr lang="en-US"/>
        </a:p>
      </dgm:t>
    </dgm:pt>
    <dgm:pt modelId="{146C9F44-C1FC-49EF-A046-5C794E5137D4}" type="sibTrans" cxnId="{20613C3A-D2EB-4874-B0CD-6E4CE9E8ED61}">
      <dgm:prSet/>
      <dgm:spPr/>
      <dgm:t>
        <a:bodyPr/>
        <a:lstStyle/>
        <a:p>
          <a:endParaRPr lang="en-US"/>
        </a:p>
      </dgm:t>
    </dgm:pt>
    <dgm:pt modelId="{FB265BE6-3DD0-47C2-AA92-F04748220EAF}">
      <dgm:prSet custT="1"/>
      <dgm:spPr/>
      <dgm:t>
        <a:bodyPr/>
        <a:lstStyle/>
        <a:p>
          <a:endParaRPr lang="en-US" sz="2400" dirty="0" smtClean="0"/>
        </a:p>
      </dgm:t>
    </dgm:pt>
    <dgm:pt modelId="{A7B0535C-EC84-4E81-AF79-B071D4232F31}" type="parTrans" cxnId="{0F06D70B-A478-47F3-9C43-90DBB565F636}">
      <dgm:prSet/>
      <dgm:spPr/>
      <dgm:t>
        <a:bodyPr/>
        <a:lstStyle/>
        <a:p>
          <a:endParaRPr lang="en-US"/>
        </a:p>
      </dgm:t>
    </dgm:pt>
    <dgm:pt modelId="{1A1187AD-293A-4DA6-9120-208E9EEE4F27}" type="sibTrans" cxnId="{0F06D70B-A478-47F3-9C43-90DBB565F636}">
      <dgm:prSet/>
      <dgm:spPr/>
      <dgm:t>
        <a:bodyPr/>
        <a:lstStyle/>
        <a:p>
          <a:endParaRPr lang="en-US"/>
        </a:p>
      </dgm:t>
    </dgm:pt>
    <dgm:pt modelId="{5F2CDA20-01EC-41C9-9D00-2653CBA03C76}">
      <dgm:prSet phldrT="[Text]" custT="1"/>
      <dgm:spPr/>
      <dgm:t>
        <a:bodyPr/>
        <a:lstStyle/>
        <a:p>
          <a:endParaRPr lang="en-US" sz="2400" dirty="0"/>
        </a:p>
      </dgm:t>
    </dgm:pt>
    <dgm:pt modelId="{BAEDAA6A-995E-4105-88FB-1515AC153CDB}" type="parTrans" cxnId="{6F001503-913D-4CF7-B98A-D2419463280B}">
      <dgm:prSet/>
      <dgm:spPr/>
      <dgm:t>
        <a:bodyPr/>
        <a:lstStyle/>
        <a:p>
          <a:endParaRPr lang="en-US"/>
        </a:p>
      </dgm:t>
    </dgm:pt>
    <dgm:pt modelId="{46E9C1D3-28AC-4052-BC4E-331284BB545A}" type="sibTrans" cxnId="{6F001503-913D-4CF7-B98A-D2419463280B}">
      <dgm:prSet/>
      <dgm:spPr/>
      <dgm:t>
        <a:bodyPr/>
        <a:lstStyle/>
        <a:p>
          <a:endParaRPr lang="en-US"/>
        </a:p>
      </dgm:t>
    </dgm:pt>
    <dgm:pt modelId="{A692A410-49E3-4013-ADB5-AE7DB2B4CB48}">
      <dgm:prSet phldrT="[Text]" custT="1"/>
      <dgm:spPr/>
      <dgm:t>
        <a:bodyPr/>
        <a:lstStyle/>
        <a:p>
          <a:endParaRPr lang="en-US" sz="2400" dirty="0"/>
        </a:p>
      </dgm:t>
    </dgm:pt>
    <dgm:pt modelId="{50BF7FD3-05F6-4B65-8058-FBF3BFE186C0}" type="parTrans" cxnId="{924FAF89-B621-4D0F-AE0B-3C94AE1C28A1}">
      <dgm:prSet/>
      <dgm:spPr/>
      <dgm:t>
        <a:bodyPr/>
        <a:lstStyle/>
        <a:p>
          <a:endParaRPr lang="en-US"/>
        </a:p>
      </dgm:t>
    </dgm:pt>
    <dgm:pt modelId="{1538C142-F65A-46EE-9C1C-3059509B230D}" type="sibTrans" cxnId="{924FAF89-B621-4D0F-AE0B-3C94AE1C28A1}">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19705F11-11FB-4B9A-8554-CA8BC4A5BE74}" type="pres">
      <dgm:prSet presAssocID="{5B2E7E9B-CAE2-4471-AA91-8C3725E3C96E}" presName="parentText" presStyleLbl="node1" presStyleIdx="0" presStyleCnt="2" custScaleY="82141">
        <dgm:presLayoutVars>
          <dgm:chMax val="0"/>
          <dgm:bulletEnabled val="1"/>
        </dgm:presLayoutVars>
      </dgm:prSet>
      <dgm:spPr/>
      <dgm:t>
        <a:bodyPr/>
        <a:lstStyle/>
        <a:p>
          <a:endParaRPr lang="en-US"/>
        </a:p>
      </dgm:t>
    </dgm:pt>
    <dgm:pt modelId="{ABAEA1E4-C9BA-411F-AF7D-1767CD021C13}" type="pres">
      <dgm:prSet presAssocID="{5B2E7E9B-CAE2-4471-AA91-8C3725E3C96E}" presName="childText" presStyleLbl="revTx" presStyleIdx="0" presStyleCnt="1" custScaleY="95276">
        <dgm:presLayoutVars>
          <dgm:bulletEnabled val="1"/>
        </dgm:presLayoutVars>
      </dgm:prSet>
      <dgm:spPr/>
      <dgm:t>
        <a:bodyPr/>
        <a:lstStyle/>
        <a:p>
          <a:endParaRPr lang="en-US"/>
        </a:p>
      </dgm:t>
    </dgm:pt>
    <dgm:pt modelId="{4EB17622-FEDF-4B18-A682-69E247DF1144}" type="pres">
      <dgm:prSet presAssocID="{1212D382-8694-4A09-BA83-644FB0A992D7}" presName="parentText" presStyleLbl="node1" presStyleIdx="1" presStyleCnt="2" custFlipVert="1" custScaleY="3816" custLinFactNeighborX="-87" custLinFactNeighborY="27572">
        <dgm:presLayoutVars>
          <dgm:chMax val="0"/>
          <dgm:bulletEnabled val="1"/>
        </dgm:presLayoutVars>
      </dgm:prSet>
      <dgm:spPr/>
      <dgm:t>
        <a:bodyPr/>
        <a:lstStyle/>
        <a:p>
          <a:endParaRPr lang="en-US"/>
        </a:p>
      </dgm:t>
    </dgm:pt>
  </dgm:ptLst>
  <dgm:cxnLst>
    <dgm:cxn modelId="{6F001503-913D-4CF7-B98A-D2419463280B}" srcId="{5B2E7E9B-CAE2-4471-AA91-8C3725E3C96E}" destId="{5F2CDA20-01EC-41C9-9D00-2653CBA03C76}" srcOrd="0" destOrd="0" parTransId="{BAEDAA6A-995E-4105-88FB-1515AC153CDB}" sibTransId="{46E9C1D3-28AC-4052-BC4E-331284BB545A}"/>
    <dgm:cxn modelId="{F0856E53-146D-473E-AFB8-9654B81FAB7F}" type="presOf" srcId="{1212D382-8694-4A09-BA83-644FB0A992D7}" destId="{4EB17622-FEDF-4B18-A682-69E247DF1144}" srcOrd="0" destOrd="0" presId="urn:microsoft.com/office/officeart/2005/8/layout/vList2"/>
    <dgm:cxn modelId="{A057B2F7-F501-4205-A74D-898E88CDE35D}" type="presOf" srcId="{A692A410-49E3-4013-ADB5-AE7DB2B4CB48}" destId="{ABAEA1E4-C9BA-411F-AF7D-1767CD021C13}" srcOrd="0" destOrd="2" presId="urn:microsoft.com/office/officeart/2005/8/layout/vList2"/>
    <dgm:cxn modelId="{A0034CD6-E32B-4D69-9567-72B6D3D994EE}" type="presOf" srcId="{5F2CDA20-01EC-41C9-9D00-2653CBA03C76}" destId="{ABAEA1E4-C9BA-411F-AF7D-1767CD021C13}" srcOrd="0" destOrd="0" presId="urn:microsoft.com/office/officeart/2005/8/layout/vList2"/>
    <dgm:cxn modelId="{3656A958-AE23-45C9-B0E5-AF3C29A0E56B}" type="presOf" srcId="{5B2E7E9B-CAE2-4471-AA91-8C3725E3C96E}" destId="{19705F11-11FB-4B9A-8554-CA8BC4A5BE74}" srcOrd="0" destOrd="0" presId="urn:microsoft.com/office/officeart/2005/8/layout/vList2"/>
    <dgm:cxn modelId="{E4C159E9-EE7E-4A1B-BBC4-4451CD3EA3F0}" srcId="{5ECF2A84-8588-4C7B-866F-DF420967C95F}" destId="{5B2E7E9B-CAE2-4471-AA91-8C3725E3C96E}" srcOrd="0" destOrd="0" parTransId="{0A453568-60A1-4A42-B6B3-8D5F9DB3EB8F}" sibTransId="{44BC9237-23F9-44A0-AB17-44444F8CD389}"/>
    <dgm:cxn modelId="{924FAF89-B621-4D0F-AE0B-3C94AE1C28A1}" srcId="{5B2E7E9B-CAE2-4471-AA91-8C3725E3C96E}" destId="{A692A410-49E3-4013-ADB5-AE7DB2B4CB48}" srcOrd="2" destOrd="0" parTransId="{50BF7FD3-05F6-4B65-8058-FBF3BFE186C0}" sibTransId="{1538C142-F65A-46EE-9C1C-3059509B230D}"/>
    <dgm:cxn modelId="{20613C3A-D2EB-4874-B0CD-6E4CE9E8ED61}" srcId="{5B2E7E9B-CAE2-4471-AA91-8C3725E3C96E}" destId="{A363D34C-8EB1-4190-805E-EC1E61F4B6BD}" srcOrd="3" destOrd="0" parTransId="{8597E352-87E8-4E6B-94A7-2849D8D3822F}" sibTransId="{146C9F44-C1FC-49EF-A046-5C794E5137D4}"/>
    <dgm:cxn modelId="{F4063524-D5A4-4B5E-A382-4495B6958938}" type="presOf" srcId="{5ECF2A84-8588-4C7B-866F-DF420967C95F}" destId="{550E4721-14C9-4DCE-8A05-892312D37FF5}" srcOrd="0" destOrd="0" presId="urn:microsoft.com/office/officeart/2005/8/layout/vList2"/>
    <dgm:cxn modelId="{CDCBD44F-F55B-40BB-A0A1-08C463B88B57}" type="presOf" srcId="{A363D34C-8EB1-4190-805E-EC1E61F4B6BD}" destId="{ABAEA1E4-C9BA-411F-AF7D-1767CD021C13}" srcOrd="0" destOrd="3" presId="urn:microsoft.com/office/officeart/2005/8/layout/vList2"/>
    <dgm:cxn modelId="{FBF52C1D-EC42-415C-94BD-0566B5B1BA2B}" type="presOf" srcId="{FB265BE6-3DD0-47C2-AA92-F04748220EAF}" destId="{ABAEA1E4-C9BA-411F-AF7D-1767CD021C13}" srcOrd="0" destOrd="4" presId="urn:microsoft.com/office/officeart/2005/8/layout/vList2"/>
    <dgm:cxn modelId="{740BF9ED-61CC-4C0A-967D-F71FDD91907E}" srcId="{5ECF2A84-8588-4C7B-866F-DF420967C95F}" destId="{1212D382-8694-4A09-BA83-644FB0A992D7}" srcOrd="1" destOrd="0" parTransId="{5CE9A501-4D80-460E-AB39-6A8AC32F4072}" sibTransId="{EE07DEB2-CF24-4D4A-93D4-398A6B8EB0E4}"/>
    <dgm:cxn modelId="{C46D8AD6-9D00-4571-9F0F-2DE6B2BED69C}" srcId="{5B2E7E9B-CAE2-4471-AA91-8C3725E3C96E}" destId="{778461A3-BDAD-436E-8A98-0531BFEBA934}" srcOrd="1" destOrd="0" parTransId="{D0608535-AD20-4687-8E84-7EDA795128BB}" sibTransId="{FB2C037A-2B19-42FE-A7CD-5E837B005ED8}"/>
    <dgm:cxn modelId="{0F06D70B-A478-47F3-9C43-90DBB565F636}" srcId="{5B2E7E9B-CAE2-4471-AA91-8C3725E3C96E}" destId="{FB265BE6-3DD0-47C2-AA92-F04748220EAF}" srcOrd="4" destOrd="0" parTransId="{A7B0535C-EC84-4E81-AF79-B071D4232F31}" sibTransId="{1A1187AD-293A-4DA6-9120-208E9EEE4F27}"/>
    <dgm:cxn modelId="{BCE6BF37-D271-4853-8DB6-1B6BB2B15385}" type="presOf" srcId="{778461A3-BDAD-436E-8A98-0531BFEBA934}" destId="{ABAEA1E4-C9BA-411F-AF7D-1767CD021C13}" srcOrd="0" destOrd="1" presId="urn:microsoft.com/office/officeart/2005/8/layout/vList2"/>
    <dgm:cxn modelId="{77EE24B4-483A-4CAE-8F99-6ED14F235312}" type="presParOf" srcId="{550E4721-14C9-4DCE-8A05-892312D37FF5}" destId="{19705F11-11FB-4B9A-8554-CA8BC4A5BE74}" srcOrd="0" destOrd="0" presId="urn:microsoft.com/office/officeart/2005/8/layout/vList2"/>
    <dgm:cxn modelId="{29414E17-16F3-4DE5-BB08-475A5C592B53}" type="presParOf" srcId="{550E4721-14C9-4DCE-8A05-892312D37FF5}" destId="{ABAEA1E4-C9BA-411F-AF7D-1767CD021C13}" srcOrd="1" destOrd="0" presId="urn:microsoft.com/office/officeart/2005/8/layout/vList2"/>
    <dgm:cxn modelId="{EB15062C-6758-439F-98F1-E58A29F91B04}" type="presParOf" srcId="{550E4721-14C9-4DCE-8A05-892312D37FF5}" destId="{4EB17622-FEDF-4B18-A682-69E247DF1144}"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DF9BB5CA-55A3-4806-85DD-6221E7EB7242}"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26C37E3F-3F8F-4EA4-A964-8B55749FBD65}"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20A8C2F2-4275-40E4-9B59-B9F19A55509D}"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4A15BC77-4210-4504-AB6D-852B98828B79}"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D94868A-D20D-4C3A-9462-1401132C63B6}">
      <dgm:prSet phldrT="[Text]" custT="1"/>
      <dgm:spPr/>
      <dgm:t>
        <a:bodyPr/>
        <a:lstStyle/>
        <a:p>
          <a:r>
            <a:rPr lang="en-US" sz="2800" dirty="0" smtClean="0"/>
            <a:t>Previous research has identified significant variations in charitable behavior associated with race, such as increased propensity to give religiously, especially exclusively religiously, among African Americans.</a:t>
          </a:r>
          <a:endParaRPr lang="en-US" sz="2800" dirty="0"/>
        </a:p>
      </dgm:t>
    </dgm:pt>
    <dgm:pt modelId="{A00DFD0F-5B35-4E46-ACCE-B93104F95763}" type="parTrans" cxnId="{61BECC2E-A8B5-43C7-850D-CFE721167CC1}">
      <dgm:prSet/>
      <dgm:spPr/>
      <dgm:t>
        <a:bodyPr/>
        <a:lstStyle/>
        <a:p>
          <a:endParaRPr lang="en-US"/>
        </a:p>
      </dgm:t>
    </dgm:pt>
    <dgm:pt modelId="{8E584160-1A07-4D57-8423-DAC55ECE0332}" type="sibTrans" cxnId="{61BECC2E-A8B5-43C7-850D-CFE721167CC1}">
      <dgm:prSet/>
      <dgm:spPr/>
      <dgm:t>
        <a:bodyPr/>
        <a:lstStyle/>
        <a:p>
          <a:endParaRPr lang="en-US"/>
        </a:p>
      </dgm:t>
    </dgm:pt>
    <dgm:pt modelId="{190DE1E7-2273-4043-AA29-AF2E5739962D}">
      <dgm:prSet phldrT="[Text]" custT="1"/>
      <dgm:spPr/>
      <dgm:t>
        <a:bodyPr/>
        <a:lstStyle/>
        <a:p>
          <a:r>
            <a:rPr lang="en-US" sz="2400" dirty="0" smtClean="0"/>
            <a:t>African-Americans tend to donate less to charity in general but more to religious organizations during their lifetimes </a:t>
          </a:r>
          <a:r>
            <a:rPr lang="en-US" sz="1200" dirty="0" smtClean="0"/>
            <a:t>(James, 2007).</a:t>
          </a:r>
          <a:endParaRPr lang="en-US" sz="1200" dirty="0"/>
        </a:p>
      </dgm:t>
    </dgm:pt>
    <dgm:pt modelId="{A45FD53E-9238-4A8D-AF7E-5A27989E1458}" type="parTrans" cxnId="{BDDAF523-9FB7-4BB1-824A-C9CFE10612BB}">
      <dgm:prSet/>
      <dgm:spPr/>
      <dgm:t>
        <a:bodyPr/>
        <a:lstStyle/>
        <a:p>
          <a:endParaRPr lang="en-US"/>
        </a:p>
      </dgm:t>
    </dgm:pt>
    <dgm:pt modelId="{F154F7B2-BEFB-430B-A177-60A675DDA689}" type="sibTrans" cxnId="{BDDAF523-9FB7-4BB1-824A-C9CFE10612BB}">
      <dgm:prSet/>
      <dgm:spPr/>
      <dgm:t>
        <a:bodyPr/>
        <a:lstStyle/>
        <a:p>
          <a:endParaRPr lang="en-US"/>
        </a:p>
      </dgm:t>
    </dgm:pt>
    <dgm:pt modelId="{2E106B83-A22B-40BE-A7D4-09CA57057EF0}">
      <dgm:prSet phldrT="[Text]" custT="1"/>
      <dgm:spPr/>
      <dgm:t>
        <a:bodyPr/>
        <a:lstStyle/>
        <a:p>
          <a:endParaRPr lang="en-US" sz="2400" dirty="0"/>
        </a:p>
      </dgm:t>
    </dgm:pt>
    <dgm:pt modelId="{20AAC28F-421A-4B10-8561-F5363D83A4A6}" type="parTrans" cxnId="{1F34CF60-4E53-48D5-8812-A5612F36A4A7}">
      <dgm:prSet/>
      <dgm:spPr/>
      <dgm:t>
        <a:bodyPr/>
        <a:lstStyle/>
        <a:p>
          <a:endParaRPr lang="en-US"/>
        </a:p>
      </dgm:t>
    </dgm:pt>
    <dgm:pt modelId="{5A437274-F91F-49C7-B97E-DCFC8D214E47}" type="sibTrans" cxnId="{1F34CF60-4E53-48D5-8812-A5612F36A4A7}">
      <dgm:prSet/>
      <dgm:spPr/>
      <dgm:t>
        <a:bodyPr/>
        <a:lstStyle/>
        <a:p>
          <a:endParaRPr lang="en-US"/>
        </a:p>
      </dgm:t>
    </dgm:pt>
    <dgm:pt modelId="{D6DB62DB-F316-4DF1-9837-CAACF85B05A6}">
      <dgm:prSet phldrT="[Text]" custT="1"/>
      <dgm:spPr/>
      <dgm:t>
        <a:bodyPr/>
        <a:lstStyle/>
        <a:p>
          <a:r>
            <a:rPr lang="en-US" sz="2400" dirty="0" smtClean="0"/>
            <a:t>It is unknown whether the same holds true for charitable bequests.</a:t>
          </a:r>
          <a:endParaRPr lang="en-US" sz="2400" dirty="0"/>
        </a:p>
      </dgm:t>
    </dgm:pt>
    <dgm:pt modelId="{6F03ED65-8949-4E17-9E53-B9813B6A69E8}" type="parTrans" cxnId="{D36BAB49-F989-4F32-9A05-FBD74648053B}">
      <dgm:prSet/>
      <dgm:spPr/>
      <dgm:t>
        <a:bodyPr/>
        <a:lstStyle/>
        <a:p>
          <a:endParaRPr lang="en-US"/>
        </a:p>
      </dgm:t>
    </dgm:pt>
    <dgm:pt modelId="{7A45C0F7-C450-4A20-95C4-B79DC25FEB28}" type="sibTrans" cxnId="{D36BAB49-F989-4F32-9A05-FBD74648053B}">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01C4E00F-37F7-4658-A10B-214F3A83F9EE}" type="pres">
      <dgm:prSet presAssocID="{3D94868A-D20D-4C3A-9462-1401132C63B6}" presName="parentText" presStyleLbl="node1" presStyleIdx="0" presStyleCnt="1" custLinFactNeighborX="87" custLinFactNeighborY="-27886">
        <dgm:presLayoutVars>
          <dgm:chMax val="0"/>
          <dgm:bulletEnabled val="1"/>
        </dgm:presLayoutVars>
      </dgm:prSet>
      <dgm:spPr/>
      <dgm:t>
        <a:bodyPr/>
        <a:lstStyle/>
        <a:p>
          <a:endParaRPr lang="en-US"/>
        </a:p>
      </dgm:t>
    </dgm:pt>
    <dgm:pt modelId="{2AB13E9D-33F6-40E9-A123-41F5E0DFCEEF}" type="pres">
      <dgm:prSet presAssocID="{3D94868A-D20D-4C3A-9462-1401132C63B6}" presName="childText" presStyleLbl="revTx" presStyleIdx="0" presStyleCnt="1">
        <dgm:presLayoutVars>
          <dgm:bulletEnabled val="1"/>
        </dgm:presLayoutVars>
      </dgm:prSet>
      <dgm:spPr/>
      <dgm:t>
        <a:bodyPr/>
        <a:lstStyle/>
        <a:p>
          <a:endParaRPr lang="en-US"/>
        </a:p>
      </dgm:t>
    </dgm:pt>
  </dgm:ptLst>
  <dgm:cxnLst>
    <dgm:cxn modelId="{354A7DFC-4B2F-4D5F-B1D6-97E4A6A22A0E}" type="presOf" srcId="{5ECF2A84-8588-4C7B-866F-DF420967C95F}" destId="{550E4721-14C9-4DCE-8A05-892312D37FF5}" srcOrd="0" destOrd="0" presId="urn:microsoft.com/office/officeart/2005/8/layout/vList2"/>
    <dgm:cxn modelId="{950BAB23-F0C4-46F6-9075-D5485D5F90FF}" type="presOf" srcId="{3D94868A-D20D-4C3A-9462-1401132C63B6}" destId="{01C4E00F-37F7-4658-A10B-214F3A83F9EE}" srcOrd="0" destOrd="0" presId="urn:microsoft.com/office/officeart/2005/8/layout/vList2"/>
    <dgm:cxn modelId="{61BECC2E-A8B5-43C7-850D-CFE721167CC1}" srcId="{5ECF2A84-8588-4C7B-866F-DF420967C95F}" destId="{3D94868A-D20D-4C3A-9462-1401132C63B6}" srcOrd="0" destOrd="0" parTransId="{A00DFD0F-5B35-4E46-ACCE-B93104F95763}" sibTransId="{8E584160-1A07-4D57-8423-DAC55ECE0332}"/>
    <dgm:cxn modelId="{BDDAF523-9FB7-4BB1-824A-C9CFE10612BB}" srcId="{3D94868A-D20D-4C3A-9462-1401132C63B6}" destId="{190DE1E7-2273-4043-AA29-AF2E5739962D}" srcOrd="0" destOrd="0" parTransId="{A45FD53E-9238-4A8D-AF7E-5A27989E1458}" sibTransId="{F154F7B2-BEFB-430B-A177-60A675DDA689}"/>
    <dgm:cxn modelId="{CBB4AA28-FEFD-48DA-AE0D-92E8F75DD58D}" type="presOf" srcId="{2E106B83-A22B-40BE-A7D4-09CA57057EF0}" destId="{2AB13E9D-33F6-40E9-A123-41F5E0DFCEEF}" srcOrd="0" destOrd="1" presId="urn:microsoft.com/office/officeart/2005/8/layout/vList2"/>
    <dgm:cxn modelId="{1F34CF60-4E53-48D5-8812-A5612F36A4A7}" srcId="{3D94868A-D20D-4C3A-9462-1401132C63B6}" destId="{2E106B83-A22B-40BE-A7D4-09CA57057EF0}" srcOrd="1" destOrd="0" parTransId="{20AAC28F-421A-4B10-8561-F5363D83A4A6}" sibTransId="{5A437274-F91F-49C7-B97E-DCFC8D214E47}"/>
    <dgm:cxn modelId="{559DCB35-A248-42E7-BD1E-5B30431EA677}" type="presOf" srcId="{D6DB62DB-F316-4DF1-9837-CAACF85B05A6}" destId="{2AB13E9D-33F6-40E9-A123-41F5E0DFCEEF}" srcOrd="0" destOrd="2" presId="urn:microsoft.com/office/officeart/2005/8/layout/vList2"/>
    <dgm:cxn modelId="{5A6CC0A3-5E2C-4523-99E6-E074F8E30C9A}" type="presOf" srcId="{190DE1E7-2273-4043-AA29-AF2E5739962D}" destId="{2AB13E9D-33F6-40E9-A123-41F5E0DFCEEF}" srcOrd="0" destOrd="0" presId="urn:microsoft.com/office/officeart/2005/8/layout/vList2"/>
    <dgm:cxn modelId="{D36BAB49-F989-4F32-9A05-FBD74648053B}" srcId="{3D94868A-D20D-4C3A-9462-1401132C63B6}" destId="{D6DB62DB-F316-4DF1-9837-CAACF85B05A6}" srcOrd="2" destOrd="0" parTransId="{6F03ED65-8949-4E17-9E53-B9813B6A69E8}" sibTransId="{7A45C0F7-C450-4A20-95C4-B79DC25FEB28}"/>
    <dgm:cxn modelId="{81EF3A82-2240-4407-A27F-F6E1972F148C}" type="presParOf" srcId="{550E4721-14C9-4DCE-8A05-892312D37FF5}" destId="{01C4E00F-37F7-4658-A10B-214F3A83F9EE}" srcOrd="0" destOrd="0" presId="urn:microsoft.com/office/officeart/2005/8/layout/vList2"/>
    <dgm:cxn modelId="{30343F7F-675E-403C-9E31-67DC08EB22E3}" type="presParOf" srcId="{550E4721-14C9-4DCE-8A05-892312D37FF5}" destId="{2AB13E9D-33F6-40E9-A123-41F5E0DFCEE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B2E7E9B-CAE2-4471-AA91-8C3725E3C96E}">
      <dgm:prSet phldrT="[Text]" custT="1"/>
      <dgm:spPr/>
      <dgm:t>
        <a:bodyPr/>
        <a:lstStyle/>
        <a:p>
          <a:r>
            <a:rPr lang="en-US" sz="3200" dirty="0" smtClean="0"/>
            <a:t>Charitable estate planning is an economically important activity, of importance to nonprofits and with relevant policy implications</a:t>
          </a:r>
          <a:endParaRPr lang="en-US" sz="3200" dirty="0"/>
        </a:p>
      </dgm:t>
    </dgm:pt>
    <dgm:pt modelId="{0A453568-60A1-4A42-B6B3-8D5F9DB3EB8F}" type="parTrans" cxnId="{E4C159E9-EE7E-4A1B-BBC4-4451CD3EA3F0}">
      <dgm:prSet/>
      <dgm:spPr/>
      <dgm:t>
        <a:bodyPr/>
        <a:lstStyle/>
        <a:p>
          <a:endParaRPr lang="en-US"/>
        </a:p>
      </dgm:t>
    </dgm:pt>
    <dgm:pt modelId="{44BC9237-23F9-44A0-AB17-44444F8CD389}" type="sibTrans" cxnId="{E4C159E9-EE7E-4A1B-BBC4-4451CD3EA3F0}">
      <dgm:prSet/>
      <dgm:spPr/>
      <dgm:t>
        <a:bodyPr/>
        <a:lstStyle/>
        <a:p>
          <a:endParaRPr lang="en-US"/>
        </a:p>
      </dgm:t>
    </dgm:pt>
    <dgm:pt modelId="{ABE2441C-D1FD-4EBC-8B81-09962A8C7790}">
      <dgm:prSet phldrT="[Text]" custT="1"/>
      <dgm:spPr/>
      <dgm:t>
        <a:bodyPr/>
        <a:lstStyle/>
        <a:p>
          <a:r>
            <a:rPr lang="en-US" sz="2400" dirty="0" smtClean="0"/>
            <a:t>Potential transfer of wealth to charities could have a significant impact. Charitable estate transfers provide more income to U.S. nonprofits than all corporate charitable giving combined (Giving USA 2015). </a:t>
          </a:r>
          <a:endParaRPr lang="en-US" sz="2400" dirty="0"/>
        </a:p>
      </dgm:t>
    </dgm:pt>
    <dgm:pt modelId="{175E04EE-0737-4F93-A286-E1B8758ECE30}" type="parTrans" cxnId="{B3A509C6-2908-4B42-A156-74189D8FC2D5}">
      <dgm:prSet/>
      <dgm:spPr/>
      <dgm:t>
        <a:bodyPr/>
        <a:lstStyle/>
        <a:p>
          <a:endParaRPr lang="en-US"/>
        </a:p>
      </dgm:t>
    </dgm:pt>
    <dgm:pt modelId="{AE4D1D16-A628-40E6-834B-D0351AAE26E8}" type="sibTrans" cxnId="{B3A509C6-2908-4B42-A156-74189D8FC2D5}">
      <dgm:prSet/>
      <dgm:spPr/>
      <dgm:t>
        <a:bodyPr/>
        <a:lstStyle/>
        <a:p>
          <a:endParaRPr lang="en-US"/>
        </a:p>
      </dgm:t>
    </dgm:pt>
    <dgm:pt modelId="{A0C7396C-2A2A-4606-9EA8-C52A15668433}">
      <dgm:prSet custT="1"/>
      <dgm:spPr/>
      <dgm:t>
        <a:bodyPr/>
        <a:lstStyle/>
        <a:p>
          <a:r>
            <a:rPr lang="en-US" sz="2400" dirty="0"/>
            <a:t>If lack of planning documents is the obstacle, this demographic could present a large untapped resource for estate planners.</a:t>
          </a:r>
        </a:p>
      </dgm:t>
    </dgm:pt>
    <dgm:pt modelId="{D7C2EF14-4AF7-4DDB-BB35-B695D532D5C8}" type="parTrans" cxnId="{12A3C63C-5F80-4160-BE45-B3E141D31FB3}">
      <dgm:prSet/>
      <dgm:spPr/>
      <dgm:t>
        <a:bodyPr/>
        <a:lstStyle/>
        <a:p>
          <a:endParaRPr lang="en-US"/>
        </a:p>
      </dgm:t>
    </dgm:pt>
    <dgm:pt modelId="{53571300-0C60-4405-A008-B448C6450A51}" type="sibTrans" cxnId="{12A3C63C-5F80-4160-BE45-B3E141D31FB3}">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19705F11-11FB-4B9A-8554-CA8BC4A5BE74}" type="pres">
      <dgm:prSet presAssocID="{5B2E7E9B-CAE2-4471-AA91-8C3725E3C96E}" presName="parentText" presStyleLbl="node1" presStyleIdx="0" presStyleCnt="1" custScaleY="96729" custLinFactNeighborX="4" custLinFactNeighborY="-20273">
        <dgm:presLayoutVars>
          <dgm:chMax val="0"/>
          <dgm:bulletEnabled val="1"/>
        </dgm:presLayoutVars>
      </dgm:prSet>
      <dgm:spPr/>
      <dgm:t>
        <a:bodyPr/>
        <a:lstStyle/>
        <a:p>
          <a:endParaRPr lang="en-US"/>
        </a:p>
      </dgm:t>
    </dgm:pt>
    <dgm:pt modelId="{ABAEA1E4-C9BA-411F-AF7D-1767CD021C13}" type="pres">
      <dgm:prSet presAssocID="{5B2E7E9B-CAE2-4471-AA91-8C3725E3C96E}" presName="childText" presStyleLbl="revTx" presStyleIdx="0" presStyleCnt="1">
        <dgm:presLayoutVars>
          <dgm:bulletEnabled val="1"/>
        </dgm:presLayoutVars>
      </dgm:prSet>
      <dgm:spPr/>
      <dgm:t>
        <a:bodyPr/>
        <a:lstStyle/>
        <a:p>
          <a:endParaRPr lang="en-US"/>
        </a:p>
      </dgm:t>
    </dgm:pt>
  </dgm:ptLst>
  <dgm:cxnLst>
    <dgm:cxn modelId="{EB413463-7203-4DC3-BE9B-208FA52FACF2}" type="presOf" srcId="{5ECF2A84-8588-4C7B-866F-DF420967C95F}" destId="{550E4721-14C9-4DCE-8A05-892312D37FF5}" srcOrd="0" destOrd="0" presId="urn:microsoft.com/office/officeart/2005/8/layout/vList2"/>
    <dgm:cxn modelId="{A08F3C2A-6E6D-45EF-A332-2F1E875730F4}" type="presOf" srcId="{ABE2441C-D1FD-4EBC-8B81-09962A8C7790}" destId="{ABAEA1E4-C9BA-411F-AF7D-1767CD021C13}" srcOrd="0" destOrd="0" presId="urn:microsoft.com/office/officeart/2005/8/layout/vList2"/>
    <dgm:cxn modelId="{5B0C79C1-7007-4588-A40C-90A03A372692}" type="presOf" srcId="{A0C7396C-2A2A-4606-9EA8-C52A15668433}" destId="{ABAEA1E4-C9BA-411F-AF7D-1767CD021C13}" srcOrd="0" destOrd="1" presId="urn:microsoft.com/office/officeart/2005/8/layout/vList2"/>
    <dgm:cxn modelId="{B3A509C6-2908-4B42-A156-74189D8FC2D5}" srcId="{5B2E7E9B-CAE2-4471-AA91-8C3725E3C96E}" destId="{ABE2441C-D1FD-4EBC-8B81-09962A8C7790}" srcOrd="0" destOrd="0" parTransId="{175E04EE-0737-4F93-A286-E1B8758ECE30}" sibTransId="{AE4D1D16-A628-40E6-834B-D0351AAE26E8}"/>
    <dgm:cxn modelId="{A01865F4-2C48-4BC1-B7F6-C515A7056A4D}" type="presOf" srcId="{5B2E7E9B-CAE2-4471-AA91-8C3725E3C96E}" destId="{19705F11-11FB-4B9A-8554-CA8BC4A5BE74}" srcOrd="0" destOrd="0" presId="urn:microsoft.com/office/officeart/2005/8/layout/vList2"/>
    <dgm:cxn modelId="{12A3C63C-5F80-4160-BE45-B3E141D31FB3}" srcId="{5B2E7E9B-CAE2-4471-AA91-8C3725E3C96E}" destId="{A0C7396C-2A2A-4606-9EA8-C52A15668433}" srcOrd="1" destOrd="0" parTransId="{D7C2EF14-4AF7-4DDB-BB35-B695D532D5C8}" sibTransId="{53571300-0C60-4405-A008-B448C6450A51}"/>
    <dgm:cxn modelId="{E4C159E9-EE7E-4A1B-BBC4-4451CD3EA3F0}" srcId="{5ECF2A84-8588-4C7B-866F-DF420967C95F}" destId="{5B2E7E9B-CAE2-4471-AA91-8C3725E3C96E}" srcOrd="0" destOrd="0" parTransId="{0A453568-60A1-4A42-B6B3-8D5F9DB3EB8F}" sibTransId="{44BC9237-23F9-44A0-AB17-44444F8CD389}"/>
    <dgm:cxn modelId="{5FE1D498-2021-4FE1-9829-BFDF02440D7C}" type="presParOf" srcId="{550E4721-14C9-4DCE-8A05-892312D37FF5}" destId="{19705F11-11FB-4B9A-8554-CA8BC4A5BE74}" srcOrd="0" destOrd="0" presId="urn:microsoft.com/office/officeart/2005/8/layout/vList2"/>
    <dgm:cxn modelId="{EC21535B-3368-4D6D-A88E-34B8D53D9982}" type="presParOf" srcId="{550E4721-14C9-4DCE-8A05-892312D37FF5}" destId="{ABAEA1E4-C9BA-411F-AF7D-1767CD021C1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mc:AlternateContent xmlns:mc="http://schemas.openxmlformats.org/markup-compatibility/2006" xmlns:a14="http://schemas.microsoft.com/office/drawing/2010/main">
      <mc:Choice Requires="a14">
        <dgm:pt modelId="{5B2E7E9B-CAE2-4471-AA91-8C3725E3C96E}">
          <dgm:prSet phldrT="[Text]" custT="1"/>
          <dgm:spPr/>
          <dgm:t>
            <a:bodyPr/>
            <a:lstStyle/>
            <a:p>
              <a:pPr algn="ctr"/>
              <a:r>
                <a:rPr lang="en-US" sz="2400" dirty="0" err="1" smtClean="0"/>
                <a:t>Iannaccone’s</a:t>
              </a:r>
              <a:r>
                <a:rPr lang="en-US" sz="2400" dirty="0" smtClean="0"/>
                <a:t> (1998) household production model:</a:t>
              </a:r>
            </a:p>
            <a:p>
              <a:pPr algn="ctr"/>
              <a:r>
                <a:rPr lang="en-US" sz="2400" dirty="0" smtClean="0"/>
                <a:t>R = R (</a:t>
              </a:r>
              <a14:m>
                <m:oMath xmlns:m="http://schemas.openxmlformats.org/officeDocument/2006/math">
                  <m:sSub>
                    <m:sSubPr>
                      <m:ctrlPr>
                        <a:rPr lang="en-US" sz="2400" i="1" dirty="0" smtClean="0">
                          <a:latin typeface="Cambria Math" panose="02040503050406030204" pitchFamily="18" charset="0"/>
                        </a:rPr>
                      </m:ctrlPr>
                    </m:sSubPr>
                    <m:e>
                      <m:r>
                        <a:rPr lang="en-US" sz="2400" b="0" i="1" dirty="0" smtClean="0">
                          <a:latin typeface="Cambria Math" panose="02040503050406030204" pitchFamily="18" charset="0"/>
                        </a:rPr>
                        <m:t>𝑇</m:t>
                      </m:r>
                    </m:e>
                    <m:sub>
                      <m:r>
                        <a:rPr lang="en-US" sz="2400" b="0" i="1" dirty="0" smtClean="0">
                          <a:latin typeface="Cambria Math" panose="02040503050406030204" pitchFamily="18" charset="0"/>
                        </a:rPr>
                        <m:t>𝑟</m:t>
                      </m:r>
                    </m:sub>
                  </m:sSub>
                  <m:r>
                    <a:rPr lang="en-US" sz="2400" b="0" i="1" dirty="0" smtClean="0">
                      <a:latin typeface="Cambria Math" panose="02040503050406030204" pitchFamily="18" charset="0"/>
                    </a:rPr>
                    <m:t>,</m:t>
                  </m:r>
                </m:oMath>
              </a14:m>
              <a:r>
                <a:rPr lang="en-US" sz="2400" dirty="0" smtClean="0"/>
                <a:t> </a:t>
              </a:r>
              <a14:m>
                <m:oMath xmlns:m="http://schemas.openxmlformats.org/officeDocument/2006/math">
                  <m:sSub>
                    <m:sSubPr>
                      <m:ctrlPr>
                        <a:rPr lang="en-US" sz="2400" i="1" dirty="0" smtClean="0">
                          <a:latin typeface="Cambria Math" panose="02040503050406030204" pitchFamily="18" charset="0"/>
                        </a:rPr>
                      </m:ctrlPr>
                    </m:sSubPr>
                    <m:e>
                      <m:r>
                        <a:rPr lang="en-US" sz="2400" b="0" i="1" dirty="0" smtClean="0">
                          <a:latin typeface="Cambria Math" panose="02040503050406030204" pitchFamily="18" charset="0"/>
                        </a:rPr>
                        <m:t>𝑋</m:t>
                      </m:r>
                    </m:e>
                    <m:sub>
                      <m:r>
                        <a:rPr lang="en-US" sz="2400" b="0" i="1" dirty="0" smtClean="0">
                          <a:latin typeface="Cambria Math" panose="02040503050406030204" pitchFamily="18" charset="0"/>
                        </a:rPr>
                        <m:t>𝑟</m:t>
                      </m:r>
                    </m:sub>
                  </m:sSub>
                </m:oMath>
              </a14:m>
              <a:r>
                <a:rPr lang="en-US" sz="2400" dirty="0" smtClean="0"/>
                <a:t>, </a:t>
              </a:r>
              <a14:m>
                <m:oMath xmlns:m="http://schemas.openxmlformats.org/officeDocument/2006/math">
                  <m:sSub>
                    <m:sSubPr>
                      <m:ctrlPr>
                        <a:rPr lang="en-US" sz="2400" i="1" dirty="0" smtClean="0">
                          <a:latin typeface="Cambria Math" panose="02040503050406030204" pitchFamily="18" charset="0"/>
                        </a:rPr>
                      </m:ctrlPr>
                    </m:sSubPr>
                    <m:e>
                      <m:r>
                        <a:rPr lang="en-US" sz="2400" b="0" i="1" dirty="0" smtClean="0">
                          <a:latin typeface="Cambria Math" panose="02040503050406030204" pitchFamily="18" charset="0"/>
                        </a:rPr>
                        <m:t>𝑆</m:t>
                      </m:r>
                    </m:e>
                    <m:sub>
                      <m:r>
                        <a:rPr lang="en-US" sz="2400" b="0" i="1" dirty="0" smtClean="0">
                          <a:latin typeface="Cambria Math" panose="02040503050406030204" pitchFamily="18" charset="0"/>
                        </a:rPr>
                        <m:t>𝑟</m:t>
                      </m:r>
                      <m:r>
                        <a:rPr lang="en-US" sz="2400" b="0" i="1" dirty="0" smtClean="0">
                          <a:latin typeface="Cambria Math" panose="02040503050406030204" pitchFamily="18" charset="0"/>
                        </a:rPr>
                        <m:t>,</m:t>
                      </m:r>
                    </m:sub>
                  </m:sSub>
                </m:oMath>
              </a14:m>
              <a:r>
                <a:rPr lang="en-US" sz="2400" dirty="0" smtClean="0"/>
                <a:t> C) and Z = Z (</a:t>
              </a:r>
              <a14:m>
                <m:oMath xmlns:m="http://schemas.openxmlformats.org/officeDocument/2006/math">
                  <m:sSub>
                    <m:sSubPr>
                      <m:ctrlPr>
                        <a:rPr lang="en-US" sz="2400" i="1" dirty="0" smtClean="0">
                          <a:latin typeface="Cambria Math" panose="02040503050406030204" pitchFamily="18" charset="0"/>
                        </a:rPr>
                      </m:ctrlPr>
                    </m:sSubPr>
                    <m:e>
                      <m:r>
                        <a:rPr lang="en-US" sz="2400" b="0" i="1" dirty="0" smtClean="0">
                          <a:latin typeface="Cambria Math" panose="02040503050406030204" pitchFamily="18" charset="0"/>
                        </a:rPr>
                        <m:t>𝑇</m:t>
                      </m:r>
                    </m:e>
                    <m:sub>
                      <m:r>
                        <a:rPr lang="en-US" sz="2400" b="0" i="1" dirty="0" smtClean="0">
                          <a:latin typeface="Cambria Math" panose="02040503050406030204" pitchFamily="18" charset="0"/>
                        </a:rPr>
                        <m:t>𝑧</m:t>
                      </m:r>
                    </m:sub>
                  </m:sSub>
                  <m:r>
                    <a:rPr lang="en-US" sz="2400" b="0" i="1" dirty="0" smtClean="0">
                      <a:latin typeface="Cambria Math" panose="02040503050406030204" pitchFamily="18" charset="0"/>
                    </a:rPr>
                    <m:t>,</m:t>
                  </m:r>
                </m:oMath>
              </a14:m>
              <a:r>
                <a:rPr lang="en-US" sz="2400" dirty="0" smtClean="0"/>
                <a:t> </a:t>
              </a:r>
              <a14:m>
                <m:oMath xmlns:m="http://schemas.openxmlformats.org/officeDocument/2006/math">
                  <m:sSub>
                    <m:sSubPr>
                      <m:ctrlPr>
                        <a:rPr lang="en-US" sz="2400" i="1" dirty="0" smtClean="0">
                          <a:latin typeface="Cambria Math" panose="02040503050406030204" pitchFamily="18" charset="0"/>
                        </a:rPr>
                      </m:ctrlPr>
                    </m:sSubPr>
                    <m:e>
                      <m:r>
                        <a:rPr lang="en-US" sz="2400" b="0" i="1" dirty="0" smtClean="0">
                          <a:latin typeface="Cambria Math" panose="02040503050406030204" pitchFamily="18" charset="0"/>
                        </a:rPr>
                        <m:t>𝑋</m:t>
                      </m:r>
                    </m:e>
                    <m:sub>
                      <m:r>
                        <a:rPr lang="en-US" sz="2400" b="0" i="1" dirty="0" smtClean="0">
                          <a:latin typeface="Cambria Math" panose="02040503050406030204" pitchFamily="18" charset="0"/>
                        </a:rPr>
                        <m:t>𝑧</m:t>
                      </m:r>
                    </m:sub>
                  </m:sSub>
                </m:oMath>
              </a14:m>
              <a:r>
                <a:rPr lang="en-US" sz="2400" dirty="0" smtClean="0"/>
                <a:t>, </a:t>
              </a:r>
              <a14:m>
                <m:oMath xmlns:m="http://schemas.openxmlformats.org/officeDocument/2006/math">
                  <m:sSub>
                    <m:sSubPr>
                      <m:ctrlPr>
                        <a:rPr lang="en-US" sz="2400" i="1" dirty="0" smtClean="0">
                          <a:latin typeface="Cambria Math" panose="02040503050406030204" pitchFamily="18" charset="0"/>
                        </a:rPr>
                      </m:ctrlPr>
                    </m:sSubPr>
                    <m:e>
                      <m:r>
                        <a:rPr lang="en-US" sz="2400" b="0" i="1" dirty="0" smtClean="0">
                          <a:latin typeface="Cambria Math" panose="02040503050406030204" pitchFamily="18" charset="0"/>
                        </a:rPr>
                        <m:t>𝑆</m:t>
                      </m:r>
                    </m:e>
                    <m:sub>
                      <m:r>
                        <a:rPr lang="en-US" sz="2400" b="0" i="1" dirty="0" smtClean="0">
                          <a:latin typeface="Cambria Math" panose="02040503050406030204" pitchFamily="18" charset="0"/>
                        </a:rPr>
                        <m:t>𝑧</m:t>
                      </m:r>
                      <m:r>
                        <a:rPr lang="en-US" sz="2400" b="0" i="1" dirty="0" smtClean="0">
                          <a:latin typeface="Cambria Math" panose="02040503050406030204" pitchFamily="18" charset="0"/>
                        </a:rPr>
                        <m:t>,</m:t>
                      </m:r>
                    </m:sub>
                  </m:sSub>
                </m:oMath>
              </a14:m>
              <a:r>
                <a:rPr lang="en-US" sz="2400" dirty="0" smtClean="0"/>
                <a:t> C)</a:t>
              </a:r>
              <a:endParaRPr lang="en-US" sz="2400" dirty="0"/>
            </a:p>
          </dgm:t>
        </dgm:pt>
      </mc:Choice>
      <mc:Fallback xmlns="">
        <dgm:pt modelId="{5B2E7E9B-CAE2-4471-AA91-8C3725E3C96E}">
          <dgm:prSet phldrT="[Text]" custT="1"/>
          <dgm:spPr/>
          <dgm:t>
            <a:bodyPr/>
            <a:lstStyle/>
            <a:p>
              <a:pPr algn="ctr"/>
              <a:r>
                <a:rPr lang="en-US" sz="2400" dirty="0" err="1" smtClean="0"/>
                <a:t>Iannaccone’s</a:t>
              </a:r>
              <a:r>
                <a:rPr lang="en-US" sz="2400" dirty="0" smtClean="0"/>
                <a:t> (1998) </a:t>
              </a:r>
              <a:r>
                <a:rPr lang="en-US" sz="2400" dirty="0" smtClean="0"/>
                <a:t>household production model:</a:t>
              </a:r>
            </a:p>
            <a:p>
              <a:pPr algn="ctr"/>
              <a:r>
                <a:rPr lang="en-US" sz="2400" dirty="0" smtClean="0"/>
                <a:t>R = R (</a:t>
              </a:r>
              <a:r>
                <a:rPr lang="en-US" sz="2400" b="0" i="0" dirty="0" smtClean="0">
                  <a:latin typeface="Cambria Math" panose="02040503050406030204" pitchFamily="18" charset="0"/>
                </a:rPr>
                <a:t>𝑇_𝑟,</a:t>
              </a:r>
              <a:r>
                <a:rPr lang="en-US" sz="2400" dirty="0" smtClean="0"/>
                <a:t> </a:t>
              </a:r>
              <a:r>
                <a:rPr lang="en-US" sz="2400" b="0" i="0" dirty="0" smtClean="0">
                  <a:latin typeface="Cambria Math" panose="02040503050406030204" pitchFamily="18" charset="0"/>
                </a:rPr>
                <a:t>𝑋_𝑟</a:t>
              </a:r>
              <a:r>
                <a:rPr lang="en-US" sz="2400" dirty="0" smtClean="0"/>
                <a:t>, </a:t>
              </a:r>
              <a:r>
                <a:rPr lang="en-US" sz="2400" b="0" i="0" dirty="0" smtClean="0">
                  <a:latin typeface="Cambria Math" panose="02040503050406030204" pitchFamily="18" charset="0"/>
                </a:rPr>
                <a:t>𝑆_(𝑟,)</a:t>
              </a:r>
              <a:r>
                <a:rPr lang="en-US" sz="2400" dirty="0" smtClean="0"/>
                <a:t> C) and Z = Z (</a:t>
              </a:r>
              <a:r>
                <a:rPr lang="en-US" sz="2400" b="0" i="0" dirty="0" smtClean="0">
                  <a:latin typeface="Cambria Math" panose="02040503050406030204" pitchFamily="18" charset="0"/>
                </a:rPr>
                <a:t>𝑇_𝑧,</a:t>
              </a:r>
              <a:r>
                <a:rPr lang="en-US" sz="2400" dirty="0" smtClean="0"/>
                <a:t> </a:t>
              </a:r>
              <a:r>
                <a:rPr lang="en-US" sz="2400" b="0" i="0" dirty="0" smtClean="0">
                  <a:latin typeface="Cambria Math" panose="02040503050406030204" pitchFamily="18" charset="0"/>
                </a:rPr>
                <a:t>𝑋_𝑧</a:t>
              </a:r>
              <a:r>
                <a:rPr lang="en-US" sz="2400" dirty="0" smtClean="0"/>
                <a:t>, </a:t>
              </a:r>
              <a:r>
                <a:rPr lang="en-US" sz="2400" b="0" i="0" dirty="0" smtClean="0">
                  <a:latin typeface="Cambria Math" panose="02040503050406030204" pitchFamily="18" charset="0"/>
                </a:rPr>
                <a:t>𝑆_(𝑧,)</a:t>
              </a:r>
              <a:r>
                <a:rPr lang="en-US" sz="2400" dirty="0" smtClean="0"/>
                <a:t> C)</a:t>
              </a:r>
              <a:endParaRPr lang="en-US" sz="2400" dirty="0"/>
            </a:p>
          </dgm:t>
        </dgm:pt>
      </mc:Fallback>
    </mc:AlternateContent>
    <dgm:pt modelId="{0A453568-60A1-4A42-B6B3-8D5F9DB3EB8F}" type="parTrans" cxnId="{E4C159E9-EE7E-4A1B-BBC4-4451CD3EA3F0}">
      <dgm:prSet/>
      <dgm:spPr/>
      <dgm:t>
        <a:bodyPr/>
        <a:lstStyle/>
        <a:p>
          <a:endParaRPr lang="en-US"/>
        </a:p>
      </dgm:t>
    </dgm:pt>
    <dgm:pt modelId="{44BC9237-23F9-44A0-AB17-44444F8CD389}" type="sibTrans" cxnId="{E4C159E9-EE7E-4A1B-BBC4-4451CD3EA3F0}">
      <dgm:prSet/>
      <dgm:spPr/>
      <dgm:t>
        <a:bodyPr/>
        <a:lstStyle/>
        <a:p>
          <a:endParaRPr lang="en-US"/>
        </a:p>
      </dgm:t>
    </dgm:pt>
    <dgm:pt modelId="{1212D382-8694-4A09-BA83-644FB0A992D7}">
      <dgm:prSet phldrT="[Text]"/>
      <dgm:spPr/>
      <dgm:t>
        <a:bodyPr/>
        <a:lstStyle/>
        <a:p>
          <a:endParaRPr lang="en-US" dirty="0"/>
        </a:p>
      </dgm:t>
    </dgm:pt>
    <dgm:pt modelId="{5CE9A501-4D80-460E-AB39-6A8AC32F4072}" type="parTrans" cxnId="{740BF9ED-61CC-4C0A-967D-F71FDD91907E}">
      <dgm:prSet/>
      <dgm:spPr/>
      <dgm:t>
        <a:bodyPr/>
        <a:lstStyle/>
        <a:p>
          <a:endParaRPr lang="en-US"/>
        </a:p>
      </dgm:t>
    </dgm:pt>
    <dgm:pt modelId="{EE07DEB2-CF24-4D4A-93D4-398A6B8EB0E4}" type="sibTrans" cxnId="{740BF9ED-61CC-4C0A-967D-F71FDD91907E}">
      <dgm:prSet/>
      <dgm:spPr/>
      <dgm:t>
        <a:bodyPr/>
        <a:lstStyle/>
        <a:p>
          <a:endParaRPr lang="en-US"/>
        </a:p>
      </dgm:t>
    </dgm:pt>
    <dgm:pt modelId="{4B4C27C2-BE62-484E-9E8F-A875E1F40064}">
      <dgm:prSet phldrT="[Text]" custT="1"/>
      <dgm:spPr/>
      <dgm:t>
        <a:bodyPr/>
        <a:lstStyle/>
        <a:p>
          <a:r>
            <a:rPr lang="en-US" sz="2400" dirty="0" smtClean="0"/>
            <a:t>T: amount of time</a:t>
          </a:r>
          <a:endParaRPr lang="en-US" sz="2400" dirty="0"/>
        </a:p>
      </dgm:t>
    </dgm:pt>
    <dgm:pt modelId="{17DE4403-54E0-470B-B526-A082566CBE34}" type="parTrans" cxnId="{C67D6412-A905-43A9-B8DE-87D2DE83996F}">
      <dgm:prSet/>
      <dgm:spPr/>
      <dgm:t>
        <a:bodyPr/>
        <a:lstStyle/>
        <a:p>
          <a:endParaRPr lang="en-US"/>
        </a:p>
      </dgm:t>
    </dgm:pt>
    <dgm:pt modelId="{0CA1FAFC-8CC2-4F93-90AA-8C3C25F27FB6}" type="sibTrans" cxnId="{C67D6412-A905-43A9-B8DE-87D2DE83996F}">
      <dgm:prSet/>
      <dgm:spPr/>
      <dgm:t>
        <a:bodyPr/>
        <a:lstStyle/>
        <a:p>
          <a:endParaRPr lang="en-US"/>
        </a:p>
      </dgm:t>
    </dgm:pt>
    <dgm:pt modelId="{72D825A3-6696-424A-8A00-815684B2C15C}">
      <dgm:prSet phldrT="[Text]" custT="1"/>
      <dgm:spPr/>
      <dgm:t>
        <a:bodyPr/>
        <a:lstStyle/>
        <a:p>
          <a:r>
            <a:rPr lang="en-US" sz="2400" dirty="0" smtClean="0"/>
            <a:t>Some combination of the two commodities maximizes utility</a:t>
          </a:r>
          <a:endParaRPr lang="en-US" sz="2400" dirty="0"/>
        </a:p>
      </dgm:t>
    </dgm:pt>
    <dgm:pt modelId="{3094CAEA-8508-44BB-93F3-59FAA9120FAB}" type="parTrans" cxnId="{2528CF93-E633-4A9E-B6AA-08D217DF2B3E}">
      <dgm:prSet/>
      <dgm:spPr/>
      <dgm:t>
        <a:bodyPr/>
        <a:lstStyle/>
        <a:p>
          <a:endParaRPr lang="en-US"/>
        </a:p>
      </dgm:t>
    </dgm:pt>
    <dgm:pt modelId="{923BEFC2-D7B8-4F78-B298-4A49EA3605D9}" type="sibTrans" cxnId="{2528CF93-E633-4A9E-B6AA-08D217DF2B3E}">
      <dgm:prSet/>
      <dgm:spPr/>
      <dgm:t>
        <a:bodyPr/>
        <a:lstStyle/>
        <a:p>
          <a:endParaRPr lang="en-US"/>
        </a:p>
      </dgm:t>
    </dgm:pt>
    <dgm:pt modelId="{778461A3-BDAD-436E-8A98-0531BFEBA934}">
      <dgm:prSet phldrT="[Text]" custT="1"/>
      <dgm:spPr/>
      <dgm:t>
        <a:bodyPr/>
        <a:lstStyle/>
        <a:p>
          <a:r>
            <a:rPr lang="en-US" sz="2400" dirty="0" smtClean="0"/>
            <a:t>Households have both a religious unit (R) and a secular unit (Z)</a:t>
          </a:r>
          <a:endParaRPr lang="en-US" sz="2400" dirty="0"/>
        </a:p>
      </dgm:t>
    </dgm:pt>
    <dgm:pt modelId="{D0608535-AD20-4687-8E84-7EDA795128BB}" type="parTrans" cxnId="{C46D8AD6-9D00-4571-9F0F-2DE6B2BED69C}">
      <dgm:prSet/>
      <dgm:spPr/>
      <dgm:t>
        <a:bodyPr/>
        <a:lstStyle/>
        <a:p>
          <a:endParaRPr lang="en-US"/>
        </a:p>
      </dgm:t>
    </dgm:pt>
    <dgm:pt modelId="{FB2C037A-2B19-42FE-A7CD-5E837B005ED8}" type="sibTrans" cxnId="{C46D8AD6-9D00-4571-9F0F-2DE6B2BED69C}">
      <dgm:prSet/>
      <dgm:spPr/>
      <dgm:t>
        <a:bodyPr/>
        <a:lstStyle/>
        <a:p>
          <a:endParaRPr lang="en-US"/>
        </a:p>
      </dgm:t>
    </dgm:pt>
    <dgm:pt modelId="{AEE038CB-F7F5-4B16-A11A-A82FFFBAE663}">
      <dgm:prSet phldrT="[Text]" custT="1"/>
      <dgm:spPr/>
      <dgm:t>
        <a:bodyPr/>
        <a:lstStyle/>
        <a:p>
          <a:r>
            <a:rPr lang="en-US" sz="2400" dirty="0" smtClean="0"/>
            <a:t>X: purchased goods</a:t>
          </a:r>
          <a:endParaRPr lang="en-US" sz="2400" dirty="0"/>
        </a:p>
      </dgm:t>
    </dgm:pt>
    <dgm:pt modelId="{BA9F1323-4FD7-4BA0-8BE1-7D421CBF1653}" type="parTrans" cxnId="{0C0263A6-F431-4705-8B3E-FA1041B5D8B0}">
      <dgm:prSet/>
      <dgm:spPr/>
      <dgm:t>
        <a:bodyPr/>
        <a:lstStyle/>
        <a:p>
          <a:endParaRPr lang="en-US"/>
        </a:p>
      </dgm:t>
    </dgm:pt>
    <dgm:pt modelId="{2337D107-08C2-4B7D-B048-EFD2A71E127E}" type="sibTrans" cxnId="{0C0263A6-F431-4705-8B3E-FA1041B5D8B0}">
      <dgm:prSet/>
      <dgm:spPr/>
      <dgm:t>
        <a:bodyPr/>
        <a:lstStyle/>
        <a:p>
          <a:endParaRPr lang="en-US"/>
        </a:p>
      </dgm:t>
    </dgm:pt>
    <dgm:pt modelId="{F20DDF33-8E8F-4916-82A3-15AB24340A8B}">
      <dgm:prSet phldrT="[Text]" custT="1"/>
      <dgm:spPr/>
      <dgm:t>
        <a:bodyPr/>
        <a:lstStyle/>
        <a:p>
          <a:r>
            <a:rPr lang="en-US" sz="2400" dirty="0" smtClean="0"/>
            <a:t>S: human capital</a:t>
          </a:r>
          <a:endParaRPr lang="en-US" sz="2400" dirty="0"/>
        </a:p>
      </dgm:t>
    </dgm:pt>
    <dgm:pt modelId="{ED4E2F49-2CFD-4509-B34C-2E9F07FDA56A}" type="parTrans" cxnId="{C61A6019-C855-43B0-B66A-409BBA456BEA}">
      <dgm:prSet/>
      <dgm:spPr/>
      <dgm:t>
        <a:bodyPr/>
        <a:lstStyle/>
        <a:p>
          <a:endParaRPr lang="en-US"/>
        </a:p>
      </dgm:t>
    </dgm:pt>
    <dgm:pt modelId="{3469866D-DB3E-483B-ABAD-ED27D87ACB72}" type="sibTrans" cxnId="{C61A6019-C855-43B0-B66A-409BBA456BEA}">
      <dgm:prSet/>
      <dgm:spPr/>
      <dgm:t>
        <a:bodyPr/>
        <a:lstStyle/>
        <a:p>
          <a:endParaRPr lang="en-US"/>
        </a:p>
      </dgm:t>
    </dgm:pt>
    <dgm:pt modelId="{AA6BB687-E64D-468E-9024-B02966B9571F}">
      <dgm:prSet phldrT="[Text]" custT="1"/>
      <dgm:spPr/>
      <dgm:t>
        <a:bodyPr/>
        <a:lstStyle/>
        <a:p>
          <a:r>
            <a:rPr lang="en-US" sz="2400" dirty="0" smtClean="0"/>
            <a:t>C: conduct (tradeoffs that involve minimal cost but reduce secular utility)</a:t>
          </a:r>
          <a:endParaRPr lang="en-US" sz="2400" dirty="0"/>
        </a:p>
      </dgm:t>
    </dgm:pt>
    <dgm:pt modelId="{452233BA-3E4C-44A4-B667-0059CA4A61AF}" type="parTrans" cxnId="{A51B33FB-BE1F-491B-9717-0F09FA41AE39}">
      <dgm:prSet/>
      <dgm:spPr/>
      <dgm:t>
        <a:bodyPr/>
        <a:lstStyle/>
        <a:p>
          <a:endParaRPr lang="en-US"/>
        </a:p>
      </dgm:t>
    </dgm:pt>
    <dgm:pt modelId="{BD7BFDD1-837A-483B-B9A7-312AD7DF5D81}" type="sibTrans" cxnId="{A51B33FB-BE1F-491B-9717-0F09FA41AE39}">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19705F11-11FB-4B9A-8554-CA8BC4A5BE74}" type="pres">
      <dgm:prSet presAssocID="{5B2E7E9B-CAE2-4471-AA91-8C3725E3C96E}" presName="parentText" presStyleLbl="node1" presStyleIdx="0" presStyleCnt="2" custScaleY="82141">
        <dgm:presLayoutVars>
          <dgm:chMax val="0"/>
          <dgm:bulletEnabled val="1"/>
        </dgm:presLayoutVars>
      </dgm:prSet>
      <dgm:spPr/>
      <dgm:t>
        <a:bodyPr/>
        <a:lstStyle/>
        <a:p>
          <a:endParaRPr lang="en-US"/>
        </a:p>
      </dgm:t>
    </dgm:pt>
    <dgm:pt modelId="{ABAEA1E4-C9BA-411F-AF7D-1767CD021C13}" type="pres">
      <dgm:prSet presAssocID="{5B2E7E9B-CAE2-4471-AA91-8C3725E3C96E}" presName="childText" presStyleLbl="revTx" presStyleIdx="0" presStyleCnt="1" custScaleY="95276">
        <dgm:presLayoutVars>
          <dgm:bulletEnabled val="1"/>
        </dgm:presLayoutVars>
      </dgm:prSet>
      <dgm:spPr/>
      <dgm:t>
        <a:bodyPr/>
        <a:lstStyle/>
        <a:p>
          <a:endParaRPr lang="en-US"/>
        </a:p>
      </dgm:t>
    </dgm:pt>
    <dgm:pt modelId="{4EB17622-FEDF-4B18-A682-69E247DF1144}" type="pres">
      <dgm:prSet presAssocID="{1212D382-8694-4A09-BA83-644FB0A992D7}" presName="parentText" presStyleLbl="node1" presStyleIdx="1" presStyleCnt="2" custFlipVert="1" custScaleY="3816" custLinFactNeighborX="-87" custLinFactNeighborY="27572">
        <dgm:presLayoutVars>
          <dgm:chMax val="0"/>
          <dgm:bulletEnabled val="1"/>
        </dgm:presLayoutVars>
      </dgm:prSet>
      <dgm:spPr/>
      <dgm:t>
        <a:bodyPr/>
        <a:lstStyle/>
        <a:p>
          <a:endParaRPr lang="en-US"/>
        </a:p>
      </dgm:t>
    </dgm:pt>
  </dgm:ptLst>
  <dgm:cxnLst>
    <dgm:cxn modelId="{AA5F8105-F732-42FD-B4ED-3A9C8BE6BD0D}" type="presOf" srcId="{72D825A3-6696-424A-8A00-815684B2C15C}" destId="{ABAEA1E4-C9BA-411F-AF7D-1767CD021C13}" srcOrd="0" destOrd="5" presId="urn:microsoft.com/office/officeart/2005/8/layout/vList2"/>
    <dgm:cxn modelId="{F7ED63BE-FA1D-4516-883B-9712D42F9314}" type="presOf" srcId="{F20DDF33-8E8F-4916-82A3-15AB24340A8B}" destId="{ABAEA1E4-C9BA-411F-AF7D-1767CD021C13}" srcOrd="0" destOrd="3" presId="urn:microsoft.com/office/officeart/2005/8/layout/vList2"/>
    <dgm:cxn modelId="{A044DD60-1D6C-4475-83B7-77F800BB73FC}" type="presOf" srcId="{AA6BB687-E64D-468E-9024-B02966B9571F}" destId="{ABAEA1E4-C9BA-411F-AF7D-1767CD021C13}" srcOrd="0" destOrd="4" presId="urn:microsoft.com/office/officeart/2005/8/layout/vList2"/>
    <dgm:cxn modelId="{D727C339-B3C4-479F-BF8F-380D27F32CE5}" type="presOf" srcId="{AEE038CB-F7F5-4B16-A11A-A82FFFBAE663}" destId="{ABAEA1E4-C9BA-411F-AF7D-1767CD021C13}" srcOrd="0" destOrd="2" presId="urn:microsoft.com/office/officeart/2005/8/layout/vList2"/>
    <dgm:cxn modelId="{C61A6019-C855-43B0-B66A-409BBA456BEA}" srcId="{5B2E7E9B-CAE2-4471-AA91-8C3725E3C96E}" destId="{F20DDF33-8E8F-4916-82A3-15AB24340A8B}" srcOrd="3" destOrd="0" parTransId="{ED4E2F49-2CFD-4509-B34C-2E9F07FDA56A}" sibTransId="{3469866D-DB3E-483B-ABAD-ED27D87ACB72}"/>
    <dgm:cxn modelId="{E4C159E9-EE7E-4A1B-BBC4-4451CD3EA3F0}" srcId="{5ECF2A84-8588-4C7B-866F-DF420967C95F}" destId="{5B2E7E9B-CAE2-4471-AA91-8C3725E3C96E}" srcOrd="0" destOrd="0" parTransId="{0A453568-60A1-4A42-B6B3-8D5F9DB3EB8F}" sibTransId="{44BC9237-23F9-44A0-AB17-44444F8CD389}"/>
    <dgm:cxn modelId="{2528CF93-E633-4A9E-B6AA-08D217DF2B3E}" srcId="{5B2E7E9B-CAE2-4471-AA91-8C3725E3C96E}" destId="{72D825A3-6696-424A-8A00-815684B2C15C}" srcOrd="5" destOrd="0" parTransId="{3094CAEA-8508-44BB-93F3-59FAA9120FAB}" sibTransId="{923BEFC2-D7B8-4F78-B298-4A49EA3605D9}"/>
    <dgm:cxn modelId="{477D6E16-8147-45C5-AAE7-A0095B1CF59B}" type="presOf" srcId="{5ECF2A84-8588-4C7B-866F-DF420967C95F}" destId="{550E4721-14C9-4DCE-8A05-892312D37FF5}" srcOrd="0" destOrd="0" presId="urn:microsoft.com/office/officeart/2005/8/layout/vList2"/>
    <dgm:cxn modelId="{C63C1BCC-D737-4A0F-A45D-F9C6BDD9B56F}" type="presOf" srcId="{4B4C27C2-BE62-484E-9E8F-A875E1F40064}" destId="{ABAEA1E4-C9BA-411F-AF7D-1767CD021C13}" srcOrd="0" destOrd="1" presId="urn:microsoft.com/office/officeart/2005/8/layout/vList2"/>
    <dgm:cxn modelId="{0C0263A6-F431-4705-8B3E-FA1041B5D8B0}" srcId="{5B2E7E9B-CAE2-4471-AA91-8C3725E3C96E}" destId="{AEE038CB-F7F5-4B16-A11A-A82FFFBAE663}" srcOrd="2" destOrd="0" parTransId="{BA9F1323-4FD7-4BA0-8BE1-7D421CBF1653}" sibTransId="{2337D107-08C2-4B7D-B048-EFD2A71E127E}"/>
    <dgm:cxn modelId="{D089D074-9756-4B9E-84CE-15D5BAE724C1}" type="presOf" srcId="{778461A3-BDAD-436E-8A98-0531BFEBA934}" destId="{ABAEA1E4-C9BA-411F-AF7D-1767CD021C13}" srcOrd="0" destOrd="0" presId="urn:microsoft.com/office/officeart/2005/8/layout/vList2"/>
    <dgm:cxn modelId="{C67D6412-A905-43A9-B8DE-87D2DE83996F}" srcId="{5B2E7E9B-CAE2-4471-AA91-8C3725E3C96E}" destId="{4B4C27C2-BE62-484E-9E8F-A875E1F40064}" srcOrd="1" destOrd="0" parTransId="{17DE4403-54E0-470B-B526-A082566CBE34}" sibTransId="{0CA1FAFC-8CC2-4F93-90AA-8C3C25F27FB6}"/>
    <dgm:cxn modelId="{4A349E93-F4F1-4005-AAC7-4256EDD90E84}" type="presOf" srcId="{1212D382-8694-4A09-BA83-644FB0A992D7}" destId="{4EB17622-FEDF-4B18-A682-69E247DF1144}" srcOrd="0" destOrd="0" presId="urn:microsoft.com/office/officeart/2005/8/layout/vList2"/>
    <dgm:cxn modelId="{C46D8AD6-9D00-4571-9F0F-2DE6B2BED69C}" srcId="{5B2E7E9B-CAE2-4471-AA91-8C3725E3C96E}" destId="{778461A3-BDAD-436E-8A98-0531BFEBA934}" srcOrd="0" destOrd="0" parTransId="{D0608535-AD20-4687-8E84-7EDA795128BB}" sibTransId="{FB2C037A-2B19-42FE-A7CD-5E837B005ED8}"/>
    <dgm:cxn modelId="{740BF9ED-61CC-4C0A-967D-F71FDD91907E}" srcId="{5ECF2A84-8588-4C7B-866F-DF420967C95F}" destId="{1212D382-8694-4A09-BA83-644FB0A992D7}" srcOrd="1" destOrd="0" parTransId="{5CE9A501-4D80-460E-AB39-6A8AC32F4072}" sibTransId="{EE07DEB2-CF24-4D4A-93D4-398A6B8EB0E4}"/>
    <dgm:cxn modelId="{A51B33FB-BE1F-491B-9717-0F09FA41AE39}" srcId="{5B2E7E9B-CAE2-4471-AA91-8C3725E3C96E}" destId="{AA6BB687-E64D-468E-9024-B02966B9571F}" srcOrd="4" destOrd="0" parTransId="{452233BA-3E4C-44A4-B667-0059CA4A61AF}" sibTransId="{BD7BFDD1-837A-483B-B9A7-312AD7DF5D81}"/>
    <dgm:cxn modelId="{0F7A4B9C-F916-41BE-ABF1-A51D7DA133B6}" type="presOf" srcId="{5B2E7E9B-CAE2-4471-AA91-8C3725E3C96E}" destId="{19705F11-11FB-4B9A-8554-CA8BC4A5BE74}" srcOrd="0" destOrd="0" presId="urn:microsoft.com/office/officeart/2005/8/layout/vList2"/>
    <dgm:cxn modelId="{E70EB823-72F5-465D-8448-BB9A1EBB4AE5}" type="presParOf" srcId="{550E4721-14C9-4DCE-8A05-892312D37FF5}" destId="{19705F11-11FB-4B9A-8554-CA8BC4A5BE74}" srcOrd="0" destOrd="0" presId="urn:microsoft.com/office/officeart/2005/8/layout/vList2"/>
    <dgm:cxn modelId="{92A28743-ECFA-4A58-9E03-02AB05726B0F}" type="presParOf" srcId="{550E4721-14C9-4DCE-8A05-892312D37FF5}" destId="{ABAEA1E4-C9BA-411F-AF7D-1767CD021C13}" srcOrd="1" destOrd="0" presId="urn:microsoft.com/office/officeart/2005/8/layout/vList2"/>
    <dgm:cxn modelId="{41243F1D-FB20-49A5-8B1F-CCEB3A2E4E5F}" type="presParOf" srcId="{550E4721-14C9-4DCE-8A05-892312D37FF5}" destId="{4EB17622-FEDF-4B18-A682-69E247DF1144}"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0.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B2E7E9B-CAE2-4471-AA91-8C3725E3C96E}">
      <dgm:prSet phldrT="[Text]" custT="1"/>
      <dgm:spPr>
        <a:blipFill>
          <a:blip xmlns:r="http://schemas.openxmlformats.org/officeDocument/2006/relationships" r:embed="rId1"/>
          <a:stretch>
            <a:fillRect t="-6098" b="-7927"/>
          </a:stretch>
        </a:blipFill>
      </dgm:spPr>
      <dgm:t>
        <a:bodyPr/>
        <a:lstStyle/>
        <a:p>
          <a:r>
            <a:rPr lang="en-US">
              <a:noFill/>
            </a:rPr>
            <a:t> </a:t>
          </a:r>
        </a:p>
      </dgm:t>
    </dgm:pt>
    <dgm:pt modelId="{0A453568-60A1-4A42-B6B3-8D5F9DB3EB8F}" type="parTrans" cxnId="{E4C159E9-EE7E-4A1B-BBC4-4451CD3EA3F0}">
      <dgm:prSet/>
      <dgm:spPr/>
      <dgm:t>
        <a:bodyPr/>
        <a:lstStyle/>
        <a:p>
          <a:endParaRPr lang="en-US"/>
        </a:p>
      </dgm:t>
    </dgm:pt>
    <dgm:pt modelId="{44BC9237-23F9-44A0-AB17-44444F8CD389}" type="sibTrans" cxnId="{E4C159E9-EE7E-4A1B-BBC4-4451CD3EA3F0}">
      <dgm:prSet/>
      <dgm:spPr/>
      <dgm:t>
        <a:bodyPr/>
        <a:lstStyle/>
        <a:p>
          <a:endParaRPr lang="en-US"/>
        </a:p>
      </dgm:t>
    </dgm:pt>
    <dgm:pt modelId="{1212D382-8694-4A09-BA83-644FB0A992D7}">
      <dgm:prSet phldrT="[Text]"/>
      <dgm:spPr/>
      <dgm:t>
        <a:bodyPr/>
        <a:lstStyle/>
        <a:p>
          <a:endParaRPr lang="en-US" dirty="0"/>
        </a:p>
      </dgm:t>
    </dgm:pt>
    <dgm:pt modelId="{5CE9A501-4D80-460E-AB39-6A8AC32F4072}" type="parTrans" cxnId="{740BF9ED-61CC-4C0A-967D-F71FDD91907E}">
      <dgm:prSet/>
      <dgm:spPr/>
      <dgm:t>
        <a:bodyPr/>
        <a:lstStyle/>
        <a:p>
          <a:endParaRPr lang="en-US"/>
        </a:p>
      </dgm:t>
    </dgm:pt>
    <dgm:pt modelId="{EE07DEB2-CF24-4D4A-93D4-398A6B8EB0E4}" type="sibTrans" cxnId="{740BF9ED-61CC-4C0A-967D-F71FDD91907E}">
      <dgm:prSet/>
      <dgm:spPr/>
      <dgm:t>
        <a:bodyPr/>
        <a:lstStyle/>
        <a:p>
          <a:endParaRPr lang="en-US"/>
        </a:p>
      </dgm:t>
    </dgm:pt>
    <dgm:pt modelId="{4B4C27C2-BE62-484E-9E8F-A875E1F40064}">
      <dgm:prSet phldrT="[Text]" custT="1"/>
      <dgm:spPr/>
      <dgm:t>
        <a:bodyPr/>
        <a:lstStyle/>
        <a:p>
          <a:r>
            <a:rPr lang="en-US" sz="2400" dirty="0" smtClean="0"/>
            <a:t>T: amount of time</a:t>
          </a:r>
          <a:endParaRPr lang="en-US" sz="2400" dirty="0"/>
        </a:p>
      </dgm:t>
    </dgm:pt>
    <dgm:pt modelId="{17DE4403-54E0-470B-B526-A082566CBE34}" type="parTrans" cxnId="{C67D6412-A905-43A9-B8DE-87D2DE83996F}">
      <dgm:prSet/>
      <dgm:spPr/>
      <dgm:t>
        <a:bodyPr/>
        <a:lstStyle/>
        <a:p>
          <a:endParaRPr lang="en-US"/>
        </a:p>
      </dgm:t>
    </dgm:pt>
    <dgm:pt modelId="{0CA1FAFC-8CC2-4F93-90AA-8C3C25F27FB6}" type="sibTrans" cxnId="{C67D6412-A905-43A9-B8DE-87D2DE83996F}">
      <dgm:prSet/>
      <dgm:spPr/>
      <dgm:t>
        <a:bodyPr/>
        <a:lstStyle/>
        <a:p>
          <a:endParaRPr lang="en-US"/>
        </a:p>
      </dgm:t>
    </dgm:pt>
    <dgm:pt modelId="{72D825A3-6696-424A-8A00-815684B2C15C}">
      <dgm:prSet phldrT="[Text]" custT="1"/>
      <dgm:spPr/>
      <dgm:t>
        <a:bodyPr/>
        <a:lstStyle/>
        <a:p>
          <a:r>
            <a:rPr lang="en-US" sz="2400" dirty="0" smtClean="0"/>
            <a:t>Some combination of the two commodities maximizes utility</a:t>
          </a:r>
          <a:endParaRPr lang="en-US" sz="2400" dirty="0"/>
        </a:p>
      </dgm:t>
    </dgm:pt>
    <dgm:pt modelId="{3094CAEA-8508-44BB-93F3-59FAA9120FAB}" type="parTrans" cxnId="{2528CF93-E633-4A9E-B6AA-08D217DF2B3E}">
      <dgm:prSet/>
      <dgm:spPr/>
      <dgm:t>
        <a:bodyPr/>
        <a:lstStyle/>
        <a:p>
          <a:endParaRPr lang="en-US"/>
        </a:p>
      </dgm:t>
    </dgm:pt>
    <dgm:pt modelId="{923BEFC2-D7B8-4F78-B298-4A49EA3605D9}" type="sibTrans" cxnId="{2528CF93-E633-4A9E-B6AA-08D217DF2B3E}">
      <dgm:prSet/>
      <dgm:spPr/>
      <dgm:t>
        <a:bodyPr/>
        <a:lstStyle/>
        <a:p>
          <a:endParaRPr lang="en-US"/>
        </a:p>
      </dgm:t>
    </dgm:pt>
    <dgm:pt modelId="{778461A3-BDAD-436E-8A98-0531BFEBA934}">
      <dgm:prSet phldrT="[Text]" custT="1"/>
      <dgm:spPr/>
      <dgm:t>
        <a:bodyPr/>
        <a:lstStyle/>
        <a:p>
          <a:r>
            <a:rPr lang="en-US" sz="2400" dirty="0" smtClean="0"/>
            <a:t>Households have both a religious unit (R) and a secular unit (Z)</a:t>
          </a:r>
          <a:endParaRPr lang="en-US" sz="2400" dirty="0"/>
        </a:p>
      </dgm:t>
    </dgm:pt>
    <dgm:pt modelId="{D0608535-AD20-4687-8E84-7EDA795128BB}" type="parTrans" cxnId="{C46D8AD6-9D00-4571-9F0F-2DE6B2BED69C}">
      <dgm:prSet/>
      <dgm:spPr/>
      <dgm:t>
        <a:bodyPr/>
        <a:lstStyle/>
        <a:p>
          <a:endParaRPr lang="en-US"/>
        </a:p>
      </dgm:t>
    </dgm:pt>
    <dgm:pt modelId="{FB2C037A-2B19-42FE-A7CD-5E837B005ED8}" type="sibTrans" cxnId="{C46D8AD6-9D00-4571-9F0F-2DE6B2BED69C}">
      <dgm:prSet/>
      <dgm:spPr/>
      <dgm:t>
        <a:bodyPr/>
        <a:lstStyle/>
        <a:p>
          <a:endParaRPr lang="en-US"/>
        </a:p>
      </dgm:t>
    </dgm:pt>
    <dgm:pt modelId="{AEE038CB-F7F5-4B16-A11A-A82FFFBAE663}">
      <dgm:prSet phldrT="[Text]" custT="1"/>
      <dgm:spPr/>
      <dgm:t>
        <a:bodyPr/>
        <a:lstStyle/>
        <a:p>
          <a:r>
            <a:rPr lang="en-US" sz="2400" dirty="0" smtClean="0"/>
            <a:t>X: purchased goods</a:t>
          </a:r>
          <a:endParaRPr lang="en-US" sz="2400" dirty="0"/>
        </a:p>
      </dgm:t>
    </dgm:pt>
    <dgm:pt modelId="{BA9F1323-4FD7-4BA0-8BE1-7D421CBF1653}" type="parTrans" cxnId="{0C0263A6-F431-4705-8B3E-FA1041B5D8B0}">
      <dgm:prSet/>
      <dgm:spPr/>
      <dgm:t>
        <a:bodyPr/>
        <a:lstStyle/>
        <a:p>
          <a:endParaRPr lang="en-US"/>
        </a:p>
      </dgm:t>
    </dgm:pt>
    <dgm:pt modelId="{2337D107-08C2-4B7D-B048-EFD2A71E127E}" type="sibTrans" cxnId="{0C0263A6-F431-4705-8B3E-FA1041B5D8B0}">
      <dgm:prSet/>
      <dgm:spPr/>
      <dgm:t>
        <a:bodyPr/>
        <a:lstStyle/>
        <a:p>
          <a:endParaRPr lang="en-US"/>
        </a:p>
      </dgm:t>
    </dgm:pt>
    <dgm:pt modelId="{F20DDF33-8E8F-4916-82A3-15AB24340A8B}">
      <dgm:prSet phldrT="[Text]" custT="1"/>
      <dgm:spPr/>
      <dgm:t>
        <a:bodyPr/>
        <a:lstStyle/>
        <a:p>
          <a:r>
            <a:rPr lang="en-US" sz="2400" dirty="0" smtClean="0"/>
            <a:t>S: human capital</a:t>
          </a:r>
          <a:endParaRPr lang="en-US" sz="2400" dirty="0"/>
        </a:p>
      </dgm:t>
    </dgm:pt>
    <dgm:pt modelId="{ED4E2F49-2CFD-4509-B34C-2E9F07FDA56A}" type="parTrans" cxnId="{C61A6019-C855-43B0-B66A-409BBA456BEA}">
      <dgm:prSet/>
      <dgm:spPr/>
      <dgm:t>
        <a:bodyPr/>
        <a:lstStyle/>
        <a:p>
          <a:endParaRPr lang="en-US"/>
        </a:p>
      </dgm:t>
    </dgm:pt>
    <dgm:pt modelId="{3469866D-DB3E-483B-ABAD-ED27D87ACB72}" type="sibTrans" cxnId="{C61A6019-C855-43B0-B66A-409BBA456BEA}">
      <dgm:prSet/>
      <dgm:spPr/>
      <dgm:t>
        <a:bodyPr/>
        <a:lstStyle/>
        <a:p>
          <a:endParaRPr lang="en-US"/>
        </a:p>
      </dgm:t>
    </dgm:pt>
    <dgm:pt modelId="{AA6BB687-E64D-468E-9024-B02966B9571F}">
      <dgm:prSet phldrT="[Text]" custT="1"/>
      <dgm:spPr/>
      <dgm:t>
        <a:bodyPr/>
        <a:lstStyle/>
        <a:p>
          <a:r>
            <a:rPr lang="en-US" sz="2400" dirty="0" smtClean="0"/>
            <a:t>C: conduct (tradeoffs that involve minimal cost but reduce secular utility)</a:t>
          </a:r>
          <a:endParaRPr lang="en-US" sz="2400" dirty="0"/>
        </a:p>
      </dgm:t>
    </dgm:pt>
    <dgm:pt modelId="{452233BA-3E4C-44A4-B667-0059CA4A61AF}" type="parTrans" cxnId="{A51B33FB-BE1F-491B-9717-0F09FA41AE39}">
      <dgm:prSet/>
      <dgm:spPr/>
      <dgm:t>
        <a:bodyPr/>
        <a:lstStyle/>
        <a:p>
          <a:endParaRPr lang="en-US"/>
        </a:p>
      </dgm:t>
    </dgm:pt>
    <dgm:pt modelId="{BD7BFDD1-837A-483B-B9A7-312AD7DF5D81}" type="sibTrans" cxnId="{A51B33FB-BE1F-491B-9717-0F09FA41AE39}">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19705F11-11FB-4B9A-8554-CA8BC4A5BE74}" type="pres">
      <dgm:prSet presAssocID="{5B2E7E9B-CAE2-4471-AA91-8C3725E3C96E}" presName="parentText" presStyleLbl="node1" presStyleIdx="0" presStyleCnt="2" custScaleY="82141">
        <dgm:presLayoutVars>
          <dgm:chMax val="0"/>
          <dgm:bulletEnabled val="1"/>
        </dgm:presLayoutVars>
      </dgm:prSet>
      <dgm:spPr/>
      <dgm:t>
        <a:bodyPr/>
        <a:lstStyle/>
        <a:p>
          <a:endParaRPr lang="en-US"/>
        </a:p>
      </dgm:t>
    </dgm:pt>
    <dgm:pt modelId="{ABAEA1E4-C9BA-411F-AF7D-1767CD021C13}" type="pres">
      <dgm:prSet presAssocID="{5B2E7E9B-CAE2-4471-AA91-8C3725E3C96E}" presName="childText" presStyleLbl="revTx" presStyleIdx="0" presStyleCnt="1" custScaleY="95276">
        <dgm:presLayoutVars>
          <dgm:bulletEnabled val="1"/>
        </dgm:presLayoutVars>
      </dgm:prSet>
      <dgm:spPr/>
      <dgm:t>
        <a:bodyPr/>
        <a:lstStyle/>
        <a:p>
          <a:endParaRPr lang="en-US"/>
        </a:p>
      </dgm:t>
    </dgm:pt>
    <dgm:pt modelId="{4EB17622-FEDF-4B18-A682-69E247DF1144}" type="pres">
      <dgm:prSet presAssocID="{1212D382-8694-4A09-BA83-644FB0A992D7}" presName="parentText" presStyleLbl="node1" presStyleIdx="1" presStyleCnt="2" custFlipVert="1" custScaleY="3816" custLinFactNeighborX="-87" custLinFactNeighborY="27572">
        <dgm:presLayoutVars>
          <dgm:chMax val="0"/>
          <dgm:bulletEnabled val="1"/>
        </dgm:presLayoutVars>
      </dgm:prSet>
      <dgm:spPr/>
      <dgm:t>
        <a:bodyPr/>
        <a:lstStyle/>
        <a:p>
          <a:endParaRPr lang="en-US"/>
        </a:p>
      </dgm:t>
    </dgm:pt>
  </dgm:ptLst>
  <dgm:cxnLst>
    <dgm:cxn modelId="{866A3C67-C2B4-4CC7-B44D-588BD340CD4B}" type="presOf" srcId="{5ECF2A84-8588-4C7B-866F-DF420967C95F}" destId="{550E4721-14C9-4DCE-8A05-892312D37FF5}" srcOrd="0" destOrd="0" presId="urn:microsoft.com/office/officeart/2005/8/layout/vList2"/>
    <dgm:cxn modelId="{D8FCB6BA-739F-4217-A4B7-BC3A67E06449}" type="presOf" srcId="{778461A3-BDAD-436E-8A98-0531BFEBA934}" destId="{ABAEA1E4-C9BA-411F-AF7D-1767CD021C13}" srcOrd="0" destOrd="0" presId="urn:microsoft.com/office/officeart/2005/8/layout/vList2"/>
    <dgm:cxn modelId="{E8521971-EE82-457D-B9AF-A8EC42259438}" type="presOf" srcId="{1212D382-8694-4A09-BA83-644FB0A992D7}" destId="{4EB17622-FEDF-4B18-A682-69E247DF1144}" srcOrd="0" destOrd="0" presId="urn:microsoft.com/office/officeart/2005/8/layout/vList2"/>
    <dgm:cxn modelId="{C61A6019-C855-43B0-B66A-409BBA456BEA}" srcId="{5B2E7E9B-CAE2-4471-AA91-8C3725E3C96E}" destId="{F20DDF33-8E8F-4916-82A3-15AB24340A8B}" srcOrd="3" destOrd="0" parTransId="{ED4E2F49-2CFD-4509-B34C-2E9F07FDA56A}" sibTransId="{3469866D-DB3E-483B-ABAD-ED27D87ACB72}"/>
    <dgm:cxn modelId="{E4C159E9-EE7E-4A1B-BBC4-4451CD3EA3F0}" srcId="{5ECF2A84-8588-4C7B-866F-DF420967C95F}" destId="{5B2E7E9B-CAE2-4471-AA91-8C3725E3C96E}" srcOrd="0" destOrd="0" parTransId="{0A453568-60A1-4A42-B6B3-8D5F9DB3EB8F}" sibTransId="{44BC9237-23F9-44A0-AB17-44444F8CD389}"/>
    <dgm:cxn modelId="{15A78BAA-CE17-45AB-9232-04B73BFEE3D5}" type="presOf" srcId="{AEE038CB-F7F5-4B16-A11A-A82FFFBAE663}" destId="{ABAEA1E4-C9BA-411F-AF7D-1767CD021C13}" srcOrd="0" destOrd="2" presId="urn:microsoft.com/office/officeart/2005/8/layout/vList2"/>
    <dgm:cxn modelId="{2528CF93-E633-4A9E-B6AA-08D217DF2B3E}" srcId="{5B2E7E9B-CAE2-4471-AA91-8C3725E3C96E}" destId="{72D825A3-6696-424A-8A00-815684B2C15C}" srcOrd="5" destOrd="0" parTransId="{3094CAEA-8508-44BB-93F3-59FAA9120FAB}" sibTransId="{923BEFC2-D7B8-4F78-B298-4A49EA3605D9}"/>
    <dgm:cxn modelId="{F676F45B-C50E-4C73-8384-9BFDBF6B323C}" type="presOf" srcId="{5B2E7E9B-CAE2-4471-AA91-8C3725E3C96E}" destId="{19705F11-11FB-4B9A-8554-CA8BC4A5BE74}" srcOrd="0" destOrd="0" presId="urn:microsoft.com/office/officeart/2005/8/layout/vList2"/>
    <dgm:cxn modelId="{6DA1F5E4-65E1-4E7D-8110-4D6FA5474BA2}" type="presOf" srcId="{F20DDF33-8E8F-4916-82A3-15AB24340A8B}" destId="{ABAEA1E4-C9BA-411F-AF7D-1767CD021C13}" srcOrd="0" destOrd="3" presId="urn:microsoft.com/office/officeart/2005/8/layout/vList2"/>
    <dgm:cxn modelId="{1D53788A-114F-4173-946F-97DFD321368D}" type="presOf" srcId="{AA6BB687-E64D-468E-9024-B02966B9571F}" destId="{ABAEA1E4-C9BA-411F-AF7D-1767CD021C13}" srcOrd="0" destOrd="4" presId="urn:microsoft.com/office/officeart/2005/8/layout/vList2"/>
    <dgm:cxn modelId="{0C0263A6-F431-4705-8B3E-FA1041B5D8B0}" srcId="{5B2E7E9B-CAE2-4471-AA91-8C3725E3C96E}" destId="{AEE038CB-F7F5-4B16-A11A-A82FFFBAE663}" srcOrd="2" destOrd="0" parTransId="{BA9F1323-4FD7-4BA0-8BE1-7D421CBF1653}" sibTransId="{2337D107-08C2-4B7D-B048-EFD2A71E127E}"/>
    <dgm:cxn modelId="{C67D6412-A905-43A9-B8DE-87D2DE83996F}" srcId="{5B2E7E9B-CAE2-4471-AA91-8C3725E3C96E}" destId="{4B4C27C2-BE62-484E-9E8F-A875E1F40064}" srcOrd="1" destOrd="0" parTransId="{17DE4403-54E0-470B-B526-A082566CBE34}" sibTransId="{0CA1FAFC-8CC2-4F93-90AA-8C3C25F27FB6}"/>
    <dgm:cxn modelId="{C46D8AD6-9D00-4571-9F0F-2DE6B2BED69C}" srcId="{5B2E7E9B-CAE2-4471-AA91-8C3725E3C96E}" destId="{778461A3-BDAD-436E-8A98-0531BFEBA934}" srcOrd="0" destOrd="0" parTransId="{D0608535-AD20-4687-8E84-7EDA795128BB}" sibTransId="{FB2C037A-2B19-42FE-A7CD-5E837B005ED8}"/>
    <dgm:cxn modelId="{740BF9ED-61CC-4C0A-967D-F71FDD91907E}" srcId="{5ECF2A84-8588-4C7B-866F-DF420967C95F}" destId="{1212D382-8694-4A09-BA83-644FB0A992D7}" srcOrd="1" destOrd="0" parTransId="{5CE9A501-4D80-460E-AB39-6A8AC32F4072}" sibTransId="{EE07DEB2-CF24-4D4A-93D4-398A6B8EB0E4}"/>
    <dgm:cxn modelId="{B62BE467-18E0-4AC6-87AD-6EF2BD467CE6}" type="presOf" srcId="{72D825A3-6696-424A-8A00-815684B2C15C}" destId="{ABAEA1E4-C9BA-411F-AF7D-1767CD021C13}" srcOrd="0" destOrd="5" presId="urn:microsoft.com/office/officeart/2005/8/layout/vList2"/>
    <dgm:cxn modelId="{115AD543-1534-4943-B49F-819B257D2CA0}" type="presOf" srcId="{4B4C27C2-BE62-484E-9E8F-A875E1F40064}" destId="{ABAEA1E4-C9BA-411F-AF7D-1767CD021C13}" srcOrd="0" destOrd="1" presId="urn:microsoft.com/office/officeart/2005/8/layout/vList2"/>
    <dgm:cxn modelId="{A51B33FB-BE1F-491B-9717-0F09FA41AE39}" srcId="{5B2E7E9B-CAE2-4471-AA91-8C3725E3C96E}" destId="{AA6BB687-E64D-468E-9024-B02966B9571F}" srcOrd="4" destOrd="0" parTransId="{452233BA-3E4C-44A4-B667-0059CA4A61AF}" sibTransId="{BD7BFDD1-837A-483B-B9A7-312AD7DF5D81}"/>
    <dgm:cxn modelId="{38E7981A-9EC5-4DFE-80F3-C02499F18142}" type="presParOf" srcId="{550E4721-14C9-4DCE-8A05-892312D37FF5}" destId="{19705F11-11FB-4B9A-8554-CA8BC4A5BE74}" srcOrd="0" destOrd="0" presId="urn:microsoft.com/office/officeart/2005/8/layout/vList2"/>
    <dgm:cxn modelId="{78F18442-696A-4209-A2F3-803902928910}" type="presParOf" srcId="{550E4721-14C9-4DCE-8A05-892312D37FF5}" destId="{ABAEA1E4-C9BA-411F-AF7D-1767CD021C13}" srcOrd="1" destOrd="0" presId="urn:microsoft.com/office/officeart/2005/8/layout/vList2"/>
    <dgm:cxn modelId="{36FCA2B7-EABE-4402-B0F2-9AAC1A9AFD63}" type="presParOf" srcId="{550E4721-14C9-4DCE-8A05-892312D37FF5}" destId="{4EB17622-FEDF-4B18-A682-69E247DF114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68AAE7C2-A884-461D-AFF5-26725405B3BE}"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Lst>
  <dgm:cxnLst>
    <dgm:cxn modelId="{2D1E9BA7-109A-4ED7-9E55-EF521B73201D}" type="presOf" srcId="{5ECF2A84-8588-4C7B-866F-DF420967C95F}" destId="{550E4721-14C9-4DCE-8A05-892312D37F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ECF2A84-8588-4C7B-866F-DF420967C9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D94868A-D20D-4C3A-9462-1401132C63B6}">
      <dgm:prSet phldrT="[Text]" custT="1"/>
      <dgm:spPr/>
      <dgm:t>
        <a:bodyPr/>
        <a:lstStyle/>
        <a:p>
          <a:r>
            <a:rPr lang="en-US" sz="2800" dirty="0" smtClean="0"/>
            <a:t>Previous research suggests that completing estate planning documents may be an important barrier for African-Americans</a:t>
          </a:r>
          <a:endParaRPr lang="en-US" sz="2800" dirty="0"/>
        </a:p>
      </dgm:t>
    </dgm:pt>
    <dgm:pt modelId="{A00DFD0F-5B35-4E46-ACCE-B93104F95763}" type="parTrans" cxnId="{61BECC2E-A8B5-43C7-850D-CFE721167CC1}">
      <dgm:prSet/>
      <dgm:spPr/>
      <dgm:t>
        <a:bodyPr/>
        <a:lstStyle/>
        <a:p>
          <a:endParaRPr lang="en-US"/>
        </a:p>
      </dgm:t>
    </dgm:pt>
    <dgm:pt modelId="{8E584160-1A07-4D57-8423-DAC55ECE0332}" type="sibTrans" cxnId="{61BECC2E-A8B5-43C7-850D-CFE721167CC1}">
      <dgm:prSet/>
      <dgm:spPr/>
      <dgm:t>
        <a:bodyPr/>
        <a:lstStyle/>
        <a:p>
          <a:endParaRPr lang="en-US"/>
        </a:p>
      </dgm:t>
    </dgm:pt>
    <dgm:pt modelId="{190DE1E7-2273-4043-AA29-AF2E5739962D}">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dirty="0" smtClean="0"/>
            <a:t> Whites have been more likely than other racial or ethnic groups to have a will </a:t>
          </a:r>
          <a:r>
            <a:rPr lang="en-US" sz="1600" dirty="0" smtClean="0"/>
            <a:t>(Palmer, 2006; </a:t>
          </a:r>
          <a:r>
            <a:rPr lang="en-US" sz="1600" dirty="0" err="1" smtClean="0"/>
            <a:t>Goetting</a:t>
          </a:r>
          <a:r>
            <a:rPr lang="en-US" sz="1600" dirty="0" smtClean="0"/>
            <a:t> &amp; Martin, 2001; Lee, 2000; O’Connor, 1996).</a:t>
          </a:r>
          <a:endParaRPr lang="en-US" sz="1000" dirty="0" smtClean="0"/>
        </a:p>
      </dgm:t>
    </dgm:pt>
    <dgm:pt modelId="{A45FD53E-9238-4A8D-AF7E-5A27989E1458}" type="parTrans" cxnId="{BDDAF523-9FB7-4BB1-824A-C9CFE10612BB}">
      <dgm:prSet/>
      <dgm:spPr/>
      <dgm:t>
        <a:bodyPr/>
        <a:lstStyle/>
        <a:p>
          <a:endParaRPr lang="en-US"/>
        </a:p>
      </dgm:t>
    </dgm:pt>
    <dgm:pt modelId="{F154F7B2-BEFB-430B-A177-60A675DDA689}" type="sibTrans" cxnId="{BDDAF523-9FB7-4BB1-824A-C9CFE10612BB}">
      <dgm:prSet/>
      <dgm:spPr/>
      <dgm:t>
        <a:bodyPr/>
        <a:lstStyle/>
        <a:p>
          <a:endParaRPr lang="en-US"/>
        </a:p>
      </dgm:t>
    </dgm:pt>
    <dgm:pt modelId="{2E106B83-A22B-40BE-A7D4-09CA57057EF0}">
      <dgm:prSet phldrT="[Text]" custT="1"/>
      <dgm:spPr/>
      <dgm:t>
        <a:bodyPr/>
        <a:lstStyle/>
        <a:p>
          <a:pPr marL="228600" lvl="1" indent="0" defTabSz="1066800">
            <a:lnSpc>
              <a:spcPct val="90000"/>
            </a:lnSpc>
            <a:spcBef>
              <a:spcPct val="0"/>
            </a:spcBef>
            <a:spcAft>
              <a:spcPct val="20000"/>
            </a:spcAft>
            <a:buNone/>
          </a:pPr>
          <a:endParaRPr lang="en-US" sz="2400" dirty="0"/>
        </a:p>
      </dgm:t>
    </dgm:pt>
    <dgm:pt modelId="{20AAC28F-421A-4B10-8561-F5363D83A4A6}" type="parTrans" cxnId="{1F34CF60-4E53-48D5-8812-A5612F36A4A7}">
      <dgm:prSet/>
      <dgm:spPr/>
      <dgm:t>
        <a:bodyPr/>
        <a:lstStyle/>
        <a:p>
          <a:endParaRPr lang="en-US"/>
        </a:p>
      </dgm:t>
    </dgm:pt>
    <dgm:pt modelId="{5A437274-F91F-49C7-B97E-DCFC8D214E47}" type="sibTrans" cxnId="{1F34CF60-4E53-48D5-8812-A5612F36A4A7}">
      <dgm:prSet/>
      <dgm:spPr/>
      <dgm:t>
        <a:bodyPr/>
        <a:lstStyle/>
        <a:p>
          <a:endParaRPr lang="en-US"/>
        </a:p>
      </dgm:t>
    </dgm:pt>
    <dgm:pt modelId="{D6DB62DB-F316-4DF1-9837-CAACF85B05A6}">
      <dgm:prSet phldrT="[Text]" custT="1"/>
      <dgm:spPr/>
      <dgm:t>
        <a:bodyPr/>
        <a:lstStyle/>
        <a:p>
          <a:pPr marL="228600" lvl="1" indent="0" defTabSz="1066800">
            <a:lnSpc>
              <a:spcPct val="90000"/>
            </a:lnSpc>
            <a:spcBef>
              <a:spcPct val="0"/>
            </a:spcBef>
            <a:spcAft>
              <a:spcPct val="20000"/>
            </a:spcAft>
            <a:buNone/>
          </a:pPr>
          <a:endParaRPr lang="en-US" sz="2400" dirty="0"/>
        </a:p>
      </dgm:t>
    </dgm:pt>
    <dgm:pt modelId="{6F03ED65-8949-4E17-9E53-B9813B6A69E8}" type="parTrans" cxnId="{D36BAB49-F989-4F32-9A05-FBD74648053B}">
      <dgm:prSet/>
      <dgm:spPr/>
      <dgm:t>
        <a:bodyPr/>
        <a:lstStyle/>
        <a:p>
          <a:endParaRPr lang="en-US"/>
        </a:p>
      </dgm:t>
    </dgm:pt>
    <dgm:pt modelId="{7A45C0F7-C450-4A20-95C4-B79DC25FEB28}" type="sibTrans" cxnId="{D36BAB49-F989-4F32-9A05-FBD74648053B}">
      <dgm:prSet/>
      <dgm:spPr/>
      <dgm:t>
        <a:bodyPr/>
        <a:lstStyle/>
        <a:p>
          <a:endParaRPr lang="en-US"/>
        </a:p>
      </dgm:t>
    </dgm:pt>
    <dgm:pt modelId="{FB242DB2-4E34-435E-90F8-6570312A0FEF}">
      <dgm:prSet phldrT="[Text]" custT="1"/>
      <dgm:spPr/>
      <dgm:t>
        <a:bodyPr/>
        <a:lstStyle/>
        <a:p>
          <a:pPr marL="57150" lvl="1" indent="0" defTabSz="444500">
            <a:lnSpc>
              <a:spcPct val="90000"/>
            </a:lnSpc>
            <a:spcBef>
              <a:spcPct val="0"/>
            </a:spcBef>
            <a:spcAft>
              <a:spcPct val="20000"/>
            </a:spcAft>
            <a:buNone/>
          </a:pPr>
          <a:endParaRPr lang="en-US" sz="1000" dirty="0"/>
        </a:p>
      </dgm:t>
    </dgm:pt>
    <dgm:pt modelId="{130331A2-A619-4309-AB48-292A60946B1A}" type="parTrans" cxnId="{FABBC95C-522F-4888-9E35-B629242AF3A6}">
      <dgm:prSet/>
      <dgm:spPr/>
      <dgm:t>
        <a:bodyPr/>
        <a:lstStyle/>
        <a:p>
          <a:endParaRPr lang="en-US"/>
        </a:p>
      </dgm:t>
    </dgm:pt>
    <dgm:pt modelId="{00F40674-973A-4CE3-ACB3-50EA4066F6AF}" type="sibTrans" cxnId="{FABBC95C-522F-4888-9E35-B629242AF3A6}">
      <dgm:prSet/>
      <dgm:spPr/>
      <dgm:t>
        <a:bodyPr/>
        <a:lstStyle/>
        <a:p>
          <a:endParaRPr lang="en-US"/>
        </a:p>
      </dgm:t>
    </dgm:pt>
    <dgm:pt modelId="{6E8236CE-1B45-4669-962E-ADD1E6AB9C4D}">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1000" dirty="0"/>
        </a:p>
      </dgm:t>
    </dgm:pt>
    <dgm:pt modelId="{F9C89271-67AD-44A3-854D-6E61C2CC2456}" type="parTrans" cxnId="{F92940AC-B8E0-4A32-8086-E956F3ED2C01}">
      <dgm:prSet/>
      <dgm:spPr/>
      <dgm:t>
        <a:bodyPr/>
        <a:lstStyle/>
        <a:p>
          <a:endParaRPr lang="en-US"/>
        </a:p>
      </dgm:t>
    </dgm:pt>
    <dgm:pt modelId="{1959A22C-87EB-4257-9C32-BDC95FE6576B}" type="sibTrans" cxnId="{F92940AC-B8E0-4A32-8086-E956F3ED2C01}">
      <dgm:prSet/>
      <dgm:spPr/>
      <dgm:t>
        <a:bodyPr/>
        <a:lstStyle/>
        <a:p>
          <a:endParaRPr lang="en-US"/>
        </a:p>
      </dgm:t>
    </dgm:pt>
    <dgm:pt modelId="{061A9952-9D78-4FCC-9552-F58FB4B589ED}">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1000" dirty="0"/>
        </a:p>
      </dgm:t>
    </dgm:pt>
    <dgm:pt modelId="{56F81147-1773-472B-83CA-0C95E5847A51}" type="parTrans" cxnId="{A557A998-C9DF-4F25-88E8-7B7514CFA61B}">
      <dgm:prSet/>
      <dgm:spPr/>
      <dgm:t>
        <a:bodyPr/>
        <a:lstStyle/>
        <a:p>
          <a:endParaRPr lang="en-US"/>
        </a:p>
      </dgm:t>
    </dgm:pt>
    <dgm:pt modelId="{210FE8D0-E86A-488F-A92C-385C14771365}" type="sibTrans" cxnId="{A557A998-C9DF-4F25-88E8-7B7514CFA61B}">
      <dgm:prSet/>
      <dgm:spPr/>
      <dgm:t>
        <a:bodyPr/>
        <a:lstStyle/>
        <a:p>
          <a:endParaRPr lang="en-US"/>
        </a:p>
      </dgm:t>
    </dgm:pt>
    <dgm:pt modelId="{EAA3636C-93E6-4702-A9B4-23401BD5C00E}">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dirty="0" smtClean="0"/>
            <a:t> African-Americans have been less likely to have a charitable estate plan in general, but not among those who had estate planning documents </a:t>
          </a:r>
          <a:r>
            <a:rPr lang="en-US" sz="1600" dirty="0" smtClean="0"/>
            <a:t>(James, 2009a).</a:t>
          </a:r>
          <a:endParaRPr lang="en-US" sz="1600" dirty="0"/>
        </a:p>
      </dgm:t>
    </dgm:pt>
    <dgm:pt modelId="{67EE06CE-A50B-494A-8D92-BB6555B78341}" type="parTrans" cxnId="{707AE444-C175-4E44-A155-A22E232F1AD6}">
      <dgm:prSet/>
      <dgm:spPr/>
      <dgm:t>
        <a:bodyPr/>
        <a:lstStyle/>
        <a:p>
          <a:endParaRPr lang="en-US"/>
        </a:p>
      </dgm:t>
    </dgm:pt>
    <dgm:pt modelId="{733D90DC-1ED1-46B2-BDDA-B1A67B03DFA9}" type="sibTrans" cxnId="{707AE444-C175-4E44-A155-A22E232F1AD6}">
      <dgm:prSet/>
      <dgm:spPr/>
      <dgm:t>
        <a:bodyPr/>
        <a:lstStyle/>
        <a:p>
          <a:endParaRPr lang="en-US"/>
        </a:p>
      </dgm:t>
    </dgm:pt>
    <dgm:pt modelId="{550E4721-14C9-4DCE-8A05-892312D37FF5}" type="pres">
      <dgm:prSet presAssocID="{5ECF2A84-8588-4C7B-866F-DF420967C95F}" presName="linear" presStyleCnt="0">
        <dgm:presLayoutVars>
          <dgm:animLvl val="lvl"/>
          <dgm:resizeHandles val="exact"/>
        </dgm:presLayoutVars>
      </dgm:prSet>
      <dgm:spPr/>
      <dgm:t>
        <a:bodyPr/>
        <a:lstStyle/>
        <a:p>
          <a:endParaRPr lang="en-US"/>
        </a:p>
      </dgm:t>
    </dgm:pt>
    <dgm:pt modelId="{01C4E00F-37F7-4658-A10B-214F3A83F9EE}" type="pres">
      <dgm:prSet presAssocID="{3D94868A-D20D-4C3A-9462-1401132C63B6}" presName="parentText" presStyleLbl="node1" presStyleIdx="0" presStyleCnt="1" custLinFactNeighborX="87" custLinFactNeighborY="-27886">
        <dgm:presLayoutVars>
          <dgm:chMax val="0"/>
          <dgm:bulletEnabled val="1"/>
        </dgm:presLayoutVars>
      </dgm:prSet>
      <dgm:spPr/>
      <dgm:t>
        <a:bodyPr/>
        <a:lstStyle/>
        <a:p>
          <a:endParaRPr lang="en-US"/>
        </a:p>
      </dgm:t>
    </dgm:pt>
    <dgm:pt modelId="{2AB13E9D-33F6-40E9-A123-41F5E0DFCEEF}" type="pres">
      <dgm:prSet presAssocID="{3D94868A-D20D-4C3A-9462-1401132C63B6}" presName="childText" presStyleLbl="revTx" presStyleIdx="0" presStyleCnt="1">
        <dgm:presLayoutVars>
          <dgm:bulletEnabled val="1"/>
        </dgm:presLayoutVars>
      </dgm:prSet>
      <dgm:spPr/>
      <dgm:t>
        <a:bodyPr/>
        <a:lstStyle/>
        <a:p>
          <a:endParaRPr lang="en-US"/>
        </a:p>
      </dgm:t>
    </dgm:pt>
  </dgm:ptLst>
  <dgm:cxnLst>
    <dgm:cxn modelId="{CBB4AA28-FEFD-48DA-AE0D-92E8F75DD58D}" type="presOf" srcId="{2E106B83-A22B-40BE-A7D4-09CA57057EF0}" destId="{2AB13E9D-33F6-40E9-A123-41F5E0DFCEEF}" srcOrd="0" destOrd="5" presId="urn:microsoft.com/office/officeart/2005/8/layout/vList2"/>
    <dgm:cxn modelId="{354A7DFC-4B2F-4D5F-B1D6-97E4A6A22A0E}" type="presOf" srcId="{5ECF2A84-8588-4C7B-866F-DF420967C95F}" destId="{550E4721-14C9-4DCE-8A05-892312D37FF5}" srcOrd="0" destOrd="0" presId="urn:microsoft.com/office/officeart/2005/8/layout/vList2"/>
    <dgm:cxn modelId="{A557A998-C9DF-4F25-88E8-7B7514CFA61B}" srcId="{3D94868A-D20D-4C3A-9462-1401132C63B6}" destId="{061A9952-9D78-4FCC-9552-F58FB4B589ED}" srcOrd="3" destOrd="0" parTransId="{56F81147-1773-472B-83CA-0C95E5847A51}" sibTransId="{210FE8D0-E86A-488F-A92C-385C14771365}"/>
    <dgm:cxn modelId="{5A6CC0A3-5E2C-4523-99E6-E074F8E30C9A}" type="presOf" srcId="{190DE1E7-2273-4043-AA29-AF2E5739962D}" destId="{2AB13E9D-33F6-40E9-A123-41F5E0DFCEEF}" srcOrd="0" destOrd="1" presId="urn:microsoft.com/office/officeart/2005/8/layout/vList2"/>
    <dgm:cxn modelId="{950BAB23-F0C4-46F6-9075-D5485D5F90FF}" type="presOf" srcId="{3D94868A-D20D-4C3A-9462-1401132C63B6}" destId="{01C4E00F-37F7-4658-A10B-214F3A83F9EE}" srcOrd="0" destOrd="0" presId="urn:microsoft.com/office/officeart/2005/8/layout/vList2"/>
    <dgm:cxn modelId="{61BECC2E-A8B5-43C7-850D-CFE721167CC1}" srcId="{5ECF2A84-8588-4C7B-866F-DF420967C95F}" destId="{3D94868A-D20D-4C3A-9462-1401132C63B6}" srcOrd="0" destOrd="0" parTransId="{A00DFD0F-5B35-4E46-ACCE-B93104F95763}" sibTransId="{8E584160-1A07-4D57-8423-DAC55ECE0332}"/>
    <dgm:cxn modelId="{7D694602-F31F-43C3-B15A-B59C11BD405C}" type="presOf" srcId="{FB242DB2-4E34-435E-90F8-6570312A0FEF}" destId="{2AB13E9D-33F6-40E9-A123-41F5E0DFCEEF}" srcOrd="0" destOrd="0" presId="urn:microsoft.com/office/officeart/2005/8/layout/vList2"/>
    <dgm:cxn modelId="{D36BAB49-F989-4F32-9A05-FBD74648053B}" srcId="{3D94868A-D20D-4C3A-9462-1401132C63B6}" destId="{D6DB62DB-F316-4DF1-9837-CAACF85B05A6}" srcOrd="6" destOrd="0" parTransId="{6F03ED65-8949-4E17-9E53-B9813B6A69E8}" sibTransId="{7A45C0F7-C450-4A20-95C4-B79DC25FEB28}"/>
    <dgm:cxn modelId="{707AE444-C175-4E44-A155-A22E232F1AD6}" srcId="{3D94868A-D20D-4C3A-9462-1401132C63B6}" destId="{EAA3636C-93E6-4702-A9B4-23401BD5C00E}" srcOrd="2" destOrd="0" parTransId="{67EE06CE-A50B-494A-8D92-BB6555B78341}" sibTransId="{733D90DC-1ED1-46B2-BDDA-B1A67B03DFA9}"/>
    <dgm:cxn modelId="{01120B17-0B7C-4C4D-A139-98649DF81B93}" type="presOf" srcId="{6E8236CE-1B45-4669-962E-ADD1E6AB9C4D}" destId="{2AB13E9D-33F6-40E9-A123-41F5E0DFCEEF}" srcOrd="0" destOrd="4" presId="urn:microsoft.com/office/officeart/2005/8/layout/vList2"/>
    <dgm:cxn modelId="{F92940AC-B8E0-4A32-8086-E956F3ED2C01}" srcId="{3D94868A-D20D-4C3A-9462-1401132C63B6}" destId="{6E8236CE-1B45-4669-962E-ADD1E6AB9C4D}" srcOrd="4" destOrd="0" parTransId="{F9C89271-67AD-44A3-854D-6E61C2CC2456}" sibTransId="{1959A22C-87EB-4257-9C32-BDC95FE6576B}"/>
    <dgm:cxn modelId="{D6AF493F-382E-4388-A219-EBCB597514A9}" type="presOf" srcId="{061A9952-9D78-4FCC-9552-F58FB4B589ED}" destId="{2AB13E9D-33F6-40E9-A123-41F5E0DFCEEF}" srcOrd="0" destOrd="3" presId="urn:microsoft.com/office/officeart/2005/8/layout/vList2"/>
    <dgm:cxn modelId="{BDDAF523-9FB7-4BB1-824A-C9CFE10612BB}" srcId="{3D94868A-D20D-4C3A-9462-1401132C63B6}" destId="{190DE1E7-2273-4043-AA29-AF2E5739962D}" srcOrd="1" destOrd="0" parTransId="{A45FD53E-9238-4A8D-AF7E-5A27989E1458}" sibTransId="{F154F7B2-BEFB-430B-A177-60A675DDA689}"/>
    <dgm:cxn modelId="{559DCB35-A248-42E7-BD1E-5B30431EA677}" type="presOf" srcId="{D6DB62DB-F316-4DF1-9837-CAACF85B05A6}" destId="{2AB13E9D-33F6-40E9-A123-41F5E0DFCEEF}" srcOrd="0" destOrd="6" presId="urn:microsoft.com/office/officeart/2005/8/layout/vList2"/>
    <dgm:cxn modelId="{FABBC95C-522F-4888-9E35-B629242AF3A6}" srcId="{3D94868A-D20D-4C3A-9462-1401132C63B6}" destId="{FB242DB2-4E34-435E-90F8-6570312A0FEF}" srcOrd="0" destOrd="0" parTransId="{130331A2-A619-4309-AB48-292A60946B1A}" sibTransId="{00F40674-973A-4CE3-ACB3-50EA4066F6AF}"/>
    <dgm:cxn modelId="{1F34CF60-4E53-48D5-8812-A5612F36A4A7}" srcId="{3D94868A-D20D-4C3A-9462-1401132C63B6}" destId="{2E106B83-A22B-40BE-A7D4-09CA57057EF0}" srcOrd="5" destOrd="0" parTransId="{20AAC28F-421A-4B10-8561-F5363D83A4A6}" sibTransId="{5A437274-F91F-49C7-B97E-DCFC8D214E47}"/>
    <dgm:cxn modelId="{51B3CFD6-3776-465B-A311-D1C6C8C7B0A6}" type="presOf" srcId="{EAA3636C-93E6-4702-A9B4-23401BD5C00E}" destId="{2AB13E9D-33F6-40E9-A123-41F5E0DFCEEF}" srcOrd="0" destOrd="2" presId="urn:microsoft.com/office/officeart/2005/8/layout/vList2"/>
    <dgm:cxn modelId="{81EF3A82-2240-4407-A27F-F6E1972F148C}" type="presParOf" srcId="{550E4721-14C9-4DCE-8A05-892312D37FF5}" destId="{01C4E00F-37F7-4658-A10B-214F3A83F9EE}" srcOrd="0" destOrd="0" presId="urn:microsoft.com/office/officeart/2005/8/layout/vList2"/>
    <dgm:cxn modelId="{30343F7F-675E-403C-9E31-67DC08EB22E3}" type="presParOf" srcId="{550E4721-14C9-4DCE-8A05-892312D37FF5}" destId="{2AB13E9D-33F6-40E9-A123-41F5E0DFCEE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05F11-11FB-4B9A-8554-CA8BC4A5BE74}">
      <dsp:nvSpPr>
        <dsp:cNvPr id="0" name=""/>
        <dsp:cNvSpPr/>
      </dsp:nvSpPr>
      <dsp:spPr>
        <a:xfrm>
          <a:off x="0" y="1973"/>
          <a:ext cx="10553700" cy="106073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The PSID included a one-time question about charitable bequest (both religious and non-religious) preferences</a:t>
          </a:r>
          <a:endParaRPr lang="en-US" sz="2800" kern="1200" dirty="0"/>
        </a:p>
      </dsp:txBody>
      <dsp:txXfrm>
        <a:off x="51781" y="53754"/>
        <a:ext cx="10450138" cy="957176"/>
      </dsp:txXfrm>
    </dsp:sp>
    <dsp:sp modelId="{ABAEA1E4-C9BA-411F-AF7D-1767CD021C13}">
      <dsp:nvSpPr>
        <dsp:cNvPr id="0" name=""/>
        <dsp:cNvSpPr/>
      </dsp:nvSpPr>
      <dsp:spPr>
        <a:xfrm>
          <a:off x="0" y="1062711"/>
          <a:ext cx="10553700" cy="2815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080" tIns="30480" rIns="170688" bIns="30480" numCol="1" spcCol="1270" anchor="t" anchorCtr="0">
          <a:noAutofit/>
        </a:bodyPr>
        <a:lstStyle/>
        <a:p>
          <a:pPr marL="228600" lvl="1" indent="-228600" algn="l" defTabSz="1022350">
            <a:lnSpc>
              <a:spcPct val="90000"/>
            </a:lnSpc>
            <a:spcBef>
              <a:spcPct val="0"/>
            </a:spcBef>
            <a:spcAft>
              <a:spcPct val="20000"/>
            </a:spcAft>
            <a:buChar char="••"/>
          </a:pPr>
          <a:endParaRPr lang="en-US" sz="2300" kern="1200" dirty="0"/>
        </a:p>
        <a:p>
          <a:pPr marL="228600" lvl="1" indent="-228600" algn="l" defTabSz="1066800">
            <a:lnSpc>
              <a:spcPct val="90000"/>
            </a:lnSpc>
            <a:spcBef>
              <a:spcPct val="0"/>
            </a:spcBef>
            <a:spcAft>
              <a:spcPct val="20000"/>
            </a:spcAft>
            <a:buChar char="••"/>
          </a:pPr>
          <a:r>
            <a:rPr lang="en-US" sz="2400" kern="1200" dirty="0" smtClean="0"/>
            <a:t>The current study provides the first results examining both religious and other charitable estate planning attitudes across all age groups.  </a:t>
          </a:r>
          <a:endParaRPr lang="en-US" sz="2400" kern="1200" dirty="0"/>
        </a:p>
        <a:p>
          <a:pPr marL="228600" lvl="1" indent="-228600" algn="l" defTabSz="1066800">
            <a:lnSpc>
              <a:spcPct val="90000"/>
            </a:lnSpc>
            <a:spcBef>
              <a:spcPct val="0"/>
            </a:spcBef>
            <a:spcAft>
              <a:spcPct val="20000"/>
            </a:spcAft>
            <a:buChar char="••"/>
          </a:pPr>
          <a:endParaRPr lang="en-US" sz="2400" kern="1200" dirty="0"/>
        </a:p>
        <a:p>
          <a:pPr marL="228600" lvl="1" indent="-228600" algn="l" defTabSz="1066800">
            <a:lnSpc>
              <a:spcPct val="90000"/>
            </a:lnSpc>
            <a:spcBef>
              <a:spcPct val="0"/>
            </a:spcBef>
            <a:spcAft>
              <a:spcPct val="20000"/>
            </a:spcAft>
            <a:buChar char="••"/>
          </a:pPr>
          <a:r>
            <a:rPr lang="en-US" sz="2400" kern="1200" dirty="0" smtClean="0"/>
            <a:t>This question has not resulted in any previous publications (excepting an internet posted summary document investigating other topics).</a:t>
          </a:r>
          <a:endParaRPr lang="en-US" sz="2400" kern="1200" dirty="0"/>
        </a:p>
      </dsp:txBody>
      <dsp:txXfrm>
        <a:off x="0" y="1062711"/>
        <a:ext cx="10553700" cy="281503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05F11-11FB-4B9A-8554-CA8BC4A5BE74}">
      <dsp:nvSpPr>
        <dsp:cNvPr id="0" name=""/>
        <dsp:cNvSpPr/>
      </dsp:nvSpPr>
      <dsp:spPr>
        <a:xfrm>
          <a:off x="0" y="669918"/>
          <a:ext cx="10553700" cy="98315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kern="1200" dirty="0" smtClean="0"/>
            <a:t>2007 Panel Study of Income Dynamics (PSID), the only wave of the PSID in which these particular charitable bequest questions were asked</a:t>
          </a:r>
          <a:endParaRPr lang="en-US" sz="2300" kern="1200" dirty="0"/>
        </a:p>
      </dsp:txBody>
      <dsp:txXfrm>
        <a:off x="47994" y="717912"/>
        <a:ext cx="10457712" cy="887165"/>
      </dsp:txXfrm>
    </dsp:sp>
    <dsp:sp modelId="{ABAEA1E4-C9BA-411F-AF7D-1767CD021C13}">
      <dsp:nvSpPr>
        <dsp:cNvPr id="0" name=""/>
        <dsp:cNvSpPr/>
      </dsp:nvSpPr>
      <dsp:spPr>
        <a:xfrm>
          <a:off x="0" y="1653072"/>
          <a:ext cx="10553700" cy="2269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080" tIns="30480" rIns="170688" bIns="30480" numCol="1" spcCol="1270" anchor="t" anchorCtr="0">
          <a:noAutofit/>
        </a:bodyPr>
        <a:lstStyle/>
        <a:p>
          <a:pPr marL="228600" lvl="1" indent="-228600" algn="l" defTabSz="1066800">
            <a:lnSpc>
              <a:spcPct val="90000"/>
            </a:lnSpc>
            <a:spcBef>
              <a:spcPct val="0"/>
            </a:spcBef>
            <a:spcAft>
              <a:spcPct val="20000"/>
            </a:spcAft>
            <a:buChar char="••"/>
          </a:pPr>
          <a:endParaRPr lang="en-US" sz="2400" kern="1200" dirty="0"/>
        </a:p>
        <a:p>
          <a:pPr marL="228600" lvl="1" indent="-228600" algn="l" defTabSz="1066800">
            <a:lnSpc>
              <a:spcPct val="90000"/>
            </a:lnSpc>
            <a:spcBef>
              <a:spcPct val="0"/>
            </a:spcBef>
            <a:spcAft>
              <a:spcPct val="20000"/>
            </a:spcAft>
            <a:buChar char="••"/>
          </a:pPr>
          <a:r>
            <a:rPr lang="en-US" sz="2400" kern="1200" dirty="0" smtClean="0"/>
            <a:t>A well-known, nationally representative, longitudinal study in continuous existence since 1968</a:t>
          </a:r>
          <a:endParaRPr lang="en-US" sz="2400" kern="1200" dirty="0"/>
        </a:p>
        <a:p>
          <a:pPr marL="228600" lvl="1" indent="-228600" algn="l" defTabSz="1066800">
            <a:lnSpc>
              <a:spcPct val="90000"/>
            </a:lnSpc>
            <a:spcBef>
              <a:spcPct val="0"/>
            </a:spcBef>
            <a:spcAft>
              <a:spcPct val="20000"/>
            </a:spcAft>
            <a:buChar char="••"/>
          </a:pPr>
          <a:endParaRPr lang="en-US" sz="2400" kern="1200" dirty="0"/>
        </a:p>
        <a:p>
          <a:pPr marL="228600" lvl="1" indent="-228600" algn="l" defTabSz="1066800">
            <a:lnSpc>
              <a:spcPct val="90000"/>
            </a:lnSpc>
            <a:spcBef>
              <a:spcPct val="0"/>
            </a:spcBef>
            <a:spcAft>
              <a:spcPct val="20000"/>
            </a:spcAft>
            <a:buChar char="••"/>
          </a:pPr>
          <a:r>
            <a:rPr lang="en-US" sz="2400" kern="1200" dirty="0" smtClean="0"/>
            <a:t>Conducted at University of Michigan’s Survey Research Center</a:t>
          </a:r>
        </a:p>
        <a:p>
          <a:pPr marL="228600" lvl="1" indent="-228600" algn="l" defTabSz="1066800">
            <a:lnSpc>
              <a:spcPct val="90000"/>
            </a:lnSpc>
            <a:spcBef>
              <a:spcPct val="0"/>
            </a:spcBef>
            <a:spcAft>
              <a:spcPct val="20000"/>
            </a:spcAft>
            <a:buChar char="••"/>
          </a:pPr>
          <a:endParaRPr lang="en-US" sz="2400" kern="1200" dirty="0" smtClean="0"/>
        </a:p>
      </dsp:txBody>
      <dsp:txXfrm>
        <a:off x="0" y="1653072"/>
        <a:ext cx="10553700" cy="2269770"/>
      </dsp:txXfrm>
    </dsp:sp>
    <dsp:sp modelId="{4EB17622-FEDF-4B18-A682-69E247DF1144}">
      <dsp:nvSpPr>
        <dsp:cNvPr id="0" name=""/>
        <dsp:cNvSpPr/>
      </dsp:nvSpPr>
      <dsp:spPr>
        <a:xfrm flipV="1">
          <a:off x="0" y="4579694"/>
          <a:ext cx="10553700" cy="4567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l" defTabSz="222250">
            <a:lnSpc>
              <a:spcPct val="90000"/>
            </a:lnSpc>
            <a:spcBef>
              <a:spcPct val="0"/>
            </a:spcBef>
            <a:spcAft>
              <a:spcPct val="35000"/>
            </a:spcAft>
          </a:pPr>
          <a:endParaRPr lang="en-US" sz="500" kern="1200" dirty="0"/>
        </a:p>
      </dsp:txBody>
      <dsp:txXfrm rot="10800000">
        <a:off x="2230" y="4581924"/>
        <a:ext cx="10549240" cy="4121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F0769A-D16E-4BC9-9FA3-A111A0E16D3A}">
      <dsp:nvSpPr>
        <dsp:cNvPr id="0" name=""/>
        <dsp:cNvSpPr/>
      </dsp:nvSpPr>
      <dsp:spPr>
        <a:xfrm>
          <a:off x="0" y="161761"/>
          <a:ext cx="10553700" cy="331343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224790" rIns="224790" bIns="224790" numCol="1" spcCol="1270" anchor="ctr" anchorCtr="0">
          <a:noAutofit/>
        </a:bodyPr>
        <a:lstStyle/>
        <a:p>
          <a:pPr lvl="0" algn="l" defTabSz="2622550">
            <a:lnSpc>
              <a:spcPct val="90000"/>
            </a:lnSpc>
            <a:spcBef>
              <a:spcPct val="0"/>
            </a:spcBef>
            <a:spcAft>
              <a:spcPct val="35000"/>
            </a:spcAft>
          </a:pPr>
          <a:r>
            <a:rPr lang="en-US" sz="5900" kern="1200" dirty="0" smtClean="0"/>
            <a:t>Charitable estate planning among donors to different types of charities</a:t>
          </a:r>
          <a:endParaRPr lang="en-US" sz="5900" b="0" kern="1200" dirty="0"/>
        </a:p>
      </dsp:txBody>
      <dsp:txXfrm>
        <a:off x="161749" y="323510"/>
        <a:ext cx="10230202" cy="2989941"/>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F0769A-D16E-4BC9-9FA3-A111A0E16D3A}">
      <dsp:nvSpPr>
        <dsp:cNvPr id="0" name=""/>
        <dsp:cNvSpPr/>
      </dsp:nvSpPr>
      <dsp:spPr>
        <a:xfrm>
          <a:off x="0" y="358321"/>
          <a:ext cx="10553700" cy="29203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lvl="0" algn="l" defTabSz="2311400">
            <a:lnSpc>
              <a:spcPct val="90000"/>
            </a:lnSpc>
            <a:spcBef>
              <a:spcPct val="0"/>
            </a:spcBef>
            <a:spcAft>
              <a:spcPct val="35000"/>
            </a:spcAft>
          </a:pPr>
          <a:r>
            <a:rPr lang="en-US" sz="5200" b="0" kern="1200" dirty="0" smtClean="0"/>
            <a:t>Do </a:t>
          </a:r>
          <a:r>
            <a:rPr lang="en-US" sz="5200" kern="1200" dirty="0" smtClean="0"/>
            <a:t>lifetime donors to different types of charities have varying charitable bequest attitudes</a:t>
          </a:r>
          <a:r>
            <a:rPr lang="en-US" sz="5200" b="0" kern="1200" dirty="0" smtClean="0"/>
            <a:t>?</a:t>
          </a:r>
          <a:endParaRPr lang="en-US" sz="5200" b="0" kern="1200" dirty="0"/>
        </a:p>
      </dsp:txBody>
      <dsp:txXfrm>
        <a:off x="142558" y="500879"/>
        <a:ext cx="10268584" cy="263520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05F11-11FB-4B9A-8554-CA8BC4A5BE74}">
      <dsp:nvSpPr>
        <dsp:cNvPr id="0" name=""/>
        <dsp:cNvSpPr/>
      </dsp:nvSpPr>
      <dsp:spPr>
        <a:xfrm>
          <a:off x="0" y="669918"/>
          <a:ext cx="10553700" cy="98315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kern="1200" dirty="0" smtClean="0"/>
            <a:t>2007 Panel Study of Income Dynamics (PSID), the only wave of the PSID in which these particular charitable bequest questions were asked</a:t>
          </a:r>
          <a:endParaRPr lang="en-US" sz="2300" kern="1200" dirty="0"/>
        </a:p>
      </dsp:txBody>
      <dsp:txXfrm>
        <a:off x="47994" y="717912"/>
        <a:ext cx="10457712" cy="887165"/>
      </dsp:txXfrm>
    </dsp:sp>
    <dsp:sp modelId="{ABAEA1E4-C9BA-411F-AF7D-1767CD021C13}">
      <dsp:nvSpPr>
        <dsp:cNvPr id="0" name=""/>
        <dsp:cNvSpPr/>
      </dsp:nvSpPr>
      <dsp:spPr>
        <a:xfrm>
          <a:off x="0" y="1653072"/>
          <a:ext cx="10553700" cy="2269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080" tIns="30480" rIns="170688" bIns="30480" numCol="1" spcCol="1270" anchor="t" anchorCtr="0">
          <a:noAutofit/>
        </a:bodyPr>
        <a:lstStyle/>
        <a:p>
          <a:pPr marL="228600" lvl="1" indent="-228600" algn="l" defTabSz="1066800">
            <a:lnSpc>
              <a:spcPct val="90000"/>
            </a:lnSpc>
            <a:spcBef>
              <a:spcPct val="0"/>
            </a:spcBef>
            <a:spcAft>
              <a:spcPct val="20000"/>
            </a:spcAft>
            <a:buChar char="••"/>
          </a:pPr>
          <a:endParaRPr lang="en-US" sz="2400" kern="1200" dirty="0"/>
        </a:p>
        <a:p>
          <a:pPr marL="228600" lvl="1" indent="-228600" algn="l" defTabSz="1066800">
            <a:lnSpc>
              <a:spcPct val="90000"/>
            </a:lnSpc>
            <a:spcBef>
              <a:spcPct val="0"/>
            </a:spcBef>
            <a:spcAft>
              <a:spcPct val="20000"/>
            </a:spcAft>
            <a:buChar char="••"/>
          </a:pPr>
          <a:r>
            <a:rPr lang="en-US" sz="2400" kern="1200" dirty="0" smtClean="0"/>
            <a:t>A well-known, nationally representative, longitudinal study in continuous existence since 1968</a:t>
          </a:r>
          <a:endParaRPr lang="en-US" sz="2400" kern="1200" dirty="0"/>
        </a:p>
        <a:p>
          <a:pPr marL="228600" lvl="1" indent="-228600" algn="l" defTabSz="1066800">
            <a:lnSpc>
              <a:spcPct val="90000"/>
            </a:lnSpc>
            <a:spcBef>
              <a:spcPct val="0"/>
            </a:spcBef>
            <a:spcAft>
              <a:spcPct val="20000"/>
            </a:spcAft>
            <a:buChar char="••"/>
          </a:pPr>
          <a:endParaRPr lang="en-US" sz="2400" kern="1200" dirty="0"/>
        </a:p>
        <a:p>
          <a:pPr marL="228600" lvl="1" indent="-228600" algn="l" defTabSz="1066800">
            <a:lnSpc>
              <a:spcPct val="90000"/>
            </a:lnSpc>
            <a:spcBef>
              <a:spcPct val="0"/>
            </a:spcBef>
            <a:spcAft>
              <a:spcPct val="20000"/>
            </a:spcAft>
            <a:buChar char="••"/>
          </a:pPr>
          <a:r>
            <a:rPr lang="en-US" sz="2400" kern="1200" dirty="0" smtClean="0"/>
            <a:t>Conducted at University of Michigan’s Survey Research Center</a:t>
          </a:r>
        </a:p>
        <a:p>
          <a:pPr marL="228600" lvl="1" indent="-228600" algn="l" defTabSz="1066800">
            <a:lnSpc>
              <a:spcPct val="90000"/>
            </a:lnSpc>
            <a:spcBef>
              <a:spcPct val="0"/>
            </a:spcBef>
            <a:spcAft>
              <a:spcPct val="20000"/>
            </a:spcAft>
            <a:buChar char="••"/>
          </a:pPr>
          <a:endParaRPr lang="en-US" sz="2400" kern="1200" dirty="0" smtClean="0"/>
        </a:p>
      </dsp:txBody>
      <dsp:txXfrm>
        <a:off x="0" y="1653072"/>
        <a:ext cx="10553700" cy="2269770"/>
      </dsp:txXfrm>
    </dsp:sp>
    <dsp:sp modelId="{4EB17622-FEDF-4B18-A682-69E247DF1144}">
      <dsp:nvSpPr>
        <dsp:cNvPr id="0" name=""/>
        <dsp:cNvSpPr/>
      </dsp:nvSpPr>
      <dsp:spPr>
        <a:xfrm flipV="1">
          <a:off x="0" y="4579694"/>
          <a:ext cx="10553700" cy="4567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l" defTabSz="222250">
            <a:lnSpc>
              <a:spcPct val="90000"/>
            </a:lnSpc>
            <a:spcBef>
              <a:spcPct val="0"/>
            </a:spcBef>
            <a:spcAft>
              <a:spcPct val="35000"/>
            </a:spcAft>
          </a:pPr>
          <a:endParaRPr lang="en-US" sz="500" kern="1200" dirty="0"/>
        </a:p>
      </dsp:txBody>
      <dsp:txXfrm rot="10800000">
        <a:off x="2230" y="4581924"/>
        <a:ext cx="10549240" cy="412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F0769A-D16E-4BC9-9FA3-A111A0E16D3A}">
      <dsp:nvSpPr>
        <dsp:cNvPr id="0" name=""/>
        <dsp:cNvSpPr/>
      </dsp:nvSpPr>
      <dsp:spPr>
        <a:xfrm>
          <a:off x="0" y="386401"/>
          <a:ext cx="10553700" cy="286416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l" defTabSz="2266950">
            <a:lnSpc>
              <a:spcPct val="90000"/>
            </a:lnSpc>
            <a:spcBef>
              <a:spcPct val="0"/>
            </a:spcBef>
            <a:spcAft>
              <a:spcPct val="35000"/>
            </a:spcAft>
          </a:pPr>
          <a:r>
            <a:rPr lang="en-US" sz="5100" kern="1200" dirty="0" smtClean="0"/>
            <a:t>Charitable, religious, and family estate planning attitudes among African Americans</a:t>
          </a:r>
          <a:endParaRPr lang="en-US" sz="5100" b="0" kern="1200" dirty="0"/>
        </a:p>
      </dsp:txBody>
      <dsp:txXfrm>
        <a:off x="139817" y="526218"/>
        <a:ext cx="10274066" cy="258452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F0769A-D16E-4BC9-9FA3-A111A0E16D3A}">
      <dsp:nvSpPr>
        <dsp:cNvPr id="0" name=""/>
        <dsp:cNvSpPr/>
      </dsp:nvSpPr>
      <dsp:spPr>
        <a:xfrm>
          <a:off x="0" y="601681"/>
          <a:ext cx="10553700" cy="24336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a:lnSpc>
              <a:spcPct val="90000"/>
            </a:lnSpc>
            <a:spcBef>
              <a:spcPct val="0"/>
            </a:spcBef>
            <a:spcAft>
              <a:spcPct val="35000"/>
            </a:spcAft>
          </a:pPr>
          <a:r>
            <a:rPr lang="en-US" sz="4400" kern="1200" dirty="0" smtClean="0"/>
            <a:t>Consumption capital and distinctive characteristics of donors to arts &amp; culture</a:t>
          </a:r>
          <a:endParaRPr lang="en-US" sz="4400" b="0" kern="1200" dirty="0"/>
        </a:p>
      </dsp:txBody>
      <dsp:txXfrm>
        <a:off x="118799" y="720480"/>
        <a:ext cx="10316102" cy="219600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F0769A-D16E-4BC9-9FA3-A111A0E16D3A}">
      <dsp:nvSpPr>
        <dsp:cNvPr id="0" name=""/>
        <dsp:cNvSpPr/>
      </dsp:nvSpPr>
      <dsp:spPr>
        <a:xfrm>
          <a:off x="0" y="2056"/>
          <a:ext cx="10553700" cy="363285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3600" b="0" kern="1200" dirty="0" smtClean="0"/>
            <a:t>Is accumulation of consumption capital more relevant for donors to arts than other types of giving?</a:t>
          </a:r>
        </a:p>
        <a:p>
          <a:pPr lvl="0" algn="l" defTabSz="1600200">
            <a:lnSpc>
              <a:spcPct val="90000"/>
            </a:lnSpc>
            <a:spcBef>
              <a:spcPct val="0"/>
            </a:spcBef>
            <a:spcAft>
              <a:spcPct val="35000"/>
            </a:spcAft>
          </a:pPr>
          <a:r>
            <a:rPr lang="en-US" sz="3600" kern="1200" dirty="0" smtClean="0"/>
            <a:t>Are measures of time discounting, such as smoking and level of education, associated with giving to arts more so than other types of giving?</a:t>
          </a:r>
        </a:p>
      </dsp:txBody>
      <dsp:txXfrm>
        <a:off x="177341" y="179397"/>
        <a:ext cx="10199018" cy="3278168"/>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F0769A-D16E-4BC9-9FA3-A111A0E16D3A}">
      <dsp:nvSpPr>
        <dsp:cNvPr id="0" name=""/>
        <dsp:cNvSpPr/>
      </dsp:nvSpPr>
      <dsp:spPr>
        <a:xfrm>
          <a:off x="0" y="168781"/>
          <a:ext cx="10553700" cy="32994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b="0" kern="1200" dirty="0" smtClean="0"/>
            <a:t>Do the previously identified differences in propensities to give to religious charities among African-Americans also apply to religious charitable bequest intentions? </a:t>
          </a:r>
        </a:p>
        <a:p>
          <a:pPr lvl="0" algn="l" defTabSz="1333500">
            <a:lnSpc>
              <a:spcPct val="90000"/>
            </a:lnSpc>
            <a:spcBef>
              <a:spcPct val="0"/>
            </a:spcBef>
            <a:spcAft>
              <a:spcPct val="35000"/>
            </a:spcAft>
          </a:pPr>
          <a:r>
            <a:rPr lang="en-US" sz="3000" b="0" kern="1200" dirty="0" smtClean="0"/>
            <a:t>Do underlying charitable estate giving attitudes, rather than documentation, serve as the key barrier to charitable estate planning for African-Americans?</a:t>
          </a:r>
          <a:endParaRPr lang="en-US" sz="3000" b="0" kern="1200" dirty="0"/>
        </a:p>
      </dsp:txBody>
      <dsp:txXfrm>
        <a:off x="161063" y="329844"/>
        <a:ext cx="10231574" cy="2977274"/>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05F11-11FB-4B9A-8554-CA8BC4A5BE74}">
      <dsp:nvSpPr>
        <dsp:cNvPr id="0" name=""/>
        <dsp:cNvSpPr/>
      </dsp:nvSpPr>
      <dsp:spPr>
        <a:xfrm>
          <a:off x="0" y="669918"/>
          <a:ext cx="10553700" cy="98315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2007 Panel Study of Income Dynamics (PSID)</a:t>
          </a:r>
          <a:endParaRPr lang="en-US" sz="2300" kern="1200" dirty="0"/>
        </a:p>
      </dsp:txBody>
      <dsp:txXfrm>
        <a:off x="47994" y="717912"/>
        <a:ext cx="10457712" cy="887165"/>
      </dsp:txXfrm>
    </dsp:sp>
    <dsp:sp modelId="{ABAEA1E4-C9BA-411F-AF7D-1767CD021C13}">
      <dsp:nvSpPr>
        <dsp:cNvPr id="0" name=""/>
        <dsp:cNvSpPr/>
      </dsp:nvSpPr>
      <dsp:spPr>
        <a:xfrm>
          <a:off x="0" y="1653072"/>
          <a:ext cx="10553700" cy="2269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080" tIns="30480" rIns="170688" bIns="30480" numCol="1" spcCol="1270" anchor="t" anchorCtr="0">
          <a:noAutofit/>
        </a:bodyPr>
        <a:lstStyle/>
        <a:p>
          <a:pPr marL="228600" lvl="1" indent="-228600" algn="l" defTabSz="1066800">
            <a:lnSpc>
              <a:spcPct val="90000"/>
            </a:lnSpc>
            <a:spcBef>
              <a:spcPct val="0"/>
            </a:spcBef>
            <a:spcAft>
              <a:spcPct val="20000"/>
            </a:spcAft>
            <a:buChar char="••"/>
          </a:pPr>
          <a:endParaRPr lang="en-US" sz="2400" kern="1200" dirty="0"/>
        </a:p>
        <a:p>
          <a:pPr marL="228600" lvl="1" indent="-228600" algn="l" defTabSz="1066800">
            <a:lnSpc>
              <a:spcPct val="90000"/>
            </a:lnSpc>
            <a:spcBef>
              <a:spcPct val="0"/>
            </a:spcBef>
            <a:spcAft>
              <a:spcPct val="20000"/>
            </a:spcAft>
            <a:buChar char="••"/>
          </a:pPr>
          <a:r>
            <a:rPr lang="en-US" sz="2400" kern="1200" dirty="0" smtClean="0"/>
            <a:t>A well-known, nationally representative, longitudinal study in continuous existence since 1968</a:t>
          </a:r>
          <a:endParaRPr lang="en-US" sz="2400" kern="1200" dirty="0"/>
        </a:p>
        <a:p>
          <a:pPr marL="228600" lvl="1" indent="-228600" algn="l" defTabSz="1066800">
            <a:lnSpc>
              <a:spcPct val="90000"/>
            </a:lnSpc>
            <a:spcBef>
              <a:spcPct val="0"/>
            </a:spcBef>
            <a:spcAft>
              <a:spcPct val="20000"/>
            </a:spcAft>
            <a:buChar char="••"/>
          </a:pPr>
          <a:endParaRPr lang="en-US" sz="2400" kern="1200" dirty="0"/>
        </a:p>
        <a:p>
          <a:pPr marL="228600" lvl="1" indent="-228600" algn="l" defTabSz="1066800">
            <a:lnSpc>
              <a:spcPct val="90000"/>
            </a:lnSpc>
            <a:spcBef>
              <a:spcPct val="0"/>
            </a:spcBef>
            <a:spcAft>
              <a:spcPct val="20000"/>
            </a:spcAft>
            <a:buChar char="••"/>
          </a:pPr>
          <a:r>
            <a:rPr lang="en-US" sz="2400" kern="1200" dirty="0" smtClean="0"/>
            <a:t>Conducted at University of Michigan’s Survey Research Center</a:t>
          </a:r>
        </a:p>
        <a:p>
          <a:pPr marL="228600" lvl="1" indent="-228600" algn="l" defTabSz="1066800">
            <a:lnSpc>
              <a:spcPct val="90000"/>
            </a:lnSpc>
            <a:spcBef>
              <a:spcPct val="0"/>
            </a:spcBef>
            <a:spcAft>
              <a:spcPct val="20000"/>
            </a:spcAft>
            <a:buChar char="••"/>
          </a:pPr>
          <a:endParaRPr lang="en-US" sz="2400" kern="1200" dirty="0" smtClean="0"/>
        </a:p>
      </dsp:txBody>
      <dsp:txXfrm>
        <a:off x="0" y="1653072"/>
        <a:ext cx="10553700" cy="2269770"/>
      </dsp:txXfrm>
    </dsp:sp>
    <dsp:sp modelId="{4EB17622-FEDF-4B18-A682-69E247DF1144}">
      <dsp:nvSpPr>
        <dsp:cNvPr id="0" name=""/>
        <dsp:cNvSpPr/>
      </dsp:nvSpPr>
      <dsp:spPr>
        <a:xfrm flipV="1">
          <a:off x="0" y="4579694"/>
          <a:ext cx="10553700" cy="4567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l" defTabSz="222250">
            <a:lnSpc>
              <a:spcPct val="90000"/>
            </a:lnSpc>
            <a:spcBef>
              <a:spcPct val="0"/>
            </a:spcBef>
            <a:spcAft>
              <a:spcPct val="35000"/>
            </a:spcAft>
          </a:pPr>
          <a:endParaRPr lang="en-US" sz="500" kern="1200" dirty="0"/>
        </a:p>
      </dsp:txBody>
      <dsp:txXfrm rot="10800000">
        <a:off x="2230" y="4581924"/>
        <a:ext cx="10549240" cy="41214"/>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C4E00F-37F7-4658-A10B-214F3A83F9EE}">
      <dsp:nvSpPr>
        <dsp:cNvPr id="0" name=""/>
        <dsp:cNvSpPr/>
      </dsp:nvSpPr>
      <dsp:spPr>
        <a:xfrm>
          <a:off x="0" y="34089"/>
          <a:ext cx="10553700" cy="19773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Previous research has identified significant variations in charitable behavior associated with race, such as increased propensity to give religiously, especially exclusively religiously, among African Americans.</a:t>
          </a:r>
          <a:endParaRPr lang="en-US" sz="2800" kern="1200" dirty="0"/>
        </a:p>
      </dsp:txBody>
      <dsp:txXfrm>
        <a:off x="96524" y="130613"/>
        <a:ext cx="10360652" cy="1784252"/>
      </dsp:txXfrm>
    </dsp:sp>
    <dsp:sp modelId="{2AB13E9D-33F6-40E9-A123-41F5E0DFCEEF}">
      <dsp:nvSpPr>
        <dsp:cNvPr id="0" name=""/>
        <dsp:cNvSpPr/>
      </dsp:nvSpPr>
      <dsp:spPr>
        <a:xfrm>
          <a:off x="0" y="2452256"/>
          <a:ext cx="10553700" cy="15809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08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smtClean="0"/>
            <a:t>African-Americans tend to donate less to charity in general but more to religious organizations during their lifetimes </a:t>
          </a:r>
          <a:r>
            <a:rPr lang="en-US" sz="1200" kern="1200" dirty="0" smtClean="0"/>
            <a:t>(James, 2007).</a:t>
          </a:r>
          <a:endParaRPr lang="en-US" sz="1200" kern="1200" dirty="0"/>
        </a:p>
        <a:p>
          <a:pPr marL="228600" lvl="1" indent="-228600" algn="l" defTabSz="1066800">
            <a:lnSpc>
              <a:spcPct val="90000"/>
            </a:lnSpc>
            <a:spcBef>
              <a:spcPct val="0"/>
            </a:spcBef>
            <a:spcAft>
              <a:spcPct val="20000"/>
            </a:spcAft>
            <a:buChar char="••"/>
          </a:pPr>
          <a:endParaRPr lang="en-US" sz="2400" kern="1200" dirty="0"/>
        </a:p>
        <a:p>
          <a:pPr marL="228600" lvl="1" indent="-228600" algn="l" defTabSz="1066800">
            <a:lnSpc>
              <a:spcPct val="90000"/>
            </a:lnSpc>
            <a:spcBef>
              <a:spcPct val="0"/>
            </a:spcBef>
            <a:spcAft>
              <a:spcPct val="20000"/>
            </a:spcAft>
            <a:buChar char="••"/>
          </a:pPr>
          <a:r>
            <a:rPr lang="en-US" sz="2400" kern="1200" dirty="0" smtClean="0"/>
            <a:t>It is unknown whether the same holds true for charitable bequests.</a:t>
          </a:r>
          <a:endParaRPr lang="en-US" sz="2400" kern="1200" dirty="0"/>
        </a:p>
      </dsp:txBody>
      <dsp:txXfrm>
        <a:off x="0" y="2452256"/>
        <a:ext cx="10553700" cy="15809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05F11-11FB-4B9A-8554-CA8BC4A5BE74}">
      <dsp:nvSpPr>
        <dsp:cNvPr id="0" name=""/>
        <dsp:cNvSpPr/>
      </dsp:nvSpPr>
      <dsp:spPr>
        <a:xfrm>
          <a:off x="0" y="0"/>
          <a:ext cx="10740461" cy="173833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smtClean="0"/>
            <a:t>Charitable estate planning is an economically important activity, of importance to nonprofits and with relevant policy implications</a:t>
          </a:r>
          <a:endParaRPr lang="en-US" sz="3200" kern="1200" dirty="0"/>
        </a:p>
      </dsp:txBody>
      <dsp:txXfrm>
        <a:off x="84859" y="84859"/>
        <a:ext cx="10570743" cy="1568618"/>
      </dsp:txXfrm>
    </dsp:sp>
    <dsp:sp modelId="{ABAEA1E4-C9BA-411F-AF7D-1767CD021C13}">
      <dsp:nvSpPr>
        <dsp:cNvPr id="0" name=""/>
        <dsp:cNvSpPr/>
      </dsp:nvSpPr>
      <dsp:spPr>
        <a:xfrm>
          <a:off x="0" y="2030295"/>
          <a:ext cx="10740461" cy="218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01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smtClean="0"/>
            <a:t>Potential transfer of wealth to charities could have a significant impact. Charitable estate transfers provide more income to U.S. nonprofits than all corporate charitable giving combined (Giving USA 2015). </a:t>
          </a:r>
          <a:endParaRPr lang="en-US" sz="2400" kern="1200" dirty="0"/>
        </a:p>
        <a:p>
          <a:pPr marL="228600" lvl="1" indent="-228600" algn="l" defTabSz="1066800">
            <a:lnSpc>
              <a:spcPct val="90000"/>
            </a:lnSpc>
            <a:spcBef>
              <a:spcPct val="0"/>
            </a:spcBef>
            <a:spcAft>
              <a:spcPct val="20000"/>
            </a:spcAft>
            <a:buChar char="••"/>
          </a:pPr>
          <a:r>
            <a:rPr lang="en-US" sz="2400" kern="1200" dirty="0"/>
            <a:t>If lack of planning documents is the obstacle, this demographic could present a large untapped resource for estate planners.</a:t>
          </a:r>
        </a:p>
      </dsp:txBody>
      <dsp:txXfrm>
        <a:off x="0" y="2030295"/>
        <a:ext cx="10740461" cy="21859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05F11-11FB-4B9A-8554-CA8BC4A5BE74}">
      <dsp:nvSpPr>
        <dsp:cNvPr id="0" name=""/>
        <dsp:cNvSpPr/>
      </dsp:nvSpPr>
      <dsp:spPr>
        <a:xfrm>
          <a:off x="0" y="449246"/>
          <a:ext cx="10553700" cy="98315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err="1" smtClean="0"/>
            <a:t>Iannaccone’s</a:t>
          </a:r>
          <a:r>
            <a:rPr lang="en-US" sz="2400" kern="1200" dirty="0" smtClean="0"/>
            <a:t> (1998) household production model:</a:t>
          </a:r>
        </a:p>
        <a:p>
          <a:pPr lvl="0" algn="ctr" defTabSz="1066800">
            <a:lnSpc>
              <a:spcPct val="90000"/>
            </a:lnSpc>
            <a:spcBef>
              <a:spcPct val="0"/>
            </a:spcBef>
            <a:spcAft>
              <a:spcPct val="35000"/>
            </a:spcAft>
          </a:pPr>
          <a:r>
            <a:rPr lang="en-US" sz="2400" kern="1200" dirty="0" smtClean="0"/>
            <a:t>R = R (</a:t>
          </a:r>
          <a14:m xmlns:a14="http://schemas.microsoft.com/office/drawing/2010/main">
            <m:oMath xmlns:m="http://schemas.openxmlformats.org/officeDocument/2006/math">
              <m:sSub>
                <m:sSubPr>
                  <m:ctrlPr>
                    <a:rPr lang="en-US" sz="2400" i="1" kern="1200" dirty="0" smtClean="0">
                      <a:latin typeface="Cambria Math" panose="02040503050406030204" pitchFamily="18" charset="0"/>
                    </a:rPr>
                  </m:ctrlPr>
                </m:sSubPr>
                <m:e>
                  <m:r>
                    <a:rPr lang="en-US" sz="2400" b="0" i="1" kern="1200" dirty="0" smtClean="0">
                      <a:latin typeface="Cambria Math" panose="02040503050406030204" pitchFamily="18" charset="0"/>
                    </a:rPr>
                    <m:t>𝑇</m:t>
                  </m:r>
                </m:e>
                <m:sub>
                  <m:r>
                    <a:rPr lang="en-US" sz="2400" b="0" i="1" kern="1200" dirty="0" smtClean="0">
                      <a:latin typeface="Cambria Math" panose="02040503050406030204" pitchFamily="18" charset="0"/>
                    </a:rPr>
                    <m:t>𝑟</m:t>
                  </m:r>
                </m:sub>
              </m:sSub>
              <m:r>
                <a:rPr lang="en-US" sz="2400" b="0" i="1" kern="1200" dirty="0" smtClean="0">
                  <a:latin typeface="Cambria Math" panose="02040503050406030204" pitchFamily="18" charset="0"/>
                </a:rPr>
                <m:t>,</m:t>
              </m:r>
            </m:oMath>
          </a14:m>
          <a:r>
            <a:rPr lang="en-US" sz="2400" kern="1200" dirty="0" smtClean="0"/>
            <a:t> </a:t>
          </a:r>
          <a14:m xmlns:a14="http://schemas.microsoft.com/office/drawing/2010/main">
            <m:oMath xmlns:m="http://schemas.openxmlformats.org/officeDocument/2006/math">
              <m:sSub>
                <m:sSubPr>
                  <m:ctrlPr>
                    <a:rPr lang="en-US" sz="2400" i="1" kern="1200" dirty="0" smtClean="0">
                      <a:latin typeface="Cambria Math" panose="02040503050406030204" pitchFamily="18" charset="0"/>
                    </a:rPr>
                  </m:ctrlPr>
                </m:sSubPr>
                <m:e>
                  <m:r>
                    <a:rPr lang="en-US" sz="2400" b="0" i="1" kern="1200" dirty="0" smtClean="0">
                      <a:latin typeface="Cambria Math" panose="02040503050406030204" pitchFamily="18" charset="0"/>
                    </a:rPr>
                    <m:t>𝑋</m:t>
                  </m:r>
                </m:e>
                <m:sub>
                  <m:r>
                    <a:rPr lang="en-US" sz="2400" b="0" i="1" kern="1200" dirty="0" smtClean="0">
                      <a:latin typeface="Cambria Math" panose="02040503050406030204" pitchFamily="18" charset="0"/>
                    </a:rPr>
                    <m:t>𝑟</m:t>
                  </m:r>
                </m:sub>
              </m:sSub>
            </m:oMath>
          </a14:m>
          <a:r>
            <a:rPr lang="en-US" sz="2400" kern="1200" dirty="0" smtClean="0"/>
            <a:t>, </a:t>
          </a:r>
          <a14:m xmlns:a14="http://schemas.microsoft.com/office/drawing/2010/main">
            <m:oMath xmlns:m="http://schemas.openxmlformats.org/officeDocument/2006/math">
              <m:sSub>
                <m:sSubPr>
                  <m:ctrlPr>
                    <a:rPr lang="en-US" sz="2400" i="1" kern="1200" dirty="0" smtClean="0">
                      <a:latin typeface="Cambria Math" panose="02040503050406030204" pitchFamily="18" charset="0"/>
                    </a:rPr>
                  </m:ctrlPr>
                </m:sSubPr>
                <m:e>
                  <m:r>
                    <a:rPr lang="en-US" sz="2400" b="0" i="1" kern="1200" dirty="0" smtClean="0">
                      <a:latin typeface="Cambria Math" panose="02040503050406030204" pitchFamily="18" charset="0"/>
                    </a:rPr>
                    <m:t>𝑆</m:t>
                  </m:r>
                </m:e>
                <m:sub>
                  <m:r>
                    <a:rPr lang="en-US" sz="2400" b="0" i="1" kern="1200" dirty="0" smtClean="0">
                      <a:latin typeface="Cambria Math" panose="02040503050406030204" pitchFamily="18" charset="0"/>
                    </a:rPr>
                    <m:t>𝑟</m:t>
                  </m:r>
                  <m:r>
                    <a:rPr lang="en-US" sz="2400" b="0" i="1" kern="1200" dirty="0" smtClean="0">
                      <a:latin typeface="Cambria Math" panose="02040503050406030204" pitchFamily="18" charset="0"/>
                    </a:rPr>
                    <m:t>,</m:t>
                  </m:r>
                </m:sub>
              </m:sSub>
            </m:oMath>
          </a14:m>
          <a:r>
            <a:rPr lang="en-US" sz="2400" kern="1200" dirty="0" smtClean="0"/>
            <a:t> C) and Z = Z (</a:t>
          </a:r>
          <a14:m xmlns:a14="http://schemas.microsoft.com/office/drawing/2010/main">
            <m:oMath xmlns:m="http://schemas.openxmlformats.org/officeDocument/2006/math">
              <m:sSub>
                <m:sSubPr>
                  <m:ctrlPr>
                    <a:rPr lang="en-US" sz="2400" i="1" kern="1200" dirty="0" smtClean="0">
                      <a:latin typeface="Cambria Math" panose="02040503050406030204" pitchFamily="18" charset="0"/>
                    </a:rPr>
                  </m:ctrlPr>
                </m:sSubPr>
                <m:e>
                  <m:r>
                    <a:rPr lang="en-US" sz="2400" b="0" i="1" kern="1200" dirty="0" smtClean="0">
                      <a:latin typeface="Cambria Math" panose="02040503050406030204" pitchFamily="18" charset="0"/>
                    </a:rPr>
                    <m:t>𝑇</m:t>
                  </m:r>
                </m:e>
                <m:sub>
                  <m:r>
                    <a:rPr lang="en-US" sz="2400" b="0" i="1" kern="1200" dirty="0" smtClean="0">
                      <a:latin typeface="Cambria Math" panose="02040503050406030204" pitchFamily="18" charset="0"/>
                    </a:rPr>
                    <m:t>𝑧</m:t>
                  </m:r>
                </m:sub>
              </m:sSub>
              <m:r>
                <a:rPr lang="en-US" sz="2400" b="0" i="1" kern="1200" dirty="0" smtClean="0">
                  <a:latin typeface="Cambria Math" panose="02040503050406030204" pitchFamily="18" charset="0"/>
                </a:rPr>
                <m:t>,</m:t>
              </m:r>
            </m:oMath>
          </a14:m>
          <a:r>
            <a:rPr lang="en-US" sz="2400" kern="1200" dirty="0" smtClean="0"/>
            <a:t> </a:t>
          </a:r>
          <a14:m xmlns:a14="http://schemas.microsoft.com/office/drawing/2010/main">
            <m:oMath xmlns:m="http://schemas.openxmlformats.org/officeDocument/2006/math">
              <m:sSub>
                <m:sSubPr>
                  <m:ctrlPr>
                    <a:rPr lang="en-US" sz="2400" i="1" kern="1200" dirty="0" smtClean="0">
                      <a:latin typeface="Cambria Math" panose="02040503050406030204" pitchFamily="18" charset="0"/>
                    </a:rPr>
                  </m:ctrlPr>
                </m:sSubPr>
                <m:e>
                  <m:r>
                    <a:rPr lang="en-US" sz="2400" b="0" i="1" kern="1200" dirty="0" smtClean="0">
                      <a:latin typeface="Cambria Math" panose="02040503050406030204" pitchFamily="18" charset="0"/>
                    </a:rPr>
                    <m:t>𝑋</m:t>
                  </m:r>
                </m:e>
                <m:sub>
                  <m:r>
                    <a:rPr lang="en-US" sz="2400" b="0" i="1" kern="1200" dirty="0" smtClean="0">
                      <a:latin typeface="Cambria Math" panose="02040503050406030204" pitchFamily="18" charset="0"/>
                    </a:rPr>
                    <m:t>𝑧</m:t>
                  </m:r>
                </m:sub>
              </m:sSub>
            </m:oMath>
          </a14:m>
          <a:r>
            <a:rPr lang="en-US" sz="2400" kern="1200" dirty="0" smtClean="0"/>
            <a:t>, </a:t>
          </a:r>
          <a14:m xmlns:a14="http://schemas.microsoft.com/office/drawing/2010/main">
            <m:oMath xmlns:m="http://schemas.openxmlformats.org/officeDocument/2006/math">
              <m:sSub>
                <m:sSubPr>
                  <m:ctrlPr>
                    <a:rPr lang="en-US" sz="2400" i="1" kern="1200" dirty="0" smtClean="0">
                      <a:latin typeface="Cambria Math" panose="02040503050406030204" pitchFamily="18" charset="0"/>
                    </a:rPr>
                  </m:ctrlPr>
                </m:sSubPr>
                <m:e>
                  <m:r>
                    <a:rPr lang="en-US" sz="2400" b="0" i="1" kern="1200" dirty="0" smtClean="0">
                      <a:latin typeface="Cambria Math" panose="02040503050406030204" pitchFamily="18" charset="0"/>
                    </a:rPr>
                    <m:t>𝑆</m:t>
                  </m:r>
                </m:e>
                <m:sub>
                  <m:r>
                    <a:rPr lang="en-US" sz="2400" b="0" i="1" kern="1200" dirty="0" smtClean="0">
                      <a:latin typeface="Cambria Math" panose="02040503050406030204" pitchFamily="18" charset="0"/>
                    </a:rPr>
                    <m:t>𝑧</m:t>
                  </m:r>
                  <m:r>
                    <a:rPr lang="en-US" sz="2400" b="0" i="1" kern="1200" dirty="0" smtClean="0">
                      <a:latin typeface="Cambria Math" panose="02040503050406030204" pitchFamily="18" charset="0"/>
                    </a:rPr>
                    <m:t>,</m:t>
                  </m:r>
                </m:sub>
              </m:sSub>
            </m:oMath>
          </a14:m>
          <a:r>
            <a:rPr lang="en-US" sz="2400" kern="1200" dirty="0" smtClean="0"/>
            <a:t> C)</a:t>
          </a:r>
          <a:endParaRPr lang="en-US" sz="2400" kern="1200" dirty="0"/>
        </a:p>
      </dsp:txBody>
      <dsp:txXfrm>
        <a:off x="47994" y="497240"/>
        <a:ext cx="10457712" cy="887165"/>
      </dsp:txXfrm>
    </dsp:sp>
    <dsp:sp modelId="{ABAEA1E4-C9BA-411F-AF7D-1767CD021C13}">
      <dsp:nvSpPr>
        <dsp:cNvPr id="0" name=""/>
        <dsp:cNvSpPr/>
      </dsp:nvSpPr>
      <dsp:spPr>
        <a:xfrm>
          <a:off x="0" y="1432400"/>
          <a:ext cx="10553700" cy="27111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08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smtClean="0"/>
            <a:t>Households have both a religious unit (R) and a secular unit (Z)</a:t>
          </a:r>
          <a:endParaRPr lang="en-US" sz="2400" kern="1200" dirty="0"/>
        </a:p>
        <a:p>
          <a:pPr marL="228600" lvl="1" indent="-228600" algn="l" defTabSz="1066800">
            <a:lnSpc>
              <a:spcPct val="90000"/>
            </a:lnSpc>
            <a:spcBef>
              <a:spcPct val="0"/>
            </a:spcBef>
            <a:spcAft>
              <a:spcPct val="20000"/>
            </a:spcAft>
            <a:buChar char="••"/>
          </a:pPr>
          <a:r>
            <a:rPr lang="en-US" sz="2400" kern="1200" dirty="0" smtClean="0"/>
            <a:t>T: amount of time</a:t>
          </a:r>
          <a:endParaRPr lang="en-US" sz="2400" kern="1200" dirty="0"/>
        </a:p>
        <a:p>
          <a:pPr marL="228600" lvl="1" indent="-228600" algn="l" defTabSz="1066800">
            <a:lnSpc>
              <a:spcPct val="90000"/>
            </a:lnSpc>
            <a:spcBef>
              <a:spcPct val="0"/>
            </a:spcBef>
            <a:spcAft>
              <a:spcPct val="20000"/>
            </a:spcAft>
            <a:buChar char="••"/>
          </a:pPr>
          <a:r>
            <a:rPr lang="en-US" sz="2400" kern="1200" dirty="0" smtClean="0"/>
            <a:t>X: purchased goods</a:t>
          </a:r>
          <a:endParaRPr lang="en-US" sz="2400" kern="1200" dirty="0"/>
        </a:p>
        <a:p>
          <a:pPr marL="228600" lvl="1" indent="-228600" algn="l" defTabSz="1066800">
            <a:lnSpc>
              <a:spcPct val="90000"/>
            </a:lnSpc>
            <a:spcBef>
              <a:spcPct val="0"/>
            </a:spcBef>
            <a:spcAft>
              <a:spcPct val="20000"/>
            </a:spcAft>
            <a:buChar char="••"/>
          </a:pPr>
          <a:r>
            <a:rPr lang="en-US" sz="2400" kern="1200" dirty="0" smtClean="0"/>
            <a:t>S: human capital</a:t>
          </a:r>
          <a:endParaRPr lang="en-US" sz="2400" kern="1200" dirty="0"/>
        </a:p>
        <a:p>
          <a:pPr marL="228600" lvl="1" indent="-228600" algn="l" defTabSz="1066800">
            <a:lnSpc>
              <a:spcPct val="90000"/>
            </a:lnSpc>
            <a:spcBef>
              <a:spcPct val="0"/>
            </a:spcBef>
            <a:spcAft>
              <a:spcPct val="20000"/>
            </a:spcAft>
            <a:buChar char="••"/>
          </a:pPr>
          <a:r>
            <a:rPr lang="en-US" sz="2400" kern="1200" dirty="0" smtClean="0"/>
            <a:t>C: conduct (tradeoffs that involve minimal cost but reduce secular utility)</a:t>
          </a:r>
          <a:endParaRPr lang="en-US" sz="2400" kern="1200" dirty="0"/>
        </a:p>
        <a:p>
          <a:pPr marL="228600" lvl="1" indent="-228600" algn="l" defTabSz="1066800">
            <a:lnSpc>
              <a:spcPct val="90000"/>
            </a:lnSpc>
            <a:spcBef>
              <a:spcPct val="0"/>
            </a:spcBef>
            <a:spcAft>
              <a:spcPct val="20000"/>
            </a:spcAft>
            <a:buChar char="••"/>
          </a:pPr>
          <a:r>
            <a:rPr lang="en-US" sz="2400" kern="1200" dirty="0" smtClean="0"/>
            <a:t>Some combination of the two commodities maximizes utility</a:t>
          </a:r>
          <a:endParaRPr lang="en-US" sz="2400" kern="1200" dirty="0"/>
        </a:p>
      </dsp:txBody>
      <dsp:txXfrm>
        <a:off x="0" y="1432400"/>
        <a:ext cx="10553700" cy="2711115"/>
      </dsp:txXfrm>
    </dsp:sp>
    <dsp:sp modelId="{4EB17622-FEDF-4B18-A682-69E247DF1144}">
      <dsp:nvSpPr>
        <dsp:cNvPr id="0" name=""/>
        <dsp:cNvSpPr/>
      </dsp:nvSpPr>
      <dsp:spPr>
        <a:xfrm flipV="1">
          <a:off x="0" y="4592761"/>
          <a:ext cx="10553700" cy="4567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l" defTabSz="222250">
            <a:lnSpc>
              <a:spcPct val="90000"/>
            </a:lnSpc>
            <a:spcBef>
              <a:spcPct val="0"/>
            </a:spcBef>
            <a:spcAft>
              <a:spcPct val="35000"/>
            </a:spcAft>
          </a:pPr>
          <a:endParaRPr lang="en-US" sz="500" kern="1200" dirty="0"/>
        </a:p>
      </dsp:txBody>
      <dsp:txXfrm rot="10800000">
        <a:off x="2230" y="4594991"/>
        <a:ext cx="10549240" cy="4121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C4E00F-37F7-4658-A10B-214F3A83F9EE}">
      <dsp:nvSpPr>
        <dsp:cNvPr id="0" name=""/>
        <dsp:cNvSpPr/>
      </dsp:nvSpPr>
      <dsp:spPr>
        <a:xfrm>
          <a:off x="0" y="0"/>
          <a:ext cx="10553700" cy="145230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Previous research suggests that completing estate planning documents may be an important barrier for African-Americans</a:t>
          </a:r>
          <a:endParaRPr lang="en-US" sz="2800" kern="1200" dirty="0"/>
        </a:p>
      </dsp:txBody>
      <dsp:txXfrm>
        <a:off x="70896" y="70896"/>
        <a:ext cx="10411908" cy="1310513"/>
      </dsp:txXfrm>
    </dsp:sp>
    <dsp:sp modelId="{2AB13E9D-33F6-40E9-A123-41F5E0DFCEEF}">
      <dsp:nvSpPr>
        <dsp:cNvPr id="0" name=""/>
        <dsp:cNvSpPr/>
      </dsp:nvSpPr>
      <dsp:spPr>
        <a:xfrm>
          <a:off x="0" y="1454621"/>
          <a:ext cx="10553700" cy="3051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080" tIns="12700" rIns="71120" bIns="12700" numCol="1" spcCol="1270" anchor="t" anchorCtr="0">
          <a:noAutofit/>
        </a:bodyPr>
        <a:lstStyle/>
        <a:p>
          <a:pPr marL="57150" lvl="1" indent="0" algn="l" defTabSz="444500">
            <a:lnSpc>
              <a:spcPct val="90000"/>
            </a:lnSpc>
            <a:spcBef>
              <a:spcPct val="0"/>
            </a:spcBef>
            <a:spcAft>
              <a:spcPct val="20000"/>
            </a:spcAft>
            <a:buChar char="••"/>
          </a:pPr>
          <a:endParaRPr lang="en-US" sz="1000"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en-US" sz="2400" kern="1200" dirty="0" smtClean="0"/>
            <a:t> Whites have been more likely than other racial or ethnic groups to have a will </a:t>
          </a:r>
          <a:r>
            <a:rPr lang="en-US" sz="1600" kern="1200" dirty="0" smtClean="0"/>
            <a:t>(Palmer, 2006; </a:t>
          </a:r>
          <a:r>
            <a:rPr lang="en-US" sz="1600" kern="1200" dirty="0" err="1" smtClean="0"/>
            <a:t>Goetting</a:t>
          </a:r>
          <a:r>
            <a:rPr lang="en-US" sz="1600" kern="1200" dirty="0" smtClean="0"/>
            <a:t> &amp; Martin, 2001; Lee, 2000; O’Connor, 1996).</a:t>
          </a:r>
          <a:endParaRPr lang="en-US" sz="1000" kern="1200" dirty="0" smtClean="0"/>
        </a:p>
        <a:p>
          <a:pPr marL="0" marR="0" lvl="0" indent="0" algn="l" defTabSz="914400" eaLnBrk="1" fontAlgn="auto" latinLnBrk="0" hangingPunct="1">
            <a:lnSpc>
              <a:spcPct val="100000"/>
            </a:lnSpc>
            <a:spcBef>
              <a:spcPct val="0"/>
            </a:spcBef>
            <a:spcAft>
              <a:spcPts val="0"/>
            </a:spcAft>
            <a:buClrTx/>
            <a:buSzTx/>
            <a:buFontTx/>
            <a:buChar char="••"/>
            <a:tabLst/>
            <a:defRPr/>
          </a:pPr>
          <a:r>
            <a:rPr lang="en-US" sz="2400" kern="1200" dirty="0" smtClean="0"/>
            <a:t> African-Americans have been less likely to have a charitable estate plan in general, but not among those who had estate planning documents </a:t>
          </a:r>
          <a:r>
            <a:rPr lang="en-US" sz="1600" kern="1200" dirty="0" smtClean="0"/>
            <a:t>(James, 2009a).</a:t>
          </a:r>
          <a:endParaRPr lang="en-US" sz="1600" kern="1200" dirty="0"/>
        </a:p>
        <a:p>
          <a:pPr marL="0" marR="0" lvl="0" indent="0" algn="l" defTabSz="914400" eaLnBrk="1" fontAlgn="auto" latinLnBrk="0" hangingPunct="1">
            <a:lnSpc>
              <a:spcPct val="100000"/>
            </a:lnSpc>
            <a:spcBef>
              <a:spcPct val="0"/>
            </a:spcBef>
            <a:spcAft>
              <a:spcPts val="0"/>
            </a:spcAft>
            <a:buClrTx/>
            <a:buSzTx/>
            <a:buFontTx/>
            <a:buChar char="••"/>
            <a:tabLst/>
            <a:defRPr/>
          </a:pPr>
          <a:endParaRPr lang="en-US" sz="1000" kern="1200" dirty="0"/>
        </a:p>
        <a:p>
          <a:pPr marL="0" marR="0" lvl="0" indent="0" algn="l" defTabSz="914400" eaLnBrk="1" fontAlgn="auto" latinLnBrk="0" hangingPunct="1">
            <a:lnSpc>
              <a:spcPct val="100000"/>
            </a:lnSpc>
            <a:spcBef>
              <a:spcPct val="0"/>
            </a:spcBef>
            <a:spcAft>
              <a:spcPts val="0"/>
            </a:spcAft>
            <a:buClrTx/>
            <a:buSzTx/>
            <a:buFontTx/>
            <a:buChar char="••"/>
            <a:tabLst/>
            <a:defRPr/>
          </a:pPr>
          <a:endParaRPr lang="en-US" sz="1000" kern="1200" dirty="0"/>
        </a:p>
        <a:p>
          <a:pPr marL="228600" lvl="1" indent="0" algn="l" defTabSz="1066800">
            <a:lnSpc>
              <a:spcPct val="90000"/>
            </a:lnSpc>
            <a:spcBef>
              <a:spcPct val="0"/>
            </a:spcBef>
            <a:spcAft>
              <a:spcPct val="20000"/>
            </a:spcAft>
            <a:buChar char="••"/>
          </a:pPr>
          <a:endParaRPr lang="en-US" sz="2400" kern="1200" dirty="0"/>
        </a:p>
        <a:p>
          <a:pPr marL="228600" lvl="1" indent="0" algn="l" defTabSz="1066800">
            <a:lnSpc>
              <a:spcPct val="90000"/>
            </a:lnSpc>
            <a:spcBef>
              <a:spcPct val="0"/>
            </a:spcBef>
            <a:spcAft>
              <a:spcPct val="20000"/>
            </a:spcAft>
            <a:buChar char="••"/>
          </a:pPr>
          <a:endParaRPr lang="en-US" sz="2400" kern="1200" dirty="0"/>
        </a:p>
      </dsp:txBody>
      <dsp:txXfrm>
        <a:off x="0" y="1454621"/>
        <a:ext cx="10553700" cy="305123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34786" cy="352595"/>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sz="quarter" idx="1"/>
          </p:nvPr>
        </p:nvSpPr>
        <p:spPr>
          <a:xfrm>
            <a:off x="5272207" y="0"/>
            <a:ext cx="4034786" cy="352595"/>
          </a:xfrm>
          <a:prstGeom prst="rect">
            <a:avLst/>
          </a:prstGeom>
        </p:spPr>
        <p:txBody>
          <a:bodyPr vert="horz" lIns="91577" tIns="45789" rIns="91577" bIns="45789" rtlCol="0"/>
          <a:lstStyle>
            <a:lvl1pPr algn="r">
              <a:defRPr sz="1200"/>
            </a:lvl1pPr>
          </a:lstStyle>
          <a:p>
            <a:fld id="{D61C832E-8BA1-4FCB-B971-40F04BBBAC1C}" type="datetimeFigureOut">
              <a:rPr lang="en-US" smtClean="0"/>
              <a:t>1/31/2020</a:t>
            </a:fld>
            <a:endParaRPr lang="en-US"/>
          </a:p>
        </p:txBody>
      </p:sp>
      <p:sp>
        <p:nvSpPr>
          <p:cNvPr id="4" name="Footer Placeholder 3"/>
          <p:cNvSpPr>
            <a:spLocks noGrp="1"/>
          </p:cNvSpPr>
          <p:nvPr>
            <p:ph type="ftr" sz="quarter" idx="2"/>
          </p:nvPr>
        </p:nvSpPr>
        <p:spPr>
          <a:xfrm>
            <a:off x="1" y="6670507"/>
            <a:ext cx="4034786" cy="352595"/>
          </a:xfrm>
          <a:prstGeom prst="rect">
            <a:avLst/>
          </a:prstGeom>
        </p:spPr>
        <p:txBody>
          <a:bodyPr vert="horz" lIns="91577" tIns="45789" rIns="91577" bIns="45789" rtlCol="0" anchor="b"/>
          <a:lstStyle>
            <a:lvl1pPr algn="l">
              <a:defRPr sz="1200"/>
            </a:lvl1pPr>
          </a:lstStyle>
          <a:p>
            <a:endParaRPr lang="en-US"/>
          </a:p>
        </p:txBody>
      </p:sp>
      <p:sp>
        <p:nvSpPr>
          <p:cNvPr id="5" name="Slide Number Placeholder 4"/>
          <p:cNvSpPr>
            <a:spLocks noGrp="1"/>
          </p:cNvSpPr>
          <p:nvPr>
            <p:ph type="sldNum" sz="quarter" idx="3"/>
          </p:nvPr>
        </p:nvSpPr>
        <p:spPr>
          <a:xfrm>
            <a:off x="5272207" y="6670507"/>
            <a:ext cx="4034786" cy="352595"/>
          </a:xfrm>
          <a:prstGeom prst="rect">
            <a:avLst/>
          </a:prstGeom>
        </p:spPr>
        <p:txBody>
          <a:bodyPr vert="horz" lIns="91577" tIns="45789" rIns="91577" bIns="45789" rtlCol="0" anchor="b"/>
          <a:lstStyle>
            <a:lvl1pPr algn="r">
              <a:defRPr sz="1200"/>
            </a:lvl1pPr>
          </a:lstStyle>
          <a:p>
            <a:fld id="{71861B48-DEBB-4830-A3E9-CCD06567A238}" type="slidenum">
              <a:rPr lang="en-US" smtClean="0"/>
              <a:t>‹#›</a:t>
            </a:fld>
            <a:endParaRPr lang="en-US"/>
          </a:p>
        </p:txBody>
      </p:sp>
    </p:spTree>
    <p:extLst>
      <p:ext uri="{BB962C8B-B14F-4D97-AF65-F5344CB8AC3E}">
        <p14:creationId xmlns:p14="http://schemas.microsoft.com/office/powerpoint/2010/main" val="1880124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33943" cy="352374"/>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5273003" y="1"/>
            <a:ext cx="4033943" cy="352374"/>
          </a:xfrm>
          <a:prstGeom prst="rect">
            <a:avLst/>
          </a:prstGeom>
        </p:spPr>
        <p:txBody>
          <a:bodyPr vert="horz" lIns="93317" tIns="46659" rIns="93317" bIns="46659" rtlCol="0"/>
          <a:lstStyle>
            <a:lvl1pPr algn="r">
              <a:defRPr sz="1200"/>
            </a:lvl1pPr>
          </a:lstStyle>
          <a:p>
            <a:fld id="{F58F5228-C890-48D5-A67F-2E3F6690F438}" type="datetimeFigureOut">
              <a:rPr lang="en-US" smtClean="0"/>
              <a:t>1/31/2020</a:t>
            </a:fld>
            <a:endParaRPr lang="en-US"/>
          </a:p>
        </p:txBody>
      </p:sp>
      <p:sp>
        <p:nvSpPr>
          <p:cNvPr id="4" name="Slide Image Placeholder 3"/>
          <p:cNvSpPr>
            <a:spLocks noGrp="1" noRot="1" noChangeAspect="1"/>
          </p:cNvSpPr>
          <p:nvPr>
            <p:ph type="sldImg" idx="2"/>
          </p:nvPr>
        </p:nvSpPr>
        <p:spPr>
          <a:xfrm>
            <a:off x="2547938" y="877888"/>
            <a:ext cx="4213225" cy="2370137"/>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930910" y="3379867"/>
            <a:ext cx="7447280" cy="2765346"/>
          </a:xfrm>
          <a:prstGeom prst="rect">
            <a:avLst/>
          </a:prstGeom>
        </p:spPr>
        <p:txBody>
          <a:bodyPr vert="horz" lIns="93317" tIns="46659" rIns="93317" bIns="466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70727"/>
            <a:ext cx="4033943" cy="352373"/>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5273003" y="6670727"/>
            <a:ext cx="4033943" cy="352373"/>
          </a:xfrm>
          <a:prstGeom prst="rect">
            <a:avLst/>
          </a:prstGeom>
        </p:spPr>
        <p:txBody>
          <a:bodyPr vert="horz" lIns="93317" tIns="46659" rIns="93317" bIns="46659" rtlCol="0" anchor="b"/>
          <a:lstStyle>
            <a:lvl1pPr algn="r">
              <a:defRPr sz="1200"/>
            </a:lvl1pPr>
          </a:lstStyle>
          <a:p>
            <a:fld id="{AC4F7936-06DB-4EFA-A6E6-A84F0DAE0D65}" type="slidenum">
              <a:rPr lang="en-US" smtClean="0"/>
              <a:t>‹#›</a:t>
            </a:fld>
            <a:endParaRPr lang="en-US"/>
          </a:p>
        </p:txBody>
      </p:sp>
    </p:spTree>
    <p:extLst>
      <p:ext uri="{BB962C8B-B14F-4D97-AF65-F5344CB8AC3E}">
        <p14:creationId xmlns:p14="http://schemas.microsoft.com/office/powerpoint/2010/main" val="2113826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1</a:t>
            </a:fld>
            <a:endParaRPr lang="en-US"/>
          </a:p>
        </p:txBody>
      </p:sp>
    </p:spTree>
    <p:extLst>
      <p:ext uri="{BB962C8B-B14F-4D97-AF65-F5344CB8AC3E}">
        <p14:creationId xmlns:p14="http://schemas.microsoft.com/office/powerpoint/2010/main" val="14834229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34</a:t>
            </a:fld>
            <a:endParaRPr lang="en-US"/>
          </a:p>
        </p:txBody>
      </p:sp>
    </p:spTree>
    <p:extLst>
      <p:ext uri="{BB962C8B-B14F-4D97-AF65-F5344CB8AC3E}">
        <p14:creationId xmlns:p14="http://schemas.microsoft.com/office/powerpoint/2010/main" val="3550764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Religion is category donated</a:t>
            </a:r>
            <a:r>
              <a:rPr lang="en-US" baseline="0" dirty="0" smtClean="0"/>
              <a:t> to most frequently.</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35</a:t>
            </a:fld>
            <a:endParaRPr lang="en-US"/>
          </a:p>
        </p:txBody>
      </p:sp>
    </p:spTree>
    <p:extLst>
      <p:ext uri="{BB962C8B-B14F-4D97-AF65-F5344CB8AC3E}">
        <p14:creationId xmlns:p14="http://schemas.microsoft.com/office/powerpoint/2010/main" val="1128796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Unweighted. Add across the row. </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solidFill>
                  <a:prstClr val="black"/>
                </a:solidFill>
              </a:rPr>
              <a:pPr/>
              <a:t>36</a:t>
            </a:fld>
            <a:endParaRPr lang="en-US">
              <a:solidFill>
                <a:prstClr val="black"/>
              </a:solidFill>
            </a:endParaRPr>
          </a:p>
        </p:txBody>
      </p:sp>
    </p:spTree>
    <p:extLst>
      <p:ext uri="{BB962C8B-B14F-4D97-AF65-F5344CB8AC3E}">
        <p14:creationId xmlns:p14="http://schemas.microsoft.com/office/powerpoint/2010/main" val="21548861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11 regressions. Not controlling for remaining charity types.</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2645739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Until we control for donor characteristics,</a:t>
            </a:r>
            <a:r>
              <a:rPr lang="en-US" baseline="0" dirty="0" smtClean="0"/>
              <a:t> we don’t see strong differences. </a:t>
            </a:r>
          </a:p>
          <a:p>
            <a:r>
              <a:rPr lang="en-US" baseline="0" dirty="0" smtClean="0"/>
              <a:t>Almost everything is significant.</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168147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regression, control for remaining charity types. Religion included.</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41</a:t>
            </a:fld>
            <a:endParaRPr lang="en-US"/>
          </a:p>
        </p:txBody>
      </p:sp>
    </p:spTree>
    <p:extLst>
      <p:ext uri="{BB962C8B-B14F-4D97-AF65-F5344CB8AC3E}">
        <p14:creationId xmlns:p14="http://schemas.microsoft.com/office/powerpoint/2010/main" val="31249960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solidFill>
                  <a:prstClr val="black"/>
                </a:solidFill>
              </a:rPr>
              <a:pPr/>
              <a:t>42</a:t>
            </a:fld>
            <a:endParaRPr lang="en-US">
              <a:solidFill>
                <a:prstClr val="black"/>
              </a:solidFill>
            </a:endParaRPr>
          </a:p>
        </p:txBody>
      </p:sp>
    </p:spTree>
    <p:extLst>
      <p:ext uri="{BB962C8B-B14F-4D97-AF65-F5344CB8AC3E}">
        <p14:creationId xmlns:p14="http://schemas.microsoft.com/office/powerpoint/2010/main" val="3799416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Religion not included.</a:t>
            </a:r>
          </a:p>
          <a:p>
            <a:r>
              <a:rPr lang="en-US" dirty="0" smtClean="0"/>
              <a:t>Same results.</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solidFill>
                  <a:prstClr val="black"/>
                </a:solidFill>
              </a:rPr>
              <a:pPr/>
              <a:t>43</a:t>
            </a:fld>
            <a:endParaRPr lang="en-US">
              <a:solidFill>
                <a:prstClr val="black"/>
              </a:solidFill>
            </a:endParaRPr>
          </a:p>
        </p:txBody>
      </p:sp>
    </p:spTree>
    <p:extLst>
      <p:ext uri="{BB962C8B-B14F-4D97-AF65-F5344CB8AC3E}">
        <p14:creationId xmlns:p14="http://schemas.microsoft.com/office/powerpoint/2010/main" val="3547063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F71AC1-BAC4-4A18-BA02-B9EEF85F46FE}" type="slidenum">
              <a:rPr lang="en-US" smtClean="0"/>
              <a:t>44</a:t>
            </a:fld>
            <a:endParaRPr lang="en-US"/>
          </a:p>
        </p:txBody>
      </p:sp>
    </p:spTree>
    <p:extLst>
      <p:ext uri="{BB962C8B-B14F-4D97-AF65-F5344CB8AC3E}">
        <p14:creationId xmlns:p14="http://schemas.microsoft.com/office/powerpoint/2010/main" val="36308081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no need to wait very long…</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47</a:t>
            </a:fld>
            <a:endParaRPr lang="en-US"/>
          </a:p>
        </p:txBody>
      </p:sp>
    </p:spTree>
    <p:extLst>
      <p:ext uri="{BB962C8B-B14F-4D97-AF65-F5344CB8AC3E}">
        <p14:creationId xmlns:p14="http://schemas.microsoft.com/office/powerpoint/2010/main" val="1325740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 lifetime behaviors and bequest attitudes match?</a:t>
            </a:r>
          </a:p>
          <a:p>
            <a:r>
              <a:rPr lang="en-US" dirty="0" smtClean="0"/>
              <a:t>Is it an intent issue or a documentation issue?</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4</a:t>
            </a:fld>
            <a:endParaRPr lang="en-US"/>
          </a:p>
        </p:txBody>
      </p:sp>
    </p:spTree>
    <p:extLst>
      <p:ext uri="{BB962C8B-B14F-4D97-AF65-F5344CB8AC3E}">
        <p14:creationId xmlns:p14="http://schemas.microsoft.com/office/powerpoint/2010/main" val="41057703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Focus</a:t>
            </a:r>
            <a:r>
              <a:rPr lang="en-US" baseline="0" dirty="0" smtClean="0"/>
              <a:t> on consumption, not production.</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51</a:t>
            </a:fld>
            <a:endParaRPr lang="en-US"/>
          </a:p>
        </p:txBody>
      </p:sp>
    </p:spTree>
    <p:extLst>
      <p:ext uri="{BB962C8B-B14F-4D97-AF65-F5344CB8AC3E}">
        <p14:creationId xmlns:p14="http://schemas.microsoft.com/office/powerpoint/2010/main" val="31539105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Commodities produced by market goods, time, human capital, and other inputs.</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52</a:t>
            </a:fld>
            <a:endParaRPr lang="en-US"/>
          </a:p>
        </p:txBody>
      </p:sp>
    </p:spTree>
    <p:extLst>
      <p:ext uri="{BB962C8B-B14F-4D97-AF65-F5344CB8AC3E}">
        <p14:creationId xmlns:p14="http://schemas.microsoft.com/office/powerpoint/2010/main" val="13956452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Music appreciation depends on time, training, and other human capital.</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53</a:t>
            </a:fld>
            <a:endParaRPr lang="en-US"/>
          </a:p>
        </p:txBody>
      </p:sp>
    </p:spTree>
    <p:extLst>
      <p:ext uri="{BB962C8B-B14F-4D97-AF65-F5344CB8AC3E}">
        <p14:creationId xmlns:p14="http://schemas.microsoft.com/office/powerpoint/2010/main" val="35168949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 on Becker’s </a:t>
            </a:r>
            <a:r>
              <a:rPr lang="en-US" dirty="0" err="1" smtClean="0"/>
              <a:t>hh</a:t>
            </a:r>
            <a:r>
              <a:rPr lang="en-US" dirty="0" smtClean="0"/>
              <a:t> production model</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58</a:t>
            </a:fld>
            <a:endParaRPr lang="en-US"/>
          </a:p>
        </p:txBody>
      </p:sp>
    </p:spTree>
    <p:extLst>
      <p:ext uri="{BB962C8B-B14F-4D97-AF65-F5344CB8AC3E}">
        <p14:creationId xmlns:p14="http://schemas.microsoft.com/office/powerpoint/2010/main" val="180085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F71AC1-BAC4-4A18-BA02-B9EEF85F46FE}" type="slidenum">
              <a:rPr lang="en-US" smtClean="0"/>
              <a:t>61</a:t>
            </a:fld>
            <a:endParaRPr lang="en-US"/>
          </a:p>
        </p:txBody>
      </p:sp>
    </p:spTree>
    <p:extLst>
      <p:ext uri="{BB962C8B-B14F-4D97-AF65-F5344CB8AC3E}">
        <p14:creationId xmlns:p14="http://schemas.microsoft.com/office/powerpoint/2010/main" val="8577000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63</a:t>
            </a:fld>
            <a:endParaRPr lang="en-US"/>
          </a:p>
        </p:txBody>
      </p:sp>
    </p:spTree>
    <p:extLst>
      <p:ext uri="{BB962C8B-B14F-4D97-AF65-F5344CB8AC3E}">
        <p14:creationId xmlns:p14="http://schemas.microsoft.com/office/powerpoint/2010/main" val="22394206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Lots of significant variables. </a:t>
            </a:r>
          </a:p>
          <a:p>
            <a:r>
              <a:rPr lang="en-US" dirty="0" smtClean="0"/>
              <a:t>Education significant for all 4 donation types.</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65</a:t>
            </a:fld>
            <a:endParaRPr lang="en-US"/>
          </a:p>
        </p:txBody>
      </p:sp>
    </p:spTree>
    <p:extLst>
      <p:ext uri="{BB962C8B-B14F-4D97-AF65-F5344CB8AC3E}">
        <p14:creationId xmlns:p14="http://schemas.microsoft.com/office/powerpoint/2010/main" val="5382813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Fewer significant variables</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66</a:t>
            </a:fld>
            <a:endParaRPr lang="en-US"/>
          </a:p>
        </p:txBody>
      </p:sp>
    </p:spTree>
    <p:extLst>
      <p:ext uri="{BB962C8B-B14F-4D97-AF65-F5344CB8AC3E}">
        <p14:creationId xmlns:p14="http://schemas.microsoft.com/office/powerpoint/2010/main" val="30989835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67</a:t>
            </a:fld>
            <a:endParaRPr lang="en-US"/>
          </a:p>
        </p:txBody>
      </p:sp>
    </p:spTree>
    <p:extLst>
      <p:ext uri="{BB962C8B-B14F-4D97-AF65-F5344CB8AC3E}">
        <p14:creationId xmlns:p14="http://schemas.microsoft.com/office/powerpoint/2010/main" val="37083351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68</a:t>
            </a:fld>
            <a:endParaRPr lang="en-US"/>
          </a:p>
        </p:txBody>
      </p:sp>
    </p:spTree>
    <p:extLst>
      <p:ext uri="{BB962C8B-B14F-4D97-AF65-F5344CB8AC3E}">
        <p14:creationId xmlns:p14="http://schemas.microsoft.com/office/powerpoint/2010/main" val="146334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 on Becker’s </a:t>
            </a:r>
            <a:r>
              <a:rPr lang="en-US" dirty="0" err="1" smtClean="0"/>
              <a:t>hh</a:t>
            </a:r>
            <a:r>
              <a:rPr lang="en-US" dirty="0" smtClean="0"/>
              <a:t> production model</a:t>
            </a:r>
          </a:p>
          <a:p>
            <a:r>
              <a:rPr lang="en-US" dirty="0" smtClean="0"/>
              <a:t>Different for open vs strict </a:t>
            </a:r>
            <a:r>
              <a:rPr lang="en-US" dirty="0" err="1" smtClean="0"/>
              <a:t>hh</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7</a:t>
            </a:fld>
            <a:endParaRPr lang="en-US"/>
          </a:p>
        </p:txBody>
      </p:sp>
    </p:spTree>
    <p:extLst>
      <p:ext uri="{BB962C8B-B14F-4D97-AF65-F5344CB8AC3E}">
        <p14:creationId xmlns:p14="http://schemas.microsoft.com/office/powerpoint/2010/main" val="11151802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69</a:t>
            </a:fld>
            <a:endParaRPr lang="en-US"/>
          </a:p>
        </p:txBody>
      </p:sp>
    </p:spTree>
    <p:extLst>
      <p:ext uri="{BB962C8B-B14F-4D97-AF65-F5344CB8AC3E}">
        <p14:creationId xmlns:p14="http://schemas.microsoft.com/office/powerpoint/2010/main" val="19869961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Same as without controlling for bequest intentions.</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70</a:t>
            </a:fld>
            <a:endParaRPr lang="en-US"/>
          </a:p>
        </p:txBody>
      </p:sp>
    </p:spTree>
    <p:extLst>
      <p:ext uri="{BB962C8B-B14F-4D97-AF65-F5344CB8AC3E}">
        <p14:creationId xmlns:p14="http://schemas.microsoft.com/office/powerpoint/2010/main" val="24947966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Total</a:t>
            </a:r>
            <a:r>
              <a:rPr lang="en-US" baseline="0" dirty="0" smtClean="0"/>
              <a:t> number of charities, and certain zero, are separate processes.</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73</a:t>
            </a:fld>
            <a:endParaRPr lang="en-US"/>
          </a:p>
        </p:txBody>
      </p:sp>
    </p:spTree>
    <p:extLst>
      <p:ext uri="{BB962C8B-B14F-4D97-AF65-F5344CB8AC3E}">
        <p14:creationId xmlns:p14="http://schemas.microsoft.com/office/powerpoint/2010/main" val="35467075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F71AC1-BAC4-4A18-BA02-B9EEF85F46FE}" type="slidenum">
              <a:rPr lang="en-US" smtClean="0"/>
              <a:t>74</a:t>
            </a:fld>
            <a:endParaRPr lang="en-US"/>
          </a:p>
        </p:txBody>
      </p:sp>
    </p:spTree>
    <p:extLst>
      <p:ext uri="{BB962C8B-B14F-4D97-AF65-F5344CB8AC3E}">
        <p14:creationId xmlns:p14="http://schemas.microsoft.com/office/powerpoint/2010/main" val="32780472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F71AC1-BAC4-4A18-BA02-B9EEF85F46FE}" type="slidenum">
              <a:rPr lang="en-US" smtClean="0"/>
              <a:t>75</a:t>
            </a:fld>
            <a:endParaRPr lang="en-US"/>
          </a:p>
        </p:txBody>
      </p:sp>
    </p:spTree>
    <p:extLst>
      <p:ext uri="{BB962C8B-B14F-4D97-AF65-F5344CB8AC3E}">
        <p14:creationId xmlns:p14="http://schemas.microsoft.com/office/powerpoint/2010/main" val="25405651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76</a:t>
            </a:fld>
            <a:endParaRPr lang="en-US"/>
          </a:p>
        </p:txBody>
      </p:sp>
    </p:spTree>
    <p:extLst>
      <p:ext uri="{BB962C8B-B14F-4D97-AF65-F5344CB8AC3E}">
        <p14:creationId xmlns:p14="http://schemas.microsoft.com/office/powerpoint/2010/main" val="9949648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77</a:t>
            </a:fld>
            <a:endParaRPr lang="en-US"/>
          </a:p>
        </p:txBody>
      </p:sp>
    </p:spTree>
    <p:extLst>
      <p:ext uri="{BB962C8B-B14F-4D97-AF65-F5344CB8AC3E}">
        <p14:creationId xmlns:p14="http://schemas.microsoft.com/office/powerpoint/2010/main" val="14345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15</a:t>
            </a:fld>
            <a:endParaRPr lang="en-US"/>
          </a:p>
        </p:txBody>
      </p:sp>
    </p:spTree>
    <p:extLst>
      <p:ext uri="{BB962C8B-B14F-4D97-AF65-F5344CB8AC3E}">
        <p14:creationId xmlns:p14="http://schemas.microsoft.com/office/powerpoint/2010/main" val="2200264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Religious bequest has largest </a:t>
            </a:r>
            <a:r>
              <a:rPr lang="en-US" dirty="0" err="1" smtClean="0"/>
              <a:t>s.d.</a:t>
            </a:r>
            <a:endParaRPr lang="en-US" dirty="0" smtClean="0"/>
          </a:p>
          <a:p>
            <a:r>
              <a:rPr lang="en-US" dirty="0" smtClean="0"/>
              <a:t>PSID weights not applied yet</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2848799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smtClean="0"/>
              <a:t>PSID weights not applied yet</a:t>
            </a:r>
          </a:p>
          <a:p>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2385275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23</a:t>
            </a:fld>
            <a:endParaRPr lang="en-US"/>
          </a:p>
        </p:txBody>
      </p:sp>
    </p:spTree>
    <p:extLst>
      <p:ext uri="{BB962C8B-B14F-4D97-AF65-F5344CB8AC3E}">
        <p14:creationId xmlns:p14="http://schemas.microsoft.com/office/powerpoint/2010/main" val="2717598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Religion is #1. Family &gt; Charity.</a:t>
            </a:r>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26</a:t>
            </a:fld>
            <a:endParaRPr lang="en-US"/>
          </a:p>
        </p:txBody>
      </p:sp>
    </p:spTree>
    <p:extLst>
      <p:ext uri="{BB962C8B-B14F-4D97-AF65-F5344CB8AC3E}">
        <p14:creationId xmlns:p14="http://schemas.microsoft.com/office/powerpoint/2010/main" val="430599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4F7936-06DB-4EFA-A6E6-A84F0DAE0D65}" type="slidenum">
              <a:rPr lang="en-US" smtClean="0"/>
              <a:t>28</a:t>
            </a:fld>
            <a:endParaRPr lang="en-US"/>
          </a:p>
        </p:txBody>
      </p:sp>
    </p:spTree>
    <p:extLst>
      <p:ext uri="{BB962C8B-B14F-4D97-AF65-F5344CB8AC3E}">
        <p14:creationId xmlns:p14="http://schemas.microsoft.com/office/powerpoint/2010/main" val="291890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5303381-2894-4C99-87A3-29F86B61BFED}"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7B22A-21E9-44D5-A739-C6ACBD98AF1D}" type="slidenum">
              <a:rPr lang="en-US" smtClean="0"/>
              <a:t>‹#›</a:t>
            </a:fld>
            <a:endParaRPr lang="en-US"/>
          </a:p>
        </p:txBody>
      </p:sp>
    </p:spTree>
    <p:extLst>
      <p:ext uri="{BB962C8B-B14F-4D97-AF65-F5344CB8AC3E}">
        <p14:creationId xmlns:p14="http://schemas.microsoft.com/office/powerpoint/2010/main" val="155166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303381-2894-4C99-87A3-29F86B61BFED}"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77B22A-21E9-44D5-A739-C6ACBD98AF1D}" type="slidenum">
              <a:rPr lang="en-US" smtClean="0"/>
              <a:t>‹#›</a:t>
            </a:fld>
            <a:endParaRPr lang="en-US"/>
          </a:p>
        </p:txBody>
      </p:sp>
    </p:spTree>
    <p:extLst>
      <p:ext uri="{BB962C8B-B14F-4D97-AF65-F5344CB8AC3E}">
        <p14:creationId xmlns:p14="http://schemas.microsoft.com/office/powerpoint/2010/main" val="4091424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15303381-2894-4C99-87A3-29F86B61BFED}"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7B22A-21E9-44D5-A739-C6ACBD98AF1D}" type="slidenum">
              <a:rPr lang="en-US" smtClean="0"/>
              <a:t>‹#›</a:t>
            </a:fld>
            <a:endParaRPr lang="en-US"/>
          </a:p>
        </p:txBody>
      </p:sp>
    </p:spTree>
    <p:extLst>
      <p:ext uri="{BB962C8B-B14F-4D97-AF65-F5344CB8AC3E}">
        <p14:creationId xmlns:p14="http://schemas.microsoft.com/office/powerpoint/2010/main" val="315540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15303381-2894-4C99-87A3-29F86B61BFED}" type="datetimeFigureOut">
              <a:rPr lang="en-US" smtClean="0"/>
              <a:t>1/31/2020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77B22A-21E9-44D5-A739-C6ACBD98AF1D}" type="slidenum">
              <a:rPr lang="en-US" smtClean="0"/>
              <a:t>‹#›</a:t>
            </a:fld>
            <a:endParaRPr lang="en-US"/>
          </a:p>
        </p:txBody>
      </p:sp>
    </p:spTree>
    <p:extLst>
      <p:ext uri="{BB962C8B-B14F-4D97-AF65-F5344CB8AC3E}">
        <p14:creationId xmlns:p14="http://schemas.microsoft.com/office/powerpoint/2010/main" val="3278007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303381-2894-4C99-87A3-29F86B61BFED}"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7B22A-21E9-44D5-A739-C6ACBD98AF1D}" type="slidenum">
              <a:rPr lang="en-US" smtClean="0"/>
              <a:t>‹#›</a:t>
            </a:fld>
            <a:endParaRPr lang="en-US"/>
          </a:p>
        </p:txBody>
      </p:sp>
    </p:spTree>
    <p:extLst>
      <p:ext uri="{BB962C8B-B14F-4D97-AF65-F5344CB8AC3E}">
        <p14:creationId xmlns:p14="http://schemas.microsoft.com/office/powerpoint/2010/main" val="2410682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303381-2894-4C99-87A3-29F86B61BFED}"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7B22A-21E9-44D5-A739-C6ACBD98AF1D}" type="slidenum">
              <a:rPr lang="en-US" smtClean="0"/>
              <a:t>‹#›</a:t>
            </a:fld>
            <a:endParaRPr lang="en-US"/>
          </a:p>
        </p:txBody>
      </p:sp>
    </p:spTree>
    <p:extLst>
      <p:ext uri="{BB962C8B-B14F-4D97-AF65-F5344CB8AC3E}">
        <p14:creationId xmlns:p14="http://schemas.microsoft.com/office/powerpoint/2010/main" val="2445875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303381-2894-4C99-87A3-29F86B61BFED}"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7B22A-21E9-44D5-A739-C6ACBD98AF1D}" type="slidenum">
              <a:rPr lang="en-US" smtClean="0"/>
              <a:t>‹#›</a:t>
            </a:fld>
            <a:endParaRPr lang="en-US"/>
          </a:p>
        </p:txBody>
      </p:sp>
    </p:spTree>
    <p:extLst>
      <p:ext uri="{BB962C8B-B14F-4D97-AF65-F5344CB8AC3E}">
        <p14:creationId xmlns:p14="http://schemas.microsoft.com/office/powerpoint/2010/main" val="600325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303381-2894-4C99-87A3-29F86B61BFED}"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7B22A-21E9-44D5-A739-C6ACBD98AF1D}" type="slidenum">
              <a:rPr lang="en-US" smtClean="0"/>
              <a:t>‹#›</a:t>
            </a:fld>
            <a:endParaRPr lang="en-US"/>
          </a:p>
        </p:txBody>
      </p:sp>
    </p:spTree>
    <p:extLst>
      <p:ext uri="{BB962C8B-B14F-4D97-AF65-F5344CB8AC3E}">
        <p14:creationId xmlns:p14="http://schemas.microsoft.com/office/powerpoint/2010/main" val="1172504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303381-2894-4C99-87A3-29F86B61BFED}"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77B22A-21E9-44D5-A739-C6ACBD98AF1D}" type="slidenum">
              <a:rPr lang="en-US" smtClean="0"/>
              <a:t>‹#›</a:t>
            </a:fld>
            <a:endParaRPr lang="en-US"/>
          </a:p>
        </p:txBody>
      </p:sp>
    </p:spTree>
    <p:extLst>
      <p:ext uri="{BB962C8B-B14F-4D97-AF65-F5344CB8AC3E}">
        <p14:creationId xmlns:p14="http://schemas.microsoft.com/office/powerpoint/2010/main" val="3692063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303381-2894-4C99-87A3-29F86B61BFED}" type="datetimeFigureOut">
              <a:rPr lang="en-US" smtClean="0"/>
              <a:t>1/31/2020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77B22A-21E9-44D5-A739-C6ACBD98AF1D}" type="slidenum">
              <a:rPr lang="en-US" smtClean="0"/>
              <a:t>‹#›</a:t>
            </a:fld>
            <a:endParaRPr lang="en-US"/>
          </a:p>
        </p:txBody>
      </p:sp>
    </p:spTree>
    <p:extLst>
      <p:ext uri="{BB962C8B-B14F-4D97-AF65-F5344CB8AC3E}">
        <p14:creationId xmlns:p14="http://schemas.microsoft.com/office/powerpoint/2010/main" val="3668447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303381-2894-4C99-87A3-29F86B61BFED}" type="datetimeFigureOut">
              <a:rPr lang="en-US" smtClean="0"/>
              <a:t>1/31/2020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77B22A-21E9-44D5-A739-C6ACBD98AF1D}" type="slidenum">
              <a:rPr lang="en-US" smtClean="0"/>
              <a:t>‹#›</a:t>
            </a:fld>
            <a:endParaRPr lang="en-US"/>
          </a:p>
        </p:txBody>
      </p:sp>
    </p:spTree>
    <p:extLst>
      <p:ext uri="{BB962C8B-B14F-4D97-AF65-F5344CB8AC3E}">
        <p14:creationId xmlns:p14="http://schemas.microsoft.com/office/powerpoint/2010/main" val="91810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303381-2894-4C99-87A3-29F86B61BFED}" type="datetimeFigureOut">
              <a:rPr lang="en-US" smtClean="0"/>
              <a:t>1/31/2020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77B22A-21E9-44D5-A739-C6ACBD98AF1D}" type="slidenum">
              <a:rPr lang="en-US" smtClean="0"/>
              <a:t>‹#›</a:t>
            </a:fld>
            <a:endParaRPr lang="en-US"/>
          </a:p>
        </p:txBody>
      </p:sp>
    </p:spTree>
    <p:extLst>
      <p:ext uri="{BB962C8B-B14F-4D97-AF65-F5344CB8AC3E}">
        <p14:creationId xmlns:p14="http://schemas.microsoft.com/office/powerpoint/2010/main" val="2532393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303381-2894-4C99-87A3-29F86B61BFED}"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77B22A-21E9-44D5-A739-C6ACBD98AF1D}" type="slidenum">
              <a:rPr lang="en-US" smtClean="0"/>
              <a:t>‹#›</a:t>
            </a:fld>
            <a:endParaRPr lang="en-US"/>
          </a:p>
        </p:txBody>
      </p:sp>
    </p:spTree>
    <p:extLst>
      <p:ext uri="{BB962C8B-B14F-4D97-AF65-F5344CB8AC3E}">
        <p14:creationId xmlns:p14="http://schemas.microsoft.com/office/powerpoint/2010/main" val="20803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5303381-2894-4C99-87A3-29F86B61BFED}" type="datetimeFigureOut">
              <a:rPr lang="en-US" smtClean="0"/>
              <a:t>1/31/2020</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9377B22A-21E9-44D5-A739-C6ACBD98AF1D}" type="slidenum">
              <a:rPr lang="en-US" smtClean="0"/>
              <a:t>‹#›</a:t>
            </a:fld>
            <a:endParaRPr lang="en-US"/>
          </a:p>
        </p:txBody>
      </p:sp>
    </p:spTree>
    <p:extLst>
      <p:ext uri="{BB962C8B-B14F-4D97-AF65-F5344CB8AC3E}">
        <p14:creationId xmlns:p14="http://schemas.microsoft.com/office/powerpoint/2010/main" val="1200873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15303381-2894-4C99-87A3-29F86B61BFED}" type="datetimeFigureOut">
              <a:rPr lang="en-US" smtClean="0"/>
              <a:t>1/31/2020</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9377B22A-21E9-44D5-A739-C6ACBD98AF1D}" type="slidenum">
              <a:rPr lang="en-US" smtClean="0"/>
              <a:t>‹#›</a:t>
            </a:fld>
            <a:endParaRPr lang="en-US"/>
          </a:p>
        </p:txBody>
      </p:sp>
    </p:spTree>
    <p:extLst>
      <p:ext uri="{BB962C8B-B14F-4D97-AF65-F5344CB8AC3E}">
        <p14:creationId xmlns:p14="http://schemas.microsoft.com/office/powerpoint/2010/main" val="346172159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i="0" u="none"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b="0" i="0" u="none"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3.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3.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3.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7" Type="http://schemas.openxmlformats.org/officeDocument/2006/relationships/image" Target="../media/image3.png"/><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7" Type="http://schemas.openxmlformats.org/officeDocument/2006/relationships/image" Target="../media/image3.png"/><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7" Type="http://schemas.openxmlformats.org/officeDocument/2006/relationships/image" Target="../media/image3.png"/><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7.xml"/><Relationship Id="rId7" Type="http://schemas.openxmlformats.org/officeDocument/2006/relationships/image" Target="../media/image3.png"/><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8.xml"/><Relationship Id="rId7" Type="http://schemas.openxmlformats.org/officeDocument/2006/relationships/image" Target="../media/image3.png"/><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9.xml"/><Relationship Id="rId7" Type="http://schemas.openxmlformats.org/officeDocument/2006/relationships/image" Target="../media/image3.png"/><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1.xml"/><Relationship Id="rId7" Type="http://schemas.openxmlformats.org/officeDocument/2006/relationships/image" Target="../media/image3.png"/><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2.xml"/><Relationship Id="rId7" Type="http://schemas.openxmlformats.org/officeDocument/2006/relationships/image" Target="../media/image3.png"/><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24.xml"/><Relationship Id="rId7" Type="http://schemas.openxmlformats.org/officeDocument/2006/relationships/image" Target="../media/image3.png"/><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3.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25.xml"/><Relationship Id="rId7" Type="http://schemas.openxmlformats.org/officeDocument/2006/relationships/image" Target="../media/image3.png"/><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5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5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5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29.xml"/><Relationship Id="rId7" Type="http://schemas.openxmlformats.org/officeDocument/2006/relationships/image" Target="../media/image3.png"/><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30.xml"/><Relationship Id="rId7" Type="http://schemas.openxmlformats.org/officeDocument/2006/relationships/image" Target="../media/image3.png"/><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31.xml"/><Relationship Id="rId7" Type="http://schemas.openxmlformats.org/officeDocument/2006/relationships/image" Target="../media/image3.png"/><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32.xml"/><Relationship Id="rId7" Type="http://schemas.openxmlformats.org/officeDocument/2006/relationships/image" Target="../media/image3.png"/><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5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2.xml"/><Relationship Id="rId7" Type="http://schemas.microsoft.com/office/2007/relationships/diagramDrawing" Target="../diagrams/drawing3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33.xml"/><Relationship Id="rId5" Type="http://schemas.openxmlformats.org/officeDocument/2006/relationships/diagramQuickStyle" Target="../diagrams/quickStyle33.xml"/><Relationship Id="rId4" Type="http://schemas.openxmlformats.org/officeDocument/2006/relationships/diagramLayout" Target="../diagrams/layout33.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34.xml"/><Relationship Id="rId7" Type="http://schemas.openxmlformats.org/officeDocument/2006/relationships/image" Target="../media/image3.png"/><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3.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35.xml"/><Relationship Id="rId7" Type="http://schemas.openxmlformats.org/officeDocument/2006/relationships/image" Target="../media/image3.png"/><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60.xml"/><Relationship Id="rId3" Type="http://schemas.openxmlformats.org/officeDocument/2006/relationships/diagramData" Target="../diagrams/data6.xml"/><Relationship Id="rId7" Type="http://schemas.microsoft.com/office/2007/relationships/diagramDrawing" Target="../diagrams/drawing6.xml"/><Relationship Id="rId12"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diagramColors" Target="../diagrams/colors12.xml"/><Relationship Id="rId5" Type="http://schemas.openxmlformats.org/officeDocument/2006/relationships/diagramQuickStyle" Target="../diagrams/quickStyle6.xml"/><Relationship Id="rId10" Type="http://schemas.openxmlformats.org/officeDocument/2006/relationships/diagramQuickStyle" Target="../diagrams/quickStyle12.xml"/><Relationship Id="rId4" Type="http://schemas.openxmlformats.org/officeDocument/2006/relationships/diagramLayout" Target="../diagrams/layout6.xml"/><Relationship Id="rId9" Type="http://schemas.openxmlformats.org/officeDocument/2006/relationships/diagramLayout" Target="../diagrams/layout12.xml"/></Relationships>
</file>

<file path=ppt/slides/_rels/slide7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diagramLayout" Target="../diagrams/layout36.xml"/><Relationship Id="rId7" Type="http://schemas.openxmlformats.org/officeDocument/2006/relationships/image" Target="../media/image3.png"/><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72.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diagramLayout" Target="../diagrams/layout37.xml"/><Relationship Id="rId7" Type="http://schemas.openxmlformats.org/officeDocument/2006/relationships/image" Target="../media/image3.png"/><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3.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3.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800" dirty="0" smtClean="0"/>
              <a:t>Three Essays on Special Donation Types</a:t>
            </a:r>
            <a:r>
              <a:rPr lang="en-US" dirty="0"/>
              <a:t/>
            </a:r>
            <a:br>
              <a:rPr lang="en-US" dirty="0"/>
            </a:br>
            <a:r>
              <a:rPr lang="en-US" dirty="0" smtClean="0">
                <a:solidFill>
                  <a:schemeClr val="bg1">
                    <a:lumMod val="60000"/>
                    <a:lumOff val="40000"/>
                  </a:schemeClr>
                </a:solidFill>
              </a:rPr>
              <a:t>Dissertation Defense</a:t>
            </a:r>
            <a:br>
              <a:rPr lang="en-US" dirty="0" smtClean="0">
                <a:solidFill>
                  <a:schemeClr val="bg1">
                    <a:lumMod val="60000"/>
                    <a:lumOff val="40000"/>
                  </a:schemeClr>
                </a:solidFill>
              </a:rPr>
            </a:br>
            <a:r>
              <a:rPr lang="en-US" dirty="0" smtClean="0">
                <a:solidFill>
                  <a:schemeClr val="bg1">
                    <a:lumMod val="60000"/>
                    <a:lumOff val="40000"/>
                  </a:schemeClr>
                </a:solidFill>
              </a:rPr>
              <a:t>May 9, 2018</a:t>
            </a:r>
            <a:endParaRPr lang="en-US" sz="4800" dirty="0">
              <a:solidFill>
                <a:schemeClr val="bg1">
                  <a:lumMod val="60000"/>
                  <a:lumOff val="40000"/>
                </a:schemeClr>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810001" y="4956107"/>
            <a:ext cx="10572000" cy="434974"/>
          </a:xfrm>
        </p:spPr>
        <p:txBody>
          <a:bodyPr>
            <a:noAutofit/>
          </a:bodyPr>
          <a:lstStyle/>
          <a:p>
            <a:pPr algn="ctr"/>
            <a:r>
              <a:rPr lang="en-US" sz="2400" dirty="0" smtClean="0">
                <a:latin typeface="Arial" panose="020B0604020202020204" pitchFamily="34" charset="0"/>
                <a:cs typeface="Arial" panose="020B0604020202020204" pitchFamily="34" charset="0"/>
              </a:rPr>
              <a:t>Jennifer Lehman </a:t>
            </a:r>
          </a:p>
          <a:p>
            <a:pPr algn="ctr"/>
            <a:r>
              <a:rPr lang="en-US" sz="2400" dirty="0" smtClean="0">
                <a:latin typeface="Arial" panose="020B0604020202020204" pitchFamily="34" charset="0"/>
                <a:cs typeface="Arial" panose="020B0604020202020204" pitchFamily="34" charset="0"/>
              </a:rPr>
              <a:t>Committee: Russell James (chair), Sarah Asebedo, Mitzi Lauderdale, and Ann </a:t>
            </a:r>
            <a:r>
              <a:rPr lang="en-US" sz="2400" dirty="0" err="1" smtClean="0">
                <a:latin typeface="Arial" panose="020B0604020202020204" pitchFamily="34" charset="0"/>
                <a:cs typeface="Arial" panose="020B0604020202020204" pitchFamily="34" charset="0"/>
              </a:rPr>
              <a:t>Woodyard</a:t>
            </a:r>
            <a:endParaRPr lang="en-US" sz="2400" dirty="0" smtClean="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  Dean’s representative: Barbara Allison</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202" y="3797166"/>
            <a:ext cx="2415871" cy="933617"/>
          </a:xfrm>
          <a:prstGeom prst="rect">
            <a:avLst/>
          </a:prstGeom>
        </p:spPr>
      </p:pic>
    </p:spTree>
    <p:extLst>
      <p:ext uri="{BB962C8B-B14F-4D97-AF65-F5344CB8AC3E}">
        <p14:creationId xmlns:p14="http://schemas.microsoft.com/office/powerpoint/2010/main" val="3480290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Documentation barrier?</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352922942"/>
              </p:ext>
            </p:extLst>
          </p:nvPr>
        </p:nvGraphicFramePr>
        <p:xfrm>
          <a:off x="819150" y="2222499"/>
          <a:ext cx="10553700" cy="4508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18046944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818712" y="2222287"/>
            <a:ext cx="10554574" cy="4563995"/>
          </a:xfrm>
        </p:spPr>
        <p:txBody>
          <a:bodyPr>
            <a:normAutofit/>
          </a:bodyPr>
          <a:lstStyle/>
          <a:p>
            <a:r>
              <a:rPr lang="en-US" sz="2400" dirty="0"/>
              <a:t>The lack of estate planning documents among African-Americans may be part of a tendency to be less engaged with traditional financial institutions and financial planning in general. </a:t>
            </a:r>
            <a:endParaRPr lang="en-US" sz="2400" dirty="0" smtClean="0"/>
          </a:p>
          <a:p>
            <a:r>
              <a:rPr lang="en-US" sz="2400" dirty="0"/>
              <a:t>O</a:t>
            </a:r>
            <a:r>
              <a:rPr lang="en-US" sz="2400" dirty="0" smtClean="0"/>
              <a:t>bjective </a:t>
            </a:r>
            <a:r>
              <a:rPr lang="en-US" sz="2400" dirty="0"/>
              <a:t>and subjective financial knowledge both have a positive impact on cash and credit management behavior. If one lacks objective and subjective financial knowledge, he/she may be more likely to disengage with financial institutions and estate </a:t>
            </a:r>
            <a:r>
              <a:rPr lang="en-US" sz="2400" dirty="0" smtClean="0"/>
              <a:t>planners </a:t>
            </a:r>
            <a:r>
              <a:rPr lang="en-US" sz="1100" dirty="0" smtClean="0"/>
              <a:t>(</a:t>
            </a:r>
            <a:r>
              <a:rPr lang="en-US" sz="1100" dirty="0" err="1" smtClean="0"/>
              <a:t>Woodyard</a:t>
            </a:r>
            <a:r>
              <a:rPr lang="en-US" sz="1100" dirty="0" smtClean="0"/>
              <a:t>, 2017)</a:t>
            </a:r>
            <a:r>
              <a:rPr lang="en-US" sz="2400" dirty="0" smtClean="0"/>
              <a:t>.</a:t>
            </a:r>
          </a:p>
        </p:txBody>
      </p:sp>
    </p:spTree>
    <p:extLst>
      <p:ext uri="{BB962C8B-B14F-4D97-AF65-F5344CB8AC3E}">
        <p14:creationId xmlns:p14="http://schemas.microsoft.com/office/powerpoint/2010/main" val="14075334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7"/>
            <a:ext cx="10571998" cy="1211283"/>
          </a:xfrm>
        </p:spPr>
        <p:txBody>
          <a:bodyPr/>
          <a:lstStyle/>
          <a:p>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smtClean="0"/>
              <a:t>Descriptive </a:t>
            </a:r>
            <a:r>
              <a:rPr lang="en-US" sz="3200" dirty="0"/>
              <a:t>Statistics for Presence of a Checking, Savings, Money Market, CD, U.S. Savings Bond, or Treasury Bill (Unweighted)</a:t>
            </a:r>
          </a:p>
        </p:txBody>
      </p:sp>
      <p:graphicFrame>
        <p:nvGraphicFramePr>
          <p:cNvPr id="4" name="Content Placeholder 3"/>
          <p:cNvGraphicFramePr>
            <a:graphicFrameLocks noGrp="1"/>
          </p:cNvGraphicFramePr>
          <p:nvPr>
            <p:ph idx="1"/>
            <p:extLst/>
          </p:nvPr>
        </p:nvGraphicFramePr>
        <p:xfrm>
          <a:off x="810000" y="2365935"/>
          <a:ext cx="10553700" cy="2966720"/>
        </p:xfrm>
        <a:graphic>
          <a:graphicData uri="http://schemas.openxmlformats.org/drawingml/2006/table">
            <a:tbl>
              <a:tblPr firstRow="1" bandRow="1">
                <a:tableStyleId>{5C22544A-7EE6-4342-B048-85BDC9FD1C3A}</a:tableStyleId>
              </a:tblPr>
              <a:tblGrid>
                <a:gridCol w="3517900">
                  <a:extLst>
                    <a:ext uri="{9D8B030D-6E8A-4147-A177-3AD203B41FA5}">
                      <a16:colId xmlns:a16="http://schemas.microsoft.com/office/drawing/2014/main" val="20000"/>
                    </a:ext>
                  </a:extLst>
                </a:gridCol>
                <a:gridCol w="3517900">
                  <a:extLst>
                    <a:ext uri="{9D8B030D-6E8A-4147-A177-3AD203B41FA5}">
                      <a16:colId xmlns:a16="http://schemas.microsoft.com/office/drawing/2014/main" val="20001"/>
                    </a:ext>
                  </a:extLst>
                </a:gridCol>
                <a:gridCol w="3517900">
                  <a:extLst>
                    <a:ext uri="{9D8B030D-6E8A-4147-A177-3AD203B41FA5}">
                      <a16:colId xmlns:a16="http://schemas.microsoft.com/office/drawing/2014/main" val="20002"/>
                    </a:ext>
                  </a:extLst>
                </a:gridCol>
              </a:tblGrid>
              <a:tr h="370840">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 </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Have a bank account</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Do not have a bank account</a:t>
                      </a:r>
                    </a:p>
                  </a:txBody>
                  <a:tcPr marL="68580" marR="68580" marT="0" marB="0"/>
                </a:tc>
                <a:extLst>
                  <a:ext uri="{0D108BD9-81ED-4DB2-BD59-A6C34878D82A}">
                    <a16:rowId xmlns:a16="http://schemas.microsoft.com/office/drawing/2014/main" val="10000"/>
                  </a:ext>
                </a:extLst>
              </a:tr>
              <a:tr h="370840">
                <a:tc>
                  <a:txBody>
                    <a:bodyPr/>
                    <a:lstStyle/>
                    <a:p>
                      <a:pPr marL="0" marR="0">
                        <a:lnSpc>
                          <a:spcPct val="107000"/>
                        </a:lnSpc>
                        <a:spcBef>
                          <a:spcPts val="0"/>
                        </a:spcBef>
                        <a:spcAft>
                          <a:spcPts val="0"/>
                        </a:spcAft>
                      </a:pPr>
                      <a:r>
                        <a:rPr lang="en-US" sz="1800" b="1" dirty="0">
                          <a:solidFill>
                            <a:srgbClr val="000000"/>
                          </a:solidFill>
                          <a:effectLst/>
                          <a:latin typeface="+mn-lt"/>
                          <a:ea typeface="Times New Roman" panose="02020603050405020304" pitchFamily="18" charset="0"/>
                          <a:cs typeface="Times New Roman" panose="02020603050405020304" pitchFamily="18" charset="0"/>
                        </a:rPr>
                        <a:t>Non-Hispanic Black</a:t>
                      </a:r>
                      <a:r>
                        <a:rPr lang="en-US" sz="1800" b="1" dirty="0" smtClean="0">
                          <a:solidFill>
                            <a:srgbClr val="000000"/>
                          </a:solidFill>
                          <a:effectLst/>
                          <a:latin typeface="+mn-lt"/>
                          <a:ea typeface="Times New Roman" panose="02020603050405020304" pitchFamily="18" charset="0"/>
                          <a:cs typeface="Times New Roman" panose="02020603050405020304" pitchFamily="18" charset="0"/>
                        </a:rPr>
                        <a:t>***</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56.80%</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43.20%</a:t>
                      </a:r>
                    </a:p>
                  </a:txBody>
                  <a:tcPr marL="68580" marR="68580" marT="0" marB="0"/>
                </a:tc>
                <a:extLst>
                  <a:ext uri="{0D108BD9-81ED-4DB2-BD59-A6C34878D82A}">
                    <a16:rowId xmlns:a16="http://schemas.microsoft.com/office/drawing/2014/main" val="10001"/>
                  </a:ext>
                </a:extLst>
              </a:tr>
              <a:tr h="370840">
                <a:tc>
                  <a:txBody>
                    <a:bodyPr/>
                    <a:lstStyle/>
                    <a:p>
                      <a:pPr marL="0" marR="0">
                        <a:lnSpc>
                          <a:spcPct val="107000"/>
                        </a:lnSpc>
                        <a:spcBef>
                          <a:spcPts val="0"/>
                        </a:spcBef>
                        <a:spcAft>
                          <a:spcPts val="0"/>
                        </a:spcAft>
                      </a:pPr>
                      <a:r>
                        <a:rPr lang="en-US" sz="1800" b="1">
                          <a:solidFill>
                            <a:srgbClr val="000000"/>
                          </a:solidFill>
                          <a:effectLst/>
                          <a:latin typeface="+mn-lt"/>
                          <a:ea typeface="Times New Roman" panose="02020603050405020304" pitchFamily="18" charset="0"/>
                          <a:cs typeface="Times New Roman" panose="02020603050405020304" pitchFamily="18" charset="0"/>
                        </a:rPr>
                        <a:t>Other</a:t>
                      </a:r>
                      <a:endParaRPr lang="en-US" sz="1800" b="1">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75.00%</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25.00%</a:t>
                      </a:r>
                    </a:p>
                  </a:txBody>
                  <a:tcPr marL="68580" marR="68580" marT="0" marB="0"/>
                </a:tc>
                <a:extLst>
                  <a:ext uri="{0D108BD9-81ED-4DB2-BD59-A6C34878D82A}">
                    <a16:rowId xmlns:a16="http://schemas.microsoft.com/office/drawing/2014/main" val="10002"/>
                  </a:ext>
                </a:extLst>
              </a:tr>
              <a:tr h="370840">
                <a:tc>
                  <a:txBody>
                    <a:bodyPr/>
                    <a:lstStyle/>
                    <a:p>
                      <a:pPr marL="0" marR="0">
                        <a:lnSpc>
                          <a:spcPct val="107000"/>
                        </a:lnSpc>
                        <a:spcBef>
                          <a:spcPts val="0"/>
                        </a:spcBef>
                        <a:spcAft>
                          <a:spcPts val="0"/>
                        </a:spcAft>
                      </a:pPr>
                      <a:r>
                        <a:rPr lang="en-US" sz="1800" b="1" dirty="0">
                          <a:solidFill>
                            <a:srgbClr val="000000"/>
                          </a:solidFill>
                          <a:effectLst/>
                          <a:latin typeface="+mn-lt"/>
                          <a:ea typeface="Times New Roman" panose="02020603050405020304" pitchFamily="18" charset="0"/>
                          <a:cs typeface="Times New Roman" panose="02020603050405020304" pitchFamily="18" charset="0"/>
                        </a:rPr>
                        <a:t>Hispanic</a:t>
                      </a:r>
                      <a:r>
                        <a:rPr lang="en-US" sz="1800" b="1" dirty="0" smtClean="0">
                          <a:solidFill>
                            <a:srgbClr val="000000"/>
                          </a:solidFill>
                          <a:effectLst/>
                          <a:latin typeface="+mn-lt"/>
                          <a:ea typeface="Times New Roman" panose="02020603050405020304" pitchFamily="18" charset="0"/>
                          <a:cs typeface="Times New Roman" panose="02020603050405020304" pitchFamily="18" charset="0"/>
                        </a:rPr>
                        <a:t>***</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60.50%</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39.50%</a:t>
                      </a:r>
                    </a:p>
                  </a:txBody>
                  <a:tcPr marL="68580" marR="68580" marT="0" marB="0"/>
                </a:tc>
                <a:extLst>
                  <a:ext uri="{0D108BD9-81ED-4DB2-BD59-A6C34878D82A}">
                    <a16:rowId xmlns:a16="http://schemas.microsoft.com/office/drawing/2014/main" val="10003"/>
                  </a:ext>
                </a:extLst>
              </a:tr>
              <a:tr h="370840">
                <a:tc>
                  <a:txBody>
                    <a:bodyPr/>
                    <a:lstStyle/>
                    <a:p>
                      <a:pPr marL="0" marR="0">
                        <a:lnSpc>
                          <a:spcPct val="107000"/>
                        </a:lnSpc>
                        <a:spcBef>
                          <a:spcPts val="0"/>
                        </a:spcBef>
                        <a:spcAft>
                          <a:spcPts val="0"/>
                        </a:spcAft>
                      </a:pPr>
                      <a:r>
                        <a:rPr lang="en-US" sz="1800" b="1" dirty="0">
                          <a:solidFill>
                            <a:srgbClr val="000000"/>
                          </a:solidFill>
                          <a:effectLst/>
                          <a:latin typeface="+mn-lt"/>
                          <a:ea typeface="Times New Roman" panose="02020603050405020304" pitchFamily="18" charset="0"/>
                          <a:cs typeface="Times New Roman" panose="02020603050405020304" pitchFamily="18" charset="0"/>
                        </a:rPr>
                        <a:t>Non-Hispanic White</a:t>
                      </a:r>
                      <a:r>
                        <a:rPr lang="en-US" sz="1800" b="1" dirty="0" smtClean="0">
                          <a:solidFill>
                            <a:srgbClr val="000000"/>
                          </a:solidFill>
                          <a:effectLst/>
                          <a:latin typeface="+mn-lt"/>
                          <a:ea typeface="Times New Roman" panose="02020603050405020304" pitchFamily="18" charset="0"/>
                          <a:cs typeface="Times New Roman" panose="02020603050405020304" pitchFamily="18" charset="0"/>
                        </a:rPr>
                        <a:t>***</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88.79%</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11.21%</a:t>
                      </a:r>
                    </a:p>
                  </a:txBody>
                  <a:tcPr marL="68580" marR="68580" marT="0" marB="0"/>
                </a:tc>
                <a:extLst>
                  <a:ext uri="{0D108BD9-81ED-4DB2-BD59-A6C34878D82A}">
                    <a16:rowId xmlns:a16="http://schemas.microsoft.com/office/drawing/2014/main" val="10004"/>
                  </a:ext>
                </a:extLst>
              </a:tr>
              <a:tr h="370840">
                <a:tc>
                  <a:txBody>
                    <a:bodyPr/>
                    <a:lstStyle/>
                    <a:p>
                      <a:pPr marL="0" marR="0">
                        <a:lnSpc>
                          <a:spcPct val="107000"/>
                        </a:lnSpc>
                        <a:spcBef>
                          <a:spcPts val="0"/>
                        </a:spcBef>
                        <a:spcAft>
                          <a:spcPts val="0"/>
                        </a:spcAft>
                      </a:pPr>
                      <a:r>
                        <a:rPr lang="en-US" sz="1800" b="1">
                          <a:solidFill>
                            <a:srgbClr val="000000"/>
                          </a:solidFill>
                          <a:effectLst/>
                          <a:latin typeface="+mn-lt"/>
                          <a:ea typeface="Times New Roman" panose="02020603050405020304" pitchFamily="18" charset="0"/>
                          <a:cs typeface="Times New Roman" panose="02020603050405020304" pitchFamily="18" charset="0"/>
                        </a:rPr>
                        <a:t>Ln Wealth</a:t>
                      </a:r>
                      <a:endParaRPr lang="en-US" sz="1800" b="1">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10.06</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6.06</a:t>
                      </a:r>
                    </a:p>
                  </a:txBody>
                  <a:tcPr marL="68580" marR="68580" marT="0" marB="0"/>
                </a:tc>
                <a:extLst>
                  <a:ext uri="{0D108BD9-81ED-4DB2-BD59-A6C34878D82A}">
                    <a16:rowId xmlns:a16="http://schemas.microsoft.com/office/drawing/2014/main" val="10005"/>
                  </a:ext>
                </a:extLst>
              </a:tr>
              <a:tr h="370840">
                <a:tc>
                  <a:txBody>
                    <a:bodyPr/>
                    <a:lstStyle/>
                    <a:p>
                      <a:pPr marL="0" marR="0">
                        <a:lnSpc>
                          <a:spcPct val="107000"/>
                        </a:lnSpc>
                        <a:spcBef>
                          <a:spcPts val="0"/>
                        </a:spcBef>
                        <a:spcAft>
                          <a:spcPts val="0"/>
                        </a:spcAft>
                      </a:pPr>
                      <a:r>
                        <a:rPr lang="en-US" sz="1800" b="1">
                          <a:solidFill>
                            <a:srgbClr val="000000"/>
                          </a:solidFill>
                          <a:effectLst/>
                          <a:latin typeface="+mn-lt"/>
                          <a:ea typeface="Times New Roman" panose="02020603050405020304" pitchFamily="18" charset="0"/>
                          <a:cs typeface="Times New Roman" panose="02020603050405020304" pitchFamily="18" charset="0"/>
                        </a:rPr>
                        <a:t>Mean Education</a:t>
                      </a:r>
                      <a:endParaRPr lang="en-US" sz="1800" b="1">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13.42</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11.50</a:t>
                      </a:r>
                    </a:p>
                  </a:txBody>
                  <a:tcPr marL="68580" marR="68580" marT="0" marB="0"/>
                </a:tc>
                <a:extLst>
                  <a:ext uri="{0D108BD9-81ED-4DB2-BD59-A6C34878D82A}">
                    <a16:rowId xmlns:a16="http://schemas.microsoft.com/office/drawing/2014/main" val="10006"/>
                  </a:ext>
                </a:extLst>
              </a:tr>
              <a:tr h="370840">
                <a:tc>
                  <a:txBody>
                    <a:bodyPr/>
                    <a:lstStyle/>
                    <a:p>
                      <a:pPr marL="0" marR="0">
                        <a:lnSpc>
                          <a:spcPct val="107000"/>
                        </a:lnSpc>
                        <a:spcBef>
                          <a:spcPts val="0"/>
                        </a:spcBef>
                        <a:spcAft>
                          <a:spcPts val="0"/>
                        </a:spcAft>
                      </a:pPr>
                      <a:r>
                        <a:rPr lang="en-US" sz="1800" b="1">
                          <a:solidFill>
                            <a:srgbClr val="000000"/>
                          </a:solidFill>
                          <a:effectLst/>
                          <a:latin typeface="+mn-lt"/>
                          <a:ea typeface="Times New Roman" panose="02020603050405020304" pitchFamily="18" charset="0"/>
                          <a:cs typeface="Times New Roman" panose="02020603050405020304" pitchFamily="18" charset="0"/>
                        </a:rPr>
                        <a:t>Family Size</a:t>
                      </a:r>
                      <a:endParaRPr lang="en-US" sz="1800" b="1">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2.72</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2.65</a:t>
                      </a:r>
                    </a:p>
                  </a:txBody>
                  <a:tcPr marL="68580" marR="68580" marT="0" marB="0"/>
                </a:tc>
                <a:extLst>
                  <a:ext uri="{0D108BD9-81ED-4DB2-BD59-A6C34878D82A}">
                    <a16:rowId xmlns:a16="http://schemas.microsoft.com/office/drawing/2014/main" val="10007"/>
                  </a:ext>
                </a:extLst>
              </a:tr>
            </a:tbl>
          </a:graphicData>
        </a:graphic>
      </p:graphicFrame>
      <p:sp>
        <p:nvSpPr>
          <p:cNvPr id="5" name="Rectangle 4"/>
          <p:cNvSpPr/>
          <p:nvPr/>
        </p:nvSpPr>
        <p:spPr>
          <a:xfrm>
            <a:off x="810000" y="5656670"/>
            <a:ext cx="6902823" cy="938719"/>
          </a:xfrm>
          <a:prstGeom prst="rect">
            <a:avLst/>
          </a:prstGeom>
        </p:spPr>
        <p:txBody>
          <a:bodyPr wrap="square">
            <a:spAutoFit/>
          </a:bodyPr>
          <a:lstStyle/>
          <a:p>
            <a:r>
              <a:rPr lang="en-US" sz="1100" dirty="0">
                <a:latin typeface="Times New Roman" panose="02020603050405020304" pitchFamily="18" charset="0"/>
                <a:ea typeface="Calibri" panose="020F0502020204030204" pitchFamily="34" charset="0"/>
              </a:rPr>
              <a:t>Two-sample t-tests were performed comparing means between Non-Hispanic Blacks and all others, Non-Hispanic Whites and all others, and “Other” races and all others, on presence of a Checking, Savings, Money Market, CD, U.S. Savings Bond, or Treasury Bill. The t-tests for Non-Hispanic Blacks, Hispanics, and Non-Hispanic Whites suggest rejection of the null hypothesis, which means there is a difference between groups, and failure to reject the null hypothesis for Other races, which means there may not be a difference between “Other” races and all others. </a:t>
            </a:r>
            <a:endParaRPr lang="en-US" sz="1100" dirty="0"/>
          </a:p>
        </p:txBody>
      </p:sp>
      <p:sp>
        <p:nvSpPr>
          <p:cNvPr id="3" name="Rectangle 2"/>
          <p:cNvSpPr/>
          <p:nvPr/>
        </p:nvSpPr>
        <p:spPr>
          <a:xfrm>
            <a:off x="8695765" y="5750541"/>
            <a:ext cx="3496235" cy="750975"/>
          </a:xfrm>
          <a:prstGeom prst="rect">
            <a:avLst/>
          </a:prstGeom>
        </p:spPr>
        <p:txBody>
          <a:bodyPr wrap="square">
            <a:spAutoFit/>
          </a:bodyPr>
          <a:lstStyle/>
          <a:p>
            <a:pPr>
              <a:lnSpc>
                <a:spcPct val="107000"/>
              </a:lnSpc>
            </a:pPr>
            <a:r>
              <a:rPr lang="en-US" sz="1000" dirty="0">
                <a:latin typeface="Times New Roman" panose="02020603050405020304" pitchFamily="18" charset="0"/>
                <a:ea typeface="Calibri" panose="020F0502020204030204" pitchFamily="34" charset="0"/>
                <a:cs typeface="Times New Roman" panose="02020603050405020304" pitchFamily="18" charset="0"/>
              </a:rPr>
              <a:t>***indicates significance at the .1% level</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000" dirty="0">
                <a:latin typeface="Times New Roman" panose="02020603050405020304" pitchFamily="18" charset="0"/>
                <a:ea typeface="Calibri" panose="020F0502020204030204" pitchFamily="34" charset="0"/>
                <a:cs typeface="Times New Roman" panose="02020603050405020304" pitchFamily="18" charset="0"/>
              </a:rPr>
              <a:t>**indicates significance at the 1% level</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000" dirty="0">
                <a:latin typeface="Times New Roman" panose="02020603050405020304" pitchFamily="18" charset="0"/>
                <a:ea typeface="Calibri" panose="020F0502020204030204" pitchFamily="34" charset="0"/>
                <a:cs typeface="Times New Roman" panose="02020603050405020304" pitchFamily="18" charset="0"/>
              </a:rPr>
              <a:t>*indicates significance at the 5% level</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000" dirty="0">
                <a:latin typeface="Times New Roman" panose="02020603050405020304" pitchFamily="18" charset="0"/>
                <a:ea typeface="Times New Roman" panose="02020603050405020304" pitchFamily="18" charset="0"/>
                <a:cs typeface="Times New Roman" panose="02020603050405020304" pitchFamily="18" charset="0"/>
              </a:rPr>
              <a:t>Data source: Panel Study of Income Dynamics, 2007 wave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7864058" y="2745044"/>
            <a:ext cx="1064789" cy="35674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23876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Hypotheses</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704007" y="2087746"/>
            <a:ext cx="11015243" cy="4185761"/>
          </a:xfrm>
          <a:prstGeom prst="rect">
            <a:avLst/>
          </a:prstGeom>
          <a:noFill/>
        </p:spPr>
        <p:txBody>
          <a:bodyPr wrap="square" rtlCol="0">
            <a:spAutoFit/>
          </a:bodyPr>
          <a:lstStyle/>
          <a:p>
            <a:endParaRPr lang="en-US" sz="2400" dirty="0" smtClean="0"/>
          </a:p>
          <a:p>
            <a:r>
              <a:rPr lang="en-US" sz="2400" dirty="0" smtClean="0"/>
              <a:t>Consistent </a:t>
            </a:r>
            <a:r>
              <a:rPr lang="en-US" sz="2400" dirty="0"/>
              <a:t>with an argument that another issue, such as documentation, rather than a lack of underlying charitable intent, is the primary barrier to charitable estate planning among African Americans, the first hypothesis proposes</a:t>
            </a:r>
            <a:r>
              <a:rPr lang="en-US" sz="2400" dirty="0" smtClean="0"/>
              <a:t>,</a:t>
            </a:r>
          </a:p>
          <a:p>
            <a:endParaRPr lang="en-US" sz="2400" dirty="0"/>
          </a:p>
          <a:p>
            <a:r>
              <a:rPr lang="en-US" sz="2400" i="1" dirty="0"/>
              <a:t>I: African-Americans will not indicate that charitable estate gifts are of less importance than will other groups.</a:t>
            </a:r>
            <a:endParaRPr lang="en-US" sz="2400" dirty="0"/>
          </a:p>
          <a:p>
            <a:pPr marL="285750" indent="-285750">
              <a:buFont typeface="Arial" panose="020B0604020202020204" pitchFamily="34" charset="0"/>
              <a:buChar char="•"/>
            </a:pPr>
            <a:endParaRPr lang="en-US" sz="2000" dirty="0" smtClean="0">
              <a:solidFill>
                <a:srgbClr val="FFFFFF"/>
              </a:solidFill>
            </a:endParaRPr>
          </a:p>
          <a:p>
            <a:pPr marL="285750" indent="-285750">
              <a:buFont typeface="Arial" panose="020B0604020202020204" pitchFamily="34" charset="0"/>
              <a:buChar char="•"/>
            </a:pPr>
            <a:endParaRPr lang="en-US" dirty="0">
              <a:solidFill>
                <a:srgbClr val="FFFFFF"/>
              </a:solidFill>
            </a:endParaRPr>
          </a:p>
          <a:p>
            <a:pPr marL="285750" indent="-285750">
              <a:buFont typeface="Arial" panose="020B0604020202020204" pitchFamily="34" charset="0"/>
              <a:buChar char="•"/>
            </a:pPr>
            <a:endParaRPr lang="en-US" dirty="0" smtClean="0">
              <a:solidFill>
                <a:srgbClr val="FFFFFF"/>
              </a:solidFill>
            </a:endParaRPr>
          </a:p>
          <a:p>
            <a:endParaRPr lang="en-US" dirty="0">
              <a:solidFill>
                <a:srgbClr val="FFFFFF"/>
              </a:solidFill>
            </a:endParaRPr>
          </a:p>
        </p:txBody>
      </p:sp>
    </p:spTree>
    <p:extLst>
      <p:ext uri="{BB962C8B-B14F-4D97-AF65-F5344CB8AC3E}">
        <p14:creationId xmlns:p14="http://schemas.microsoft.com/office/powerpoint/2010/main" val="16864029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Contributions: Unique data</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63674333"/>
              </p:ext>
            </p:extLst>
          </p:nvPr>
        </p:nvGraphicFramePr>
        <p:xfrm>
          <a:off x="819150" y="2222500"/>
          <a:ext cx="10553700" cy="3879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1767870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Core Dataset</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301645771"/>
              </p:ext>
            </p:extLst>
          </p:nvPr>
        </p:nvGraphicFramePr>
        <p:xfrm>
          <a:off x="819149" y="1834082"/>
          <a:ext cx="10553700" cy="46384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Content Placeholder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40546967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Dependent Variables</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704007" y="2087746"/>
            <a:ext cx="11015243" cy="4185761"/>
          </a:xfrm>
          <a:prstGeom prst="rect">
            <a:avLst/>
          </a:prstGeom>
          <a:noFill/>
        </p:spPr>
        <p:txBody>
          <a:bodyPr wrap="square" rtlCol="0">
            <a:spAutoFit/>
          </a:bodyPr>
          <a:lstStyle/>
          <a:p>
            <a:pPr marL="285750" indent="-285750">
              <a:buFont typeface="Arial" panose="020B0604020202020204" pitchFamily="34" charset="0"/>
              <a:buChar char="•"/>
            </a:pPr>
            <a:endParaRPr lang="en-US" sz="2400" dirty="0" smtClean="0">
              <a:solidFill>
                <a:srgbClr val="FFFFFF"/>
              </a:solidFill>
            </a:endParaRPr>
          </a:p>
          <a:p>
            <a:pPr marL="285750" indent="-285750">
              <a:buFont typeface="Arial" panose="020B0604020202020204" pitchFamily="34" charset="0"/>
              <a:buChar char="•"/>
            </a:pPr>
            <a:r>
              <a:rPr lang="en-US" sz="2400" dirty="0" smtClean="0">
                <a:solidFill>
                  <a:srgbClr val="FFFFFF"/>
                </a:solidFill>
              </a:rPr>
              <a:t>Likert </a:t>
            </a:r>
            <a:r>
              <a:rPr lang="en-US" sz="2400" dirty="0">
                <a:solidFill>
                  <a:srgbClr val="FFFFFF"/>
                </a:solidFill>
              </a:rPr>
              <a:t>scale to rank importance of </a:t>
            </a:r>
            <a:r>
              <a:rPr lang="en-US" sz="2400" b="1" dirty="0">
                <a:solidFill>
                  <a:srgbClr val="FFFFFF"/>
                </a:solidFill>
              </a:rPr>
              <a:t>bequests to relatives, </a:t>
            </a:r>
            <a:r>
              <a:rPr lang="en-US" sz="2400" b="1" dirty="0" smtClean="0">
                <a:solidFill>
                  <a:srgbClr val="FFFFFF"/>
                </a:solidFill>
              </a:rPr>
              <a:t>bequests to charity</a:t>
            </a:r>
            <a:r>
              <a:rPr lang="en-US" sz="2400" b="1" dirty="0">
                <a:solidFill>
                  <a:srgbClr val="FFFFFF"/>
                </a:solidFill>
              </a:rPr>
              <a:t>, </a:t>
            </a:r>
            <a:r>
              <a:rPr lang="en-US" sz="2400" b="1" dirty="0" smtClean="0">
                <a:solidFill>
                  <a:srgbClr val="FFFFFF"/>
                </a:solidFill>
              </a:rPr>
              <a:t>and bequests to </a:t>
            </a:r>
            <a:r>
              <a:rPr lang="en-US" sz="2400" b="1" dirty="0">
                <a:solidFill>
                  <a:srgbClr val="FFFFFF"/>
                </a:solidFill>
              </a:rPr>
              <a:t>religious organizations</a:t>
            </a:r>
            <a:r>
              <a:rPr lang="en-US" sz="2400" dirty="0">
                <a:solidFill>
                  <a:srgbClr val="FFFFFF"/>
                </a:solidFill>
              </a:rPr>
              <a:t>, in three separate </a:t>
            </a:r>
            <a:r>
              <a:rPr lang="en-US" sz="2400" dirty="0" smtClean="0">
                <a:solidFill>
                  <a:srgbClr val="FFFFFF"/>
                </a:solidFill>
              </a:rPr>
              <a:t>questions</a:t>
            </a:r>
            <a:endParaRPr lang="en-US" sz="2400" dirty="0">
              <a:solidFill>
                <a:srgbClr val="FFFFFF"/>
              </a:solidFill>
            </a:endParaRPr>
          </a:p>
          <a:p>
            <a:pPr marL="285750" indent="-285750">
              <a:buFont typeface="Arial" panose="020B0604020202020204" pitchFamily="34" charset="0"/>
              <a:buChar char="•"/>
            </a:pPr>
            <a:endParaRPr lang="en-US" sz="2400" dirty="0" smtClean="0">
              <a:solidFill>
                <a:srgbClr val="FFFFFF"/>
              </a:solidFill>
            </a:endParaRPr>
          </a:p>
          <a:p>
            <a:pPr marL="285750" indent="-285750">
              <a:buFont typeface="Arial" panose="020B0604020202020204" pitchFamily="34" charset="0"/>
              <a:buChar char="•"/>
            </a:pPr>
            <a:r>
              <a:rPr lang="en-US" sz="2400" dirty="0" smtClean="0">
                <a:solidFill>
                  <a:srgbClr val="FFFFFF"/>
                </a:solidFill>
              </a:rPr>
              <a:t>1 </a:t>
            </a:r>
            <a:r>
              <a:rPr lang="en-US" sz="2400" dirty="0">
                <a:solidFill>
                  <a:srgbClr val="FFFFFF"/>
                </a:solidFill>
              </a:rPr>
              <a:t>is </a:t>
            </a:r>
            <a:r>
              <a:rPr lang="en-US" sz="2400" dirty="0" smtClean="0">
                <a:solidFill>
                  <a:srgbClr val="FFFFFF"/>
                </a:solidFill>
              </a:rPr>
              <a:t>“</a:t>
            </a:r>
            <a:r>
              <a:rPr lang="en-US" sz="2400" dirty="0">
                <a:solidFill>
                  <a:srgbClr val="FFFFFF"/>
                </a:solidFill>
              </a:rPr>
              <a:t>not at all important,” 2 is “not important,” 3 is “quite important,” and 4 is “very </a:t>
            </a:r>
            <a:r>
              <a:rPr lang="en-US" sz="2400" dirty="0" smtClean="0">
                <a:solidFill>
                  <a:srgbClr val="FFFFFF"/>
                </a:solidFill>
              </a:rPr>
              <a:t>important,” in order that </a:t>
            </a:r>
            <a:r>
              <a:rPr lang="en-US" sz="2400" dirty="0">
                <a:solidFill>
                  <a:srgbClr val="FFFFFF"/>
                </a:solidFill>
              </a:rPr>
              <a:t>a positive coefficient will be positively associated with the </a:t>
            </a:r>
            <a:r>
              <a:rPr lang="en-US" sz="2400" dirty="0" smtClean="0">
                <a:solidFill>
                  <a:srgbClr val="FFFFFF"/>
                </a:solidFill>
              </a:rPr>
              <a:t>outcome</a:t>
            </a:r>
            <a:endParaRPr lang="en-US" sz="2400" dirty="0">
              <a:solidFill>
                <a:srgbClr val="FFFFFF"/>
              </a:solidFill>
            </a:endParaRPr>
          </a:p>
          <a:p>
            <a:pPr marL="285750" indent="-285750">
              <a:buFont typeface="Arial" panose="020B0604020202020204" pitchFamily="34" charset="0"/>
              <a:buChar char="•"/>
            </a:pPr>
            <a:endParaRPr lang="en-US" sz="2000" dirty="0" smtClean="0">
              <a:solidFill>
                <a:srgbClr val="FFFFFF"/>
              </a:solidFill>
            </a:endParaRPr>
          </a:p>
          <a:p>
            <a:pPr marL="285750" indent="-285750">
              <a:buFont typeface="Arial" panose="020B0604020202020204" pitchFamily="34" charset="0"/>
              <a:buChar char="•"/>
            </a:pPr>
            <a:endParaRPr lang="en-US" dirty="0">
              <a:solidFill>
                <a:srgbClr val="FFFFFF"/>
              </a:solidFill>
            </a:endParaRPr>
          </a:p>
          <a:p>
            <a:pPr marL="285750" indent="-285750">
              <a:buFont typeface="Arial" panose="020B0604020202020204" pitchFamily="34" charset="0"/>
              <a:buChar char="•"/>
            </a:pPr>
            <a:endParaRPr lang="en-US" dirty="0" smtClean="0">
              <a:solidFill>
                <a:srgbClr val="FFFFFF"/>
              </a:solidFill>
            </a:endParaRPr>
          </a:p>
          <a:p>
            <a:endParaRPr lang="en-US" dirty="0">
              <a:solidFill>
                <a:srgbClr val="FFFFFF"/>
              </a:solidFill>
            </a:endParaRPr>
          </a:p>
        </p:txBody>
      </p:sp>
    </p:spTree>
    <p:extLst>
      <p:ext uri="{BB962C8B-B14F-4D97-AF65-F5344CB8AC3E}">
        <p14:creationId xmlns:p14="http://schemas.microsoft.com/office/powerpoint/2010/main" val="1424523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Statistics (unweighted)</a:t>
            </a:r>
            <a:endParaRPr lang="en-US" dirty="0"/>
          </a:p>
        </p:txBody>
      </p:sp>
      <p:graphicFrame>
        <p:nvGraphicFramePr>
          <p:cNvPr id="4" name="Content Placeholder 3"/>
          <p:cNvGraphicFramePr>
            <a:graphicFrameLocks noGrp="1"/>
          </p:cNvGraphicFramePr>
          <p:nvPr>
            <p:ph idx="1"/>
            <p:extLst/>
          </p:nvPr>
        </p:nvGraphicFramePr>
        <p:xfrm>
          <a:off x="3136307" y="2085175"/>
          <a:ext cx="5973510" cy="4708732"/>
        </p:xfrm>
        <a:graphic>
          <a:graphicData uri="http://schemas.openxmlformats.org/drawingml/2006/table">
            <a:tbl>
              <a:tblPr firstRow="1" firstCol="1" bandRow="1">
                <a:tableStyleId>{5C22544A-7EE6-4342-B048-85BDC9FD1C3A}</a:tableStyleId>
              </a:tblPr>
              <a:tblGrid>
                <a:gridCol w="2784685">
                  <a:extLst>
                    <a:ext uri="{9D8B030D-6E8A-4147-A177-3AD203B41FA5}">
                      <a16:colId xmlns:a16="http://schemas.microsoft.com/office/drawing/2014/main" val="20000"/>
                    </a:ext>
                  </a:extLst>
                </a:gridCol>
                <a:gridCol w="3188825">
                  <a:extLst>
                    <a:ext uri="{9D8B030D-6E8A-4147-A177-3AD203B41FA5}">
                      <a16:colId xmlns:a16="http://schemas.microsoft.com/office/drawing/2014/main" val="20001"/>
                    </a:ext>
                  </a:extLst>
                </a:gridCol>
              </a:tblGrid>
              <a:tr h="312001">
                <a:tc>
                  <a:txBody>
                    <a:bodyPr/>
                    <a:lstStyle/>
                    <a:p>
                      <a:pPr marL="0" marR="0" algn="ctr">
                        <a:lnSpc>
                          <a:spcPct val="107000"/>
                        </a:lnSpc>
                        <a:spcBef>
                          <a:spcPts val="0"/>
                        </a:spcBef>
                        <a:spcAft>
                          <a:spcPts val="0"/>
                        </a:spcAft>
                      </a:pPr>
                      <a:r>
                        <a:rPr lang="en-US" sz="1800" b="1" dirty="0">
                          <a:effectLst/>
                        </a:rPr>
                        <a:t>Dependent Variable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800" b="1" dirty="0">
                          <a:effectLst/>
                        </a:rPr>
                        <a:t>Mean (Standard deviation)</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0"/>
                  </a:ext>
                </a:extLst>
              </a:tr>
              <a:tr h="529574">
                <a:tc>
                  <a:txBody>
                    <a:bodyPr/>
                    <a:lstStyle/>
                    <a:p>
                      <a:pPr marL="0" marR="0">
                        <a:lnSpc>
                          <a:spcPct val="107000"/>
                        </a:lnSpc>
                        <a:spcBef>
                          <a:spcPts val="0"/>
                        </a:spcBef>
                        <a:spcAft>
                          <a:spcPts val="0"/>
                        </a:spcAft>
                      </a:pPr>
                      <a:r>
                        <a:rPr lang="en-US" sz="1600" b="1" dirty="0">
                          <a:effectLst/>
                        </a:rPr>
                        <a:t>Importance of leaving a charitable bequest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800" b="1" dirty="0">
                          <a:effectLst/>
                        </a:rPr>
                        <a:t>2.2389 (.8423)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1"/>
                  </a:ext>
                </a:extLst>
              </a:tr>
              <a:tr h="529574">
                <a:tc>
                  <a:txBody>
                    <a:bodyPr/>
                    <a:lstStyle/>
                    <a:p>
                      <a:pPr marL="0" marR="0">
                        <a:lnSpc>
                          <a:spcPct val="107000"/>
                        </a:lnSpc>
                        <a:spcBef>
                          <a:spcPts val="0"/>
                        </a:spcBef>
                        <a:spcAft>
                          <a:spcPts val="0"/>
                        </a:spcAft>
                      </a:pPr>
                      <a:r>
                        <a:rPr lang="en-US" sz="1600" b="1" dirty="0">
                          <a:effectLst/>
                        </a:rPr>
                        <a:t>Importance of leaving a religious bequest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800" b="1" dirty="0">
                          <a:effectLst/>
                        </a:rPr>
                        <a:t>2.1705 (.8747)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2"/>
                  </a:ext>
                </a:extLst>
              </a:tr>
              <a:tr h="529574">
                <a:tc>
                  <a:txBody>
                    <a:bodyPr/>
                    <a:lstStyle/>
                    <a:p>
                      <a:pPr marL="0" marR="0">
                        <a:lnSpc>
                          <a:spcPct val="107000"/>
                        </a:lnSpc>
                        <a:spcBef>
                          <a:spcPts val="0"/>
                        </a:spcBef>
                        <a:spcAft>
                          <a:spcPts val="0"/>
                        </a:spcAft>
                      </a:pPr>
                      <a:r>
                        <a:rPr lang="en-US" sz="1600" b="1" dirty="0">
                          <a:effectLst/>
                        </a:rPr>
                        <a:t>Importance of leaving a bequest to family</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800" b="1" dirty="0">
                          <a:effectLst/>
                        </a:rPr>
                        <a:t>3.1979 (.8581)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3"/>
                  </a:ext>
                </a:extLst>
              </a:tr>
              <a:tr h="312001">
                <a:tc>
                  <a:txBody>
                    <a:bodyPr/>
                    <a:lstStyle/>
                    <a:p>
                      <a:pPr marL="0" marR="0" algn="ctr">
                        <a:lnSpc>
                          <a:spcPct val="107000"/>
                        </a:lnSpc>
                        <a:spcBef>
                          <a:spcPts val="0"/>
                        </a:spcBef>
                        <a:spcAft>
                          <a:spcPts val="0"/>
                        </a:spcAft>
                      </a:pPr>
                      <a:r>
                        <a:rPr lang="en-US" sz="1800" b="1" dirty="0">
                          <a:effectLst/>
                        </a:rPr>
                        <a:t>Explanatory Variable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800" b="1" dirty="0">
                          <a:effectLst/>
                        </a:rPr>
                        <a:t>Mean (Standard deviation)</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4"/>
                  </a:ext>
                </a:extLst>
              </a:tr>
              <a:tr h="312001">
                <a:tc>
                  <a:txBody>
                    <a:bodyPr/>
                    <a:lstStyle/>
                    <a:p>
                      <a:pPr marL="0" marR="0">
                        <a:lnSpc>
                          <a:spcPct val="107000"/>
                        </a:lnSpc>
                        <a:spcBef>
                          <a:spcPts val="0"/>
                        </a:spcBef>
                        <a:spcAft>
                          <a:spcPts val="0"/>
                        </a:spcAft>
                      </a:pPr>
                      <a:r>
                        <a:rPr lang="en-US" sz="1800" b="1" dirty="0" smtClean="0">
                          <a:effectLst/>
                        </a:rPr>
                        <a:t>Non-Hispanic White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800" b="1" dirty="0" smtClean="0">
                          <a:effectLst/>
                        </a:rPr>
                        <a:t>.5614 </a:t>
                      </a:r>
                      <a:r>
                        <a:rPr lang="en-US" sz="1800" b="1" dirty="0">
                          <a:effectLst/>
                        </a:rPr>
                        <a:t>(.</a:t>
                      </a:r>
                      <a:r>
                        <a:rPr lang="en-US" sz="1800" b="1" dirty="0" smtClean="0">
                          <a:effectLst/>
                        </a:rPr>
                        <a:t>4962)</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5"/>
                  </a:ext>
                </a:extLst>
              </a:tr>
              <a:tr h="312001">
                <a:tc>
                  <a:txBody>
                    <a:bodyPr/>
                    <a:lstStyle/>
                    <a:p>
                      <a:pPr marL="0" marR="0">
                        <a:lnSpc>
                          <a:spcPct val="107000"/>
                        </a:lnSpc>
                        <a:spcBef>
                          <a:spcPts val="0"/>
                        </a:spcBef>
                        <a:spcAft>
                          <a:spcPts val="0"/>
                        </a:spcAft>
                      </a:pPr>
                      <a:r>
                        <a:rPr lang="en-US" sz="1800" b="1" dirty="0" smtClean="0">
                          <a:effectLst/>
                        </a:rPr>
                        <a:t>Non-Hispanic Black</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800" b="1" dirty="0">
                          <a:effectLst/>
                        </a:rPr>
                        <a:t>.</a:t>
                      </a:r>
                      <a:r>
                        <a:rPr lang="en-US" sz="1800" b="1" dirty="0" smtClean="0">
                          <a:effectLst/>
                        </a:rPr>
                        <a:t>3326 </a:t>
                      </a:r>
                      <a:r>
                        <a:rPr lang="en-US" sz="1800" b="1" dirty="0">
                          <a:effectLst/>
                        </a:rPr>
                        <a:t>(.</a:t>
                      </a:r>
                      <a:r>
                        <a:rPr lang="en-US" sz="1800" b="1" dirty="0" smtClean="0">
                          <a:effectLst/>
                        </a:rPr>
                        <a:t>4712)</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6"/>
                  </a:ext>
                </a:extLst>
              </a:tr>
              <a:tr h="312001">
                <a:tc>
                  <a:txBody>
                    <a:bodyPr/>
                    <a:lstStyle/>
                    <a:p>
                      <a:pPr marL="0" marR="0">
                        <a:lnSpc>
                          <a:spcPct val="107000"/>
                        </a:lnSpc>
                        <a:spcBef>
                          <a:spcPts val="0"/>
                        </a:spcBef>
                        <a:spcAft>
                          <a:spcPts val="0"/>
                        </a:spcAft>
                      </a:pPr>
                      <a:r>
                        <a:rPr lang="en-US" sz="1800" b="1" dirty="0">
                          <a:effectLst/>
                        </a:rPr>
                        <a:t>Other races</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800" b="1" dirty="0">
                          <a:effectLst/>
                        </a:rPr>
                        <a:t>.</a:t>
                      </a:r>
                      <a:r>
                        <a:rPr lang="en-US" sz="1800" b="1" dirty="0" smtClean="0">
                          <a:effectLst/>
                        </a:rPr>
                        <a:t>0324 </a:t>
                      </a:r>
                      <a:r>
                        <a:rPr lang="en-US" sz="1800" b="1" dirty="0">
                          <a:effectLst/>
                        </a:rPr>
                        <a:t>(.</a:t>
                      </a:r>
                      <a:r>
                        <a:rPr lang="en-US" sz="1800" b="1" dirty="0" smtClean="0">
                          <a:effectLst/>
                        </a:rPr>
                        <a:t>2111)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7"/>
                  </a:ext>
                </a:extLst>
              </a:tr>
              <a:tr h="312001">
                <a:tc>
                  <a:txBody>
                    <a:bodyPr/>
                    <a:lstStyle/>
                    <a:p>
                      <a:pPr marL="0" marR="0">
                        <a:lnSpc>
                          <a:spcPct val="107000"/>
                        </a:lnSpc>
                        <a:spcBef>
                          <a:spcPts val="0"/>
                        </a:spcBef>
                        <a:spcAft>
                          <a:spcPts val="0"/>
                        </a:spcAft>
                      </a:pPr>
                      <a:r>
                        <a:rPr lang="en-US" sz="1800" b="1" dirty="0">
                          <a:effectLst/>
                        </a:rPr>
                        <a:t>Hispanic</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800" b="1" dirty="0">
                          <a:effectLst/>
                        </a:rPr>
                        <a:t>.</a:t>
                      </a:r>
                      <a:r>
                        <a:rPr lang="en-US" sz="1800" b="1" dirty="0" smtClean="0">
                          <a:effectLst/>
                        </a:rPr>
                        <a:t>0736 </a:t>
                      </a:r>
                      <a:r>
                        <a:rPr lang="en-US" sz="1800" b="1" dirty="0">
                          <a:effectLst/>
                        </a:rPr>
                        <a:t>(.</a:t>
                      </a:r>
                      <a:r>
                        <a:rPr lang="en-US" sz="1800" b="1" dirty="0" smtClean="0">
                          <a:effectLst/>
                        </a:rPr>
                        <a:t>2611)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8"/>
                  </a:ext>
                </a:extLst>
              </a:tr>
              <a:tr h="312001">
                <a:tc>
                  <a:txBody>
                    <a:bodyPr/>
                    <a:lstStyle/>
                    <a:p>
                      <a:pPr marL="0" marR="0">
                        <a:lnSpc>
                          <a:spcPct val="107000"/>
                        </a:lnSpc>
                        <a:spcBef>
                          <a:spcPts val="0"/>
                        </a:spcBef>
                        <a:spcAft>
                          <a:spcPts val="0"/>
                        </a:spcAft>
                      </a:pPr>
                      <a:r>
                        <a:rPr lang="en-US" sz="1800" b="1">
                          <a:effectLst/>
                        </a:rPr>
                        <a:t>Wealth</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800" b="1" dirty="0">
                          <a:effectLst/>
                        </a:rPr>
                        <a:t>$265,754 (1,159,006)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9"/>
                  </a:ext>
                </a:extLst>
              </a:tr>
              <a:tr h="312001">
                <a:tc>
                  <a:txBody>
                    <a:bodyPr/>
                    <a:lstStyle/>
                    <a:p>
                      <a:pPr marL="0" marR="0">
                        <a:lnSpc>
                          <a:spcPct val="107000"/>
                        </a:lnSpc>
                        <a:spcBef>
                          <a:spcPts val="0"/>
                        </a:spcBef>
                        <a:spcAft>
                          <a:spcPts val="0"/>
                        </a:spcAft>
                      </a:pPr>
                      <a:r>
                        <a:rPr lang="en-US" sz="1800" b="1">
                          <a:effectLst/>
                        </a:rPr>
                        <a:t>Ln (Wealth)</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800" b="1" dirty="0">
                          <a:effectLst/>
                        </a:rPr>
                        <a:t>9.1028 (4.4051)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10"/>
                  </a:ext>
                </a:extLst>
              </a:tr>
              <a:tr h="312001">
                <a:tc>
                  <a:txBody>
                    <a:bodyPr/>
                    <a:lstStyle/>
                    <a:p>
                      <a:pPr marL="0" marR="0">
                        <a:lnSpc>
                          <a:spcPct val="107000"/>
                        </a:lnSpc>
                        <a:spcBef>
                          <a:spcPts val="0"/>
                        </a:spcBef>
                        <a:spcAft>
                          <a:spcPts val="0"/>
                        </a:spcAft>
                      </a:pPr>
                      <a:r>
                        <a:rPr lang="en-US" sz="1800" b="1" dirty="0">
                          <a:effectLst/>
                        </a:rPr>
                        <a:t>Education</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800" b="1" dirty="0">
                          <a:effectLst/>
                        </a:rPr>
                        <a:t>12.9565 (2.6194)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11"/>
                  </a:ext>
                </a:extLst>
              </a:tr>
              <a:tr h="312001">
                <a:tc>
                  <a:txBody>
                    <a:bodyPr/>
                    <a:lstStyle/>
                    <a:p>
                      <a:pPr marL="0" marR="0">
                        <a:lnSpc>
                          <a:spcPct val="107000"/>
                        </a:lnSpc>
                        <a:spcBef>
                          <a:spcPts val="0"/>
                        </a:spcBef>
                        <a:spcAft>
                          <a:spcPts val="0"/>
                        </a:spcAft>
                      </a:pPr>
                      <a:r>
                        <a:rPr lang="en-US" sz="1800" b="1" dirty="0" smtClean="0">
                          <a:effectLst/>
                          <a:latin typeface="+mn-lt"/>
                          <a:ea typeface="Calibri" panose="020F0502020204030204" pitchFamily="34" charset="0"/>
                          <a:cs typeface="Times New Roman" panose="02020603050405020304" pitchFamily="18" charset="0"/>
                        </a:rPr>
                        <a:t>Family Size</a:t>
                      </a:r>
                      <a:endParaRPr lang="en-US" sz="1800" b="1" dirty="0">
                        <a:effectLst/>
                        <a:latin typeface="+mn-lt"/>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800" b="1" dirty="0" smtClean="0">
                          <a:effectLst/>
                          <a:latin typeface="+mn-lt"/>
                          <a:ea typeface="Calibri" panose="020F0502020204030204" pitchFamily="34" charset="0"/>
                          <a:cs typeface="Times New Roman" panose="02020603050405020304" pitchFamily="18" charset="0"/>
                        </a:rPr>
                        <a:t>2.6664 (1.4619)</a:t>
                      </a:r>
                      <a:endParaRPr lang="en-US" sz="1800" b="1" dirty="0">
                        <a:effectLst/>
                        <a:latin typeface="+mn-lt"/>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12"/>
                  </a:ext>
                </a:extLst>
              </a:tr>
            </a:tbl>
          </a:graphicData>
        </a:graphic>
      </p:graphicFrame>
      <p:sp>
        <p:nvSpPr>
          <p:cNvPr id="3" name="Rectangle 2"/>
          <p:cNvSpPr/>
          <p:nvPr/>
        </p:nvSpPr>
        <p:spPr>
          <a:xfrm>
            <a:off x="6205491" y="1417638"/>
            <a:ext cx="5917004" cy="264560"/>
          </a:xfrm>
          <a:prstGeom prst="rect">
            <a:avLst/>
          </a:prstGeom>
        </p:spPr>
        <p:txBody>
          <a:bodyPr wrap="none">
            <a:spAutoFit/>
          </a:bodyPr>
          <a:lstStyle/>
          <a:p>
            <a:pPr>
              <a:lnSpc>
                <a:spcPct val="107000"/>
              </a:lnSpc>
            </a:pPr>
            <a:r>
              <a:rPr lang="en-US" sz="11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For dependent variables, 1: not at all important, 2: not important, 3: quite important, 4: very important</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7081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Descriptive Statistics</a:t>
            </a:r>
            <a:endParaRPr lang="en-US" dirty="0"/>
          </a:p>
        </p:txBody>
      </p:sp>
      <p:graphicFrame>
        <p:nvGraphicFramePr>
          <p:cNvPr id="6" name="Content Placeholder 5"/>
          <p:cNvGraphicFramePr>
            <a:graphicFrameLocks noGrp="1"/>
          </p:cNvGraphicFramePr>
          <p:nvPr>
            <p:ph idx="1"/>
            <p:extLst/>
          </p:nvPr>
        </p:nvGraphicFramePr>
        <p:xfrm>
          <a:off x="0" y="0"/>
          <a:ext cx="12192000" cy="6858000"/>
        </p:xfrm>
        <a:graphic>
          <a:graphicData uri="http://schemas.openxmlformats.org/drawingml/2006/table">
            <a:tbl>
              <a:tblPr firstRow="1" firstCol="1" bandRow="1">
                <a:tableStyleId>{5C22544A-7EE6-4342-B048-85BDC9FD1C3A}</a:tableStyleId>
              </a:tblPr>
              <a:tblGrid>
                <a:gridCol w="4446402">
                  <a:extLst>
                    <a:ext uri="{9D8B030D-6E8A-4147-A177-3AD203B41FA5}">
                      <a16:colId xmlns:a16="http://schemas.microsoft.com/office/drawing/2014/main" val="20000"/>
                    </a:ext>
                  </a:extLst>
                </a:gridCol>
                <a:gridCol w="1679413">
                  <a:extLst>
                    <a:ext uri="{9D8B030D-6E8A-4147-A177-3AD203B41FA5}">
                      <a16:colId xmlns:a16="http://schemas.microsoft.com/office/drawing/2014/main" val="20002"/>
                    </a:ext>
                  </a:extLst>
                </a:gridCol>
                <a:gridCol w="2155138">
                  <a:extLst>
                    <a:ext uri="{9D8B030D-6E8A-4147-A177-3AD203B41FA5}">
                      <a16:colId xmlns:a16="http://schemas.microsoft.com/office/drawing/2014/main" val="20003"/>
                    </a:ext>
                  </a:extLst>
                </a:gridCol>
                <a:gridCol w="2155138">
                  <a:extLst>
                    <a:ext uri="{9D8B030D-6E8A-4147-A177-3AD203B41FA5}">
                      <a16:colId xmlns:a16="http://schemas.microsoft.com/office/drawing/2014/main" val="20004"/>
                    </a:ext>
                  </a:extLst>
                </a:gridCol>
                <a:gridCol w="1755909">
                  <a:extLst>
                    <a:ext uri="{9D8B030D-6E8A-4147-A177-3AD203B41FA5}">
                      <a16:colId xmlns:a16="http://schemas.microsoft.com/office/drawing/2014/main" val="20005"/>
                    </a:ext>
                  </a:extLst>
                </a:gridCol>
              </a:tblGrid>
              <a:tr h="285750">
                <a:tc>
                  <a:txBody>
                    <a:bodyPr/>
                    <a:lstStyle/>
                    <a:p>
                      <a:pPr marL="0" marR="0" algn="r">
                        <a:lnSpc>
                          <a:spcPct val="100000"/>
                        </a:lnSpc>
                        <a:spcBef>
                          <a:spcPts val="0"/>
                        </a:spcBef>
                        <a:spcAft>
                          <a:spcPts val="0"/>
                        </a:spcAft>
                      </a:pPr>
                      <a:r>
                        <a:rPr lang="en-US" sz="1600" dirty="0" smtClean="0">
                          <a:effectLst/>
                        </a:rPr>
                        <a:t>Importance of Bequest to Family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Not at all imp.</a:t>
                      </a:r>
                      <a:endParaRPr lang="en-US" sz="1600" dirty="0">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dirty="0" smtClean="0">
                          <a:effectLst/>
                          <a:latin typeface="+mn-lt"/>
                        </a:rPr>
                        <a:t>Not important</a:t>
                      </a:r>
                      <a:endParaRPr lang="en-US" sz="1600" dirty="0">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dirty="0" smtClean="0">
                          <a:effectLst/>
                          <a:latin typeface="+mn-lt"/>
                        </a:rPr>
                        <a:t>Quite important</a:t>
                      </a:r>
                      <a:endParaRPr lang="en-US" sz="1600" dirty="0">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dirty="0" smtClean="0">
                          <a:effectLst/>
                          <a:latin typeface="+mn-lt"/>
                        </a:rPr>
                        <a:t>Very important</a:t>
                      </a:r>
                      <a:endParaRPr lang="en-US" sz="1600" dirty="0">
                        <a:effectLst/>
                        <a:latin typeface="+mn-lt"/>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02"/>
                  </a:ext>
                </a:extLst>
              </a:tr>
              <a:tr h="285750">
                <a:tc>
                  <a:txBody>
                    <a:bodyPr/>
                    <a:lstStyle/>
                    <a:p>
                      <a:pPr marL="0" marR="0">
                        <a:lnSpc>
                          <a:spcPct val="100000"/>
                        </a:lnSpc>
                        <a:spcBef>
                          <a:spcPts val="0"/>
                        </a:spcBef>
                        <a:spcAft>
                          <a:spcPts val="0"/>
                        </a:spcAft>
                      </a:pPr>
                      <a:r>
                        <a:rPr lang="en-US" sz="1600" dirty="0" smtClean="0">
                          <a:effectLst/>
                        </a:rPr>
                        <a:t>Non-Hispanic Black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23.51%</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18.88%</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25.57</a:t>
                      </a:r>
                      <a:r>
                        <a:rPr lang="en-US" sz="1600" b="1" dirty="0">
                          <a:solidFill>
                            <a:schemeClr val="bg2"/>
                          </a:solidFill>
                          <a:effectLst/>
                        </a:rPr>
                        <a:t>%</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45.67%</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03"/>
                  </a:ext>
                </a:extLst>
              </a:tr>
              <a:tr h="285750">
                <a:tc>
                  <a:txBody>
                    <a:bodyPr/>
                    <a:lstStyle/>
                    <a:p>
                      <a:pPr marL="0" marR="0">
                        <a:lnSpc>
                          <a:spcPct val="100000"/>
                        </a:lnSpc>
                        <a:spcBef>
                          <a:spcPts val="0"/>
                        </a:spcBef>
                        <a:spcAft>
                          <a:spcPts val="0"/>
                        </a:spcAft>
                      </a:pPr>
                      <a:r>
                        <a:rPr lang="en-US" sz="1600">
                          <a:effectLst/>
                        </a:rPr>
                        <a:t>Other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2.22%</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3.12%</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3.58%</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3.14%</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04"/>
                  </a:ext>
                </a:extLst>
              </a:tr>
              <a:tr h="285750">
                <a:tc>
                  <a:txBody>
                    <a:bodyPr/>
                    <a:lstStyle/>
                    <a:p>
                      <a:pPr marL="0" marR="0">
                        <a:lnSpc>
                          <a:spcPct val="100000"/>
                        </a:lnSpc>
                        <a:spcBef>
                          <a:spcPts val="0"/>
                        </a:spcBef>
                        <a:spcAft>
                          <a:spcPts val="0"/>
                        </a:spcAft>
                      </a:pPr>
                      <a:r>
                        <a:rPr lang="en-US" sz="1600">
                          <a:effectLst/>
                        </a:rPr>
                        <a:t>Hispanic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8.26%</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6.52%</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7.82%</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7.21%</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05"/>
                  </a:ext>
                </a:extLst>
              </a:tr>
              <a:tr h="285750">
                <a:tc>
                  <a:txBody>
                    <a:bodyPr/>
                    <a:lstStyle/>
                    <a:p>
                      <a:pPr marL="0" marR="0">
                        <a:lnSpc>
                          <a:spcPct val="100000"/>
                        </a:lnSpc>
                        <a:spcBef>
                          <a:spcPts val="0"/>
                        </a:spcBef>
                        <a:spcAft>
                          <a:spcPts val="0"/>
                        </a:spcAft>
                      </a:pPr>
                      <a:r>
                        <a:rPr lang="en-US" sz="1600">
                          <a:effectLst/>
                        </a:rPr>
                        <a:t>Non-Hispanic White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66.01%</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71.48</a:t>
                      </a:r>
                      <a:r>
                        <a:rPr lang="en-US" sz="1600" b="1" dirty="0">
                          <a:solidFill>
                            <a:schemeClr val="bg2"/>
                          </a:solidFill>
                          <a:effectLst/>
                        </a:rPr>
                        <a:t>%</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63.03%</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43.98%</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06"/>
                  </a:ext>
                </a:extLst>
              </a:tr>
              <a:tr h="285750">
                <a:tc>
                  <a:txBody>
                    <a:bodyPr/>
                    <a:lstStyle/>
                    <a:p>
                      <a:pPr marL="0" marR="0">
                        <a:lnSpc>
                          <a:spcPct val="100000"/>
                        </a:lnSpc>
                        <a:spcBef>
                          <a:spcPts val="0"/>
                        </a:spcBef>
                        <a:spcAft>
                          <a:spcPts val="0"/>
                        </a:spcAft>
                      </a:pPr>
                      <a:r>
                        <a:rPr lang="en-US" sz="1600" dirty="0">
                          <a:effectLst/>
                        </a:rPr>
                        <a:t>Mean </a:t>
                      </a:r>
                      <a:r>
                        <a:rPr lang="en-US" sz="1600" dirty="0" smtClean="0">
                          <a:effectLst/>
                        </a:rPr>
                        <a:t>Wealth</a:t>
                      </a:r>
                      <a:r>
                        <a:rPr lang="en-US" sz="1600" baseline="0" dirty="0" smtClean="0">
                          <a:effectLst/>
                        </a:rPr>
                        <a:t> (Ln)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ea typeface="Calibri" panose="020F0502020204030204" pitchFamily="34" charset="0"/>
                          <a:cs typeface="Times New Roman" panose="02020603050405020304" pitchFamily="18" charset="0"/>
                        </a:rPr>
                        <a:t>9.01</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rPr>
                        <a:t>9.88</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rPr>
                        <a:t>9.25</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rPr>
                        <a:t>8.74</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08"/>
                  </a:ext>
                </a:extLst>
              </a:tr>
              <a:tr h="285750">
                <a:tc>
                  <a:txBody>
                    <a:bodyPr/>
                    <a:lstStyle/>
                    <a:p>
                      <a:pPr marL="0" marR="0">
                        <a:lnSpc>
                          <a:spcPct val="100000"/>
                        </a:lnSpc>
                        <a:spcBef>
                          <a:spcPts val="0"/>
                        </a:spcBef>
                        <a:spcAft>
                          <a:spcPts val="0"/>
                        </a:spcAft>
                      </a:pPr>
                      <a:r>
                        <a:rPr lang="en-US" sz="1600" dirty="0">
                          <a:effectLst/>
                        </a:rPr>
                        <a:t>Mean Education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a:solidFill>
                            <a:schemeClr val="bg2"/>
                          </a:solidFill>
                          <a:effectLst/>
                        </a:rPr>
                        <a:t>12.7</a:t>
                      </a:r>
                      <a:endParaRPr lang="en-US" sz="1600" b="1">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a:solidFill>
                            <a:schemeClr val="bg2"/>
                          </a:solidFill>
                          <a:effectLst/>
                        </a:rPr>
                        <a:t>13.4</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a:solidFill>
                            <a:schemeClr val="bg2"/>
                          </a:solidFill>
                          <a:effectLst/>
                        </a:rPr>
                        <a:t>13.2</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a:solidFill>
                            <a:schemeClr val="bg2"/>
                          </a:solidFill>
                          <a:effectLst/>
                        </a:rPr>
                        <a:t>12.8</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09"/>
                  </a:ext>
                </a:extLst>
              </a:tr>
              <a:tr h="285750">
                <a:tc>
                  <a:txBody>
                    <a:bodyPr/>
                    <a:lstStyle/>
                    <a:p>
                      <a:pPr marL="0" marR="0">
                        <a:lnSpc>
                          <a:spcPct val="100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Family Size</a:t>
                      </a:r>
                      <a:endParaRPr lang="en-US" sz="1600" dirty="0">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ea typeface="Calibri" panose="020F0502020204030204" pitchFamily="34" charset="0"/>
                          <a:cs typeface="Times New Roman" panose="02020603050405020304" pitchFamily="18" charset="0"/>
                        </a:rPr>
                        <a:t>2.42</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ea typeface="Calibri" panose="020F0502020204030204" pitchFamily="34" charset="0"/>
                          <a:cs typeface="Times New Roman" panose="02020603050405020304" pitchFamily="18" charset="0"/>
                        </a:rPr>
                        <a:t>2.51</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ea typeface="Calibri" panose="020F0502020204030204" pitchFamily="34" charset="0"/>
                          <a:cs typeface="Times New Roman" panose="02020603050405020304" pitchFamily="18" charset="0"/>
                        </a:rPr>
                        <a:t>2.62</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ea typeface="Calibri" panose="020F0502020204030204" pitchFamily="34" charset="0"/>
                          <a:cs typeface="Times New Roman" panose="02020603050405020304" pitchFamily="18" charset="0"/>
                        </a:rPr>
                        <a:t>2.81</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07"/>
                  </a:ext>
                </a:extLst>
              </a:tr>
              <a:tr h="285750">
                <a:tc>
                  <a:txBody>
                    <a:bodyPr/>
                    <a:lstStyle/>
                    <a:p>
                      <a:pPr marL="0" marR="0" algn="r">
                        <a:lnSpc>
                          <a:spcPct val="100000"/>
                        </a:lnSpc>
                        <a:spcBef>
                          <a:spcPts val="0"/>
                        </a:spcBef>
                        <a:spcAft>
                          <a:spcPts val="0"/>
                        </a:spcAft>
                      </a:pPr>
                      <a:r>
                        <a:rPr lang="en-US" sz="1600" dirty="0" smtClean="0">
                          <a:solidFill>
                            <a:schemeClr val="tx1"/>
                          </a:solidFill>
                          <a:effectLst/>
                        </a:rPr>
                        <a:t>Importance of Bequest to Charity</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solidFill>
                      <a:srgbClr val="C00000"/>
                    </a:solidFill>
                  </a:tcPr>
                </a:tc>
                <a:tc>
                  <a:txBody>
                    <a:bodyPr/>
                    <a:lstStyle/>
                    <a:p>
                      <a:pPr marL="0" marR="0" algn="r">
                        <a:lnSpc>
                          <a:spcPct val="100000"/>
                        </a:lnSpc>
                        <a:spcBef>
                          <a:spcPts val="0"/>
                        </a:spcBef>
                        <a:spcAft>
                          <a:spcPts val="0"/>
                        </a:spcAft>
                      </a:pPr>
                      <a:r>
                        <a:rPr lang="en-US" sz="1600" b="1" dirty="0" smtClean="0">
                          <a:solidFill>
                            <a:schemeClr val="tx1"/>
                          </a:solidFill>
                          <a:effectLst/>
                          <a:latin typeface="+mn-lt"/>
                          <a:ea typeface="Calibri" panose="020F0502020204030204" pitchFamily="34" charset="0"/>
                          <a:cs typeface="Times New Roman" panose="02020603050405020304" pitchFamily="18" charset="0"/>
                        </a:rPr>
                        <a:t>Not at all imp.</a:t>
                      </a:r>
                      <a:endParaRPr lang="en-US" sz="1600" b="1" dirty="0">
                        <a:solidFill>
                          <a:schemeClr val="tx1"/>
                        </a:solidFill>
                        <a:effectLst/>
                        <a:latin typeface="+mn-lt"/>
                        <a:ea typeface="Calibri" panose="020F0502020204030204" pitchFamily="34" charset="0"/>
                        <a:cs typeface="Times New Roman" panose="02020603050405020304" pitchFamily="18" charset="0"/>
                      </a:endParaRPr>
                    </a:p>
                  </a:txBody>
                  <a:tcPr marL="37732" marR="37732" marT="0" marB="0" anchor="b">
                    <a:solidFill>
                      <a:srgbClr val="C00000"/>
                    </a:solidFill>
                  </a:tcPr>
                </a:tc>
                <a:tc>
                  <a:txBody>
                    <a:bodyPr/>
                    <a:lstStyle/>
                    <a:p>
                      <a:pPr marL="0" marR="0" algn="r">
                        <a:lnSpc>
                          <a:spcPct val="100000"/>
                        </a:lnSpc>
                        <a:spcBef>
                          <a:spcPts val="0"/>
                        </a:spcBef>
                        <a:spcAft>
                          <a:spcPts val="0"/>
                        </a:spcAft>
                      </a:pPr>
                      <a:r>
                        <a:rPr lang="en-US" sz="1600" b="1" dirty="0" smtClean="0">
                          <a:solidFill>
                            <a:schemeClr val="tx1"/>
                          </a:solidFill>
                          <a:effectLst/>
                          <a:latin typeface="+mn-lt"/>
                        </a:rPr>
                        <a:t>Not important</a:t>
                      </a:r>
                      <a:endParaRPr lang="en-US" sz="1600" b="1" dirty="0">
                        <a:solidFill>
                          <a:schemeClr val="tx1"/>
                        </a:solidFill>
                        <a:effectLst/>
                        <a:latin typeface="+mn-lt"/>
                        <a:ea typeface="Calibri" panose="020F0502020204030204" pitchFamily="34" charset="0"/>
                        <a:cs typeface="Times New Roman" panose="02020603050405020304" pitchFamily="18" charset="0"/>
                      </a:endParaRPr>
                    </a:p>
                  </a:txBody>
                  <a:tcPr marL="37732" marR="37732" marT="0" marB="0" anchor="b">
                    <a:solidFill>
                      <a:srgbClr val="C00000"/>
                    </a:solidFill>
                  </a:tcPr>
                </a:tc>
                <a:tc>
                  <a:txBody>
                    <a:bodyPr/>
                    <a:lstStyle/>
                    <a:p>
                      <a:pPr marL="0" marR="0" algn="r">
                        <a:lnSpc>
                          <a:spcPct val="100000"/>
                        </a:lnSpc>
                        <a:spcBef>
                          <a:spcPts val="0"/>
                        </a:spcBef>
                        <a:spcAft>
                          <a:spcPts val="0"/>
                        </a:spcAft>
                      </a:pPr>
                      <a:r>
                        <a:rPr lang="en-US" sz="1600" b="1" dirty="0" smtClean="0">
                          <a:solidFill>
                            <a:schemeClr val="tx1"/>
                          </a:solidFill>
                          <a:effectLst/>
                        </a:rPr>
                        <a:t>Quite important</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solidFill>
                      <a:srgbClr val="C00000"/>
                    </a:solidFill>
                  </a:tcPr>
                </a:tc>
                <a:tc>
                  <a:txBody>
                    <a:bodyPr/>
                    <a:lstStyle/>
                    <a:p>
                      <a:pPr marL="0" marR="0" algn="r">
                        <a:lnSpc>
                          <a:spcPct val="100000"/>
                        </a:lnSpc>
                        <a:spcBef>
                          <a:spcPts val="0"/>
                        </a:spcBef>
                        <a:spcAft>
                          <a:spcPts val="0"/>
                        </a:spcAft>
                      </a:pPr>
                      <a:r>
                        <a:rPr lang="en-US" sz="1600" b="1" dirty="0" smtClean="0">
                          <a:solidFill>
                            <a:schemeClr val="tx1"/>
                          </a:solidFill>
                          <a:effectLst/>
                        </a:rPr>
                        <a:t>Very important</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solidFill>
                      <a:srgbClr val="C00000"/>
                    </a:solidFill>
                  </a:tcPr>
                </a:tc>
                <a:extLst>
                  <a:ext uri="{0D108BD9-81ED-4DB2-BD59-A6C34878D82A}">
                    <a16:rowId xmlns:a16="http://schemas.microsoft.com/office/drawing/2014/main" val="10012"/>
                  </a:ext>
                </a:extLst>
              </a:tr>
              <a:tr h="285750">
                <a:tc>
                  <a:txBody>
                    <a:bodyPr/>
                    <a:lstStyle/>
                    <a:p>
                      <a:pPr marL="0" marR="0">
                        <a:lnSpc>
                          <a:spcPct val="100000"/>
                        </a:lnSpc>
                        <a:spcBef>
                          <a:spcPts val="0"/>
                        </a:spcBef>
                        <a:spcAft>
                          <a:spcPts val="0"/>
                        </a:spcAft>
                      </a:pPr>
                      <a:r>
                        <a:rPr lang="en-US" sz="1600" dirty="0" smtClean="0">
                          <a:effectLst/>
                        </a:rPr>
                        <a:t>Non-Hispanic Black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25.05%</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29.88%</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39.03%</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53.58%</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13"/>
                  </a:ext>
                </a:extLst>
              </a:tr>
              <a:tr h="285750">
                <a:tc>
                  <a:txBody>
                    <a:bodyPr/>
                    <a:lstStyle/>
                    <a:p>
                      <a:pPr marL="0" marR="0">
                        <a:lnSpc>
                          <a:spcPct val="100000"/>
                        </a:lnSpc>
                        <a:spcBef>
                          <a:spcPts val="0"/>
                        </a:spcBef>
                        <a:spcAft>
                          <a:spcPts val="0"/>
                        </a:spcAft>
                      </a:pPr>
                      <a:r>
                        <a:rPr lang="en-US" sz="1600">
                          <a:effectLst/>
                        </a:rPr>
                        <a:t>Other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2.82%</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4.21%</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6.79%</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4.74%</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14"/>
                  </a:ext>
                </a:extLst>
              </a:tr>
              <a:tr h="285750">
                <a:tc>
                  <a:txBody>
                    <a:bodyPr/>
                    <a:lstStyle/>
                    <a:p>
                      <a:pPr marL="0" marR="0">
                        <a:lnSpc>
                          <a:spcPct val="100000"/>
                        </a:lnSpc>
                        <a:spcBef>
                          <a:spcPts val="0"/>
                        </a:spcBef>
                        <a:spcAft>
                          <a:spcPts val="0"/>
                        </a:spcAft>
                      </a:pPr>
                      <a:r>
                        <a:rPr lang="en-US" sz="1600" dirty="0">
                          <a:effectLst/>
                        </a:rPr>
                        <a:t>Hispanic</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6.31%</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6.70</a:t>
                      </a:r>
                      <a:r>
                        <a:rPr lang="en-US" sz="1600" b="1" dirty="0">
                          <a:solidFill>
                            <a:schemeClr val="bg2"/>
                          </a:solidFill>
                          <a:effectLst/>
                        </a:rPr>
                        <a:t>%</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9.26%</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7.80%</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15"/>
                  </a:ext>
                </a:extLst>
              </a:tr>
              <a:tr h="285750">
                <a:tc>
                  <a:txBody>
                    <a:bodyPr/>
                    <a:lstStyle/>
                    <a:p>
                      <a:pPr marL="0" marR="0">
                        <a:lnSpc>
                          <a:spcPct val="100000"/>
                        </a:lnSpc>
                        <a:spcBef>
                          <a:spcPts val="0"/>
                        </a:spcBef>
                        <a:spcAft>
                          <a:spcPts val="0"/>
                        </a:spcAft>
                      </a:pPr>
                      <a:r>
                        <a:rPr lang="en-US" sz="1600" dirty="0">
                          <a:effectLst/>
                        </a:rPr>
                        <a:t>Non-Hispanic White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66.14%</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60.35%</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47.61%</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35.77%</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16"/>
                  </a:ext>
                </a:extLst>
              </a:tr>
              <a:tr h="285750">
                <a:tc>
                  <a:txBody>
                    <a:bodyPr/>
                    <a:lstStyle/>
                    <a:p>
                      <a:pPr marL="0" marR="0">
                        <a:lnSpc>
                          <a:spcPct val="100000"/>
                        </a:lnSpc>
                        <a:spcBef>
                          <a:spcPts val="0"/>
                        </a:spcBef>
                        <a:spcAft>
                          <a:spcPts val="0"/>
                        </a:spcAft>
                      </a:pPr>
                      <a:r>
                        <a:rPr lang="en-US" sz="1600" dirty="0" smtClean="0">
                          <a:effectLst/>
                        </a:rPr>
                        <a:t>Mean Wealth</a:t>
                      </a:r>
                      <a:r>
                        <a:rPr lang="en-US" sz="1600" baseline="0" dirty="0" smtClean="0">
                          <a:effectLst/>
                        </a:rPr>
                        <a:t> (Ln)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9.68</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9.41</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8.45</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8.24</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18"/>
                  </a:ext>
                </a:extLst>
              </a:tr>
              <a:tr h="285750">
                <a:tc>
                  <a:txBody>
                    <a:bodyPr/>
                    <a:lstStyle/>
                    <a:p>
                      <a:pPr marL="0" marR="0">
                        <a:lnSpc>
                          <a:spcPct val="100000"/>
                        </a:lnSpc>
                        <a:spcBef>
                          <a:spcPts val="0"/>
                        </a:spcBef>
                        <a:spcAft>
                          <a:spcPts val="0"/>
                        </a:spcAft>
                      </a:pPr>
                      <a:r>
                        <a:rPr lang="en-US" sz="1600" dirty="0">
                          <a:effectLst/>
                        </a:rPr>
                        <a:t>Mean Education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a:solidFill>
                            <a:schemeClr val="bg2"/>
                          </a:solidFill>
                          <a:effectLst/>
                        </a:rPr>
                        <a:t>12.9</a:t>
                      </a:r>
                      <a:endParaRPr lang="en-US" sz="1600" b="1">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a:solidFill>
                            <a:schemeClr val="bg2"/>
                          </a:solidFill>
                          <a:effectLst/>
                        </a:rPr>
                        <a:t>13.2</a:t>
                      </a:r>
                      <a:endParaRPr lang="en-US" sz="1600" b="1">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a:solidFill>
                            <a:schemeClr val="bg2"/>
                          </a:solidFill>
                          <a:effectLst/>
                        </a:rPr>
                        <a:t>12.9</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a:solidFill>
                            <a:schemeClr val="bg2"/>
                          </a:solidFill>
                          <a:effectLst/>
                        </a:rPr>
                        <a:t>12.4</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19"/>
                  </a:ext>
                </a:extLst>
              </a:tr>
              <a:tr h="285750">
                <a:tc>
                  <a:txBody>
                    <a:bodyPr/>
                    <a:lstStyle/>
                    <a:p>
                      <a:pPr marL="0" marR="0">
                        <a:lnSpc>
                          <a:spcPct val="100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Family Size</a:t>
                      </a:r>
                      <a:endParaRPr lang="en-US" sz="1600" dirty="0">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ea typeface="Calibri" panose="020F0502020204030204" pitchFamily="34" charset="0"/>
                          <a:cs typeface="Times New Roman" panose="02020603050405020304" pitchFamily="18" charset="0"/>
                        </a:rPr>
                        <a:t>2.61</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ea typeface="Calibri" panose="020F0502020204030204" pitchFamily="34" charset="0"/>
                          <a:cs typeface="Times New Roman" panose="02020603050405020304" pitchFamily="18" charset="0"/>
                        </a:rPr>
                        <a:t>2.70</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ea typeface="Calibri" panose="020F0502020204030204" pitchFamily="34" charset="0"/>
                          <a:cs typeface="Times New Roman" panose="02020603050405020304" pitchFamily="18" charset="0"/>
                        </a:rPr>
                        <a:t>2.69</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ea typeface="Calibri" panose="020F0502020204030204" pitchFamily="34" charset="0"/>
                          <a:cs typeface="Times New Roman" panose="02020603050405020304" pitchFamily="18" charset="0"/>
                        </a:rPr>
                        <a:t>2.68</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17"/>
                  </a:ext>
                </a:extLst>
              </a:tr>
              <a:tr h="285750">
                <a:tc>
                  <a:txBody>
                    <a:bodyPr/>
                    <a:lstStyle/>
                    <a:p>
                      <a:pPr marL="0" marR="0" algn="r">
                        <a:lnSpc>
                          <a:spcPct val="100000"/>
                        </a:lnSpc>
                        <a:spcBef>
                          <a:spcPts val="0"/>
                        </a:spcBef>
                        <a:spcAft>
                          <a:spcPts val="0"/>
                        </a:spcAft>
                      </a:pPr>
                      <a:r>
                        <a:rPr lang="en-US" sz="1600" dirty="0" smtClean="0">
                          <a:solidFill>
                            <a:schemeClr val="tx1"/>
                          </a:solidFill>
                          <a:effectLst/>
                        </a:rPr>
                        <a:t>Importance of Bequest to Religion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solidFill>
                      <a:srgbClr val="C00000"/>
                    </a:solidFill>
                  </a:tcPr>
                </a:tc>
                <a:tc>
                  <a:txBody>
                    <a:bodyPr/>
                    <a:lstStyle/>
                    <a:p>
                      <a:pPr marL="0" marR="0" algn="r">
                        <a:lnSpc>
                          <a:spcPct val="100000"/>
                        </a:lnSpc>
                        <a:spcBef>
                          <a:spcPts val="0"/>
                        </a:spcBef>
                        <a:spcAft>
                          <a:spcPts val="0"/>
                        </a:spcAft>
                      </a:pPr>
                      <a:r>
                        <a:rPr lang="en-US" sz="1600" b="1" dirty="0" smtClean="0">
                          <a:solidFill>
                            <a:schemeClr val="tx1"/>
                          </a:solidFill>
                          <a:effectLst/>
                          <a:latin typeface="+mn-lt"/>
                          <a:ea typeface="Calibri" panose="020F0502020204030204" pitchFamily="34" charset="0"/>
                          <a:cs typeface="Times New Roman" panose="02020603050405020304" pitchFamily="18" charset="0"/>
                        </a:rPr>
                        <a:t>Not at all imp.</a:t>
                      </a:r>
                      <a:endParaRPr lang="en-US" sz="1600" b="1" dirty="0">
                        <a:solidFill>
                          <a:schemeClr val="tx1"/>
                        </a:solidFill>
                        <a:effectLst/>
                        <a:latin typeface="+mn-lt"/>
                        <a:ea typeface="Calibri" panose="020F0502020204030204" pitchFamily="34" charset="0"/>
                        <a:cs typeface="Times New Roman" panose="02020603050405020304" pitchFamily="18" charset="0"/>
                      </a:endParaRPr>
                    </a:p>
                  </a:txBody>
                  <a:tcPr marL="37732" marR="37732" marT="0" marB="0" anchor="b">
                    <a:solidFill>
                      <a:srgbClr val="C00000"/>
                    </a:solidFill>
                  </a:tcPr>
                </a:tc>
                <a:tc>
                  <a:txBody>
                    <a:bodyPr/>
                    <a:lstStyle/>
                    <a:p>
                      <a:pPr marL="0" marR="0" algn="r">
                        <a:lnSpc>
                          <a:spcPct val="100000"/>
                        </a:lnSpc>
                        <a:spcBef>
                          <a:spcPts val="0"/>
                        </a:spcBef>
                        <a:spcAft>
                          <a:spcPts val="0"/>
                        </a:spcAft>
                      </a:pPr>
                      <a:r>
                        <a:rPr lang="en-US" sz="1600" b="1" dirty="0" smtClean="0">
                          <a:solidFill>
                            <a:schemeClr val="tx1"/>
                          </a:solidFill>
                          <a:effectLst/>
                          <a:latin typeface="+mn-lt"/>
                        </a:rPr>
                        <a:t>Not important</a:t>
                      </a:r>
                      <a:endParaRPr lang="en-US" sz="1600" b="1" dirty="0">
                        <a:solidFill>
                          <a:schemeClr val="tx1"/>
                        </a:solidFill>
                        <a:effectLst/>
                        <a:latin typeface="+mn-lt"/>
                        <a:ea typeface="Calibri" panose="020F0502020204030204" pitchFamily="34" charset="0"/>
                        <a:cs typeface="Times New Roman" panose="02020603050405020304" pitchFamily="18" charset="0"/>
                      </a:endParaRPr>
                    </a:p>
                  </a:txBody>
                  <a:tcPr marL="37732" marR="37732" marT="0" marB="0" anchor="b">
                    <a:solidFill>
                      <a:srgbClr val="C00000"/>
                    </a:solidFill>
                  </a:tcPr>
                </a:tc>
                <a:tc>
                  <a:txBody>
                    <a:bodyPr/>
                    <a:lstStyle/>
                    <a:p>
                      <a:pPr marL="0" marR="0" algn="r">
                        <a:lnSpc>
                          <a:spcPct val="100000"/>
                        </a:lnSpc>
                        <a:spcBef>
                          <a:spcPts val="0"/>
                        </a:spcBef>
                        <a:spcAft>
                          <a:spcPts val="0"/>
                        </a:spcAft>
                      </a:pPr>
                      <a:r>
                        <a:rPr lang="en-US" sz="1600" b="1" dirty="0" smtClean="0">
                          <a:solidFill>
                            <a:schemeClr val="tx1"/>
                          </a:solidFill>
                          <a:effectLst/>
                        </a:rPr>
                        <a:t>Quite important</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solidFill>
                      <a:srgbClr val="C00000"/>
                    </a:solidFill>
                  </a:tcPr>
                </a:tc>
                <a:tc>
                  <a:txBody>
                    <a:bodyPr/>
                    <a:lstStyle/>
                    <a:p>
                      <a:pPr marL="0" marR="0" algn="r">
                        <a:lnSpc>
                          <a:spcPct val="100000"/>
                        </a:lnSpc>
                        <a:spcBef>
                          <a:spcPts val="0"/>
                        </a:spcBef>
                        <a:spcAft>
                          <a:spcPts val="0"/>
                        </a:spcAft>
                      </a:pPr>
                      <a:r>
                        <a:rPr lang="en-US" sz="1600" b="1" dirty="0" smtClean="0">
                          <a:solidFill>
                            <a:schemeClr val="tx1"/>
                          </a:solidFill>
                          <a:effectLst/>
                        </a:rPr>
                        <a:t>Very important</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solidFill>
                      <a:srgbClr val="C00000"/>
                    </a:solidFill>
                  </a:tcPr>
                </a:tc>
                <a:extLst>
                  <a:ext uri="{0D108BD9-81ED-4DB2-BD59-A6C34878D82A}">
                    <a16:rowId xmlns:a16="http://schemas.microsoft.com/office/drawing/2014/main" val="10022"/>
                  </a:ext>
                </a:extLst>
              </a:tr>
              <a:tr h="285750">
                <a:tc>
                  <a:txBody>
                    <a:bodyPr/>
                    <a:lstStyle/>
                    <a:p>
                      <a:pPr marL="0" marR="0">
                        <a:lnSpc>
                          <a:spcPct val="100000"/>
                        </a:lnSpc>
                        <a:spcBef>
                          <a:spcPts val="0"/>
                        </a:spcBef>
                        <a:spcAft>
                          <a:spcPts val="0"/>
                        </a:spcAft>
                      </a:pPr>
                      <a:r>
                        <a:rPr lang="en-US" sz="1600" dirty="0" smtClean="0">
                          <a:effectLst/>
                        </a:rPr>
                        <a:t>Non-Hispanic Black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23.69%</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28.14%</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43.21%</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60.11%</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23"/>
                  </a:ext>
                </a:extLst>
              </a:tr>
              <a:tr h="285750">
                <a:tc>
                  <a:txBody>
                    <a:bodyPr/>
                    <a:lstStyle/>
                    <a:p>
                      <a:pPr marL="0" marR="0">
                        <a:lnSpc>
                          <a:spcPct val="100000"/>
                        </a:lnSpc>
                        <a:spcBef>
                          <a:spcPts val="0"/>
                        </a:spcBef>
                        <a:spcAft>
                          <a:spcPts val="0"/>
                        </a:spcAft>
                      </a:pPr>
                      <a:r>
                        <a:rPr lang="en-US" sz="1600">
                          <a:effectLst/>
                        </a:rPr>
                        <a:t>Other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2.68%</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3.19%</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3.68%</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3.85%</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24"/>
                  </a:ext>
                </a:extLst>
              </a:tr>
              <a:tr h="285750">
                <a:tc>
                  <a:txBody>
                    <a:bodyPr/>
                    <a:lstStyle/>
                    <a:p>
                      <a:pPr marL="0" marR="0">
                        <a:lnSpc>
                          <a:spcPct val="100000"/>
                        </a:lnSpc>
                        <a:spcBef>
                          <a:spcPts val="0"/>
                        </a:spcBef>
                        <a:spcAft>
                          <a:spcPts val="0"/>
                        </a:spcAft>
                      </a:pPr>
                      <a:r>
                        <a:rPr lang="en-US" sz="1600">
                          <a:effectLst/>
                        </a:rPr>
                        <a:t>Hispanic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6.45%</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7.52%</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8.10%</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6.92%</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25"/>
                  </a:ext>
                </a:extLst>
              </a:tr>
              <a:tr h="285750">
                <a:tc>
                  <a:txBody>
                    <a:bodyPr/>
                    <a:lstStyle/>
                    <a:p>
                      <a:pPr marL="0" marR="0">
                        <a:lnSpc>
                          <a:spcPct val="100000"/>
                        </a:lnSpc>
                        <a:spcBef>
                          <a:spcPts val="0"/>
                        </a:spcBef>
                        <a:spcAft>
                          <a:spcPts val="0"/>
                        </a:spcAft>
                      </a:pPr>
                      <a:r>
                        <a:rPr lang="en-US" sz="1600">
                          <a:effectLst/>
                        </a:rPr>
                        <a:t>Non-Hispanic White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67.18%</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61.15%</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45.01%</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29.12%</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26"/>
                  </a:ext>
                </a:extLst>
              </a:tr>
              <a:tr h="285750">
                <a:tc>
                  <a:txBody>
                    <a:bodyPr/>
                    <a:lstStyle/>
                    <a:p>
                      <a:pPr marL="0" marR="0">
                        <a:lnSpc>
                          <a:spcPct val="100000"/>
                        </a:lnSpc>
                        <a:spcBef>
                          <a:spcPts val="0"/>
                        </a:spcBef>
                        <a:spcAft>
                          <a:spcPts val="0"/>
                        </a:spcAft>
                      </a:pPr>
                      <a:r>
                        <a:rPr lang="en-US" sz="1600" dirty="0" smtClean="0">
                          <a:effectLst/>
                        </a:rPr>
                        <a:t>Mean Wealth</a:t>
                      </a:r>
                      <a:r>
                        <a:rPr lang="en-US" sz="1600" baseline="0" dirty="0" smtClean="0">
                          <a:effectLst/>
                        </a:rPr>
                        <a:t> (Ln)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9.55</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9.45</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8.39</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rPr>
                        <a:t>8.14</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28"/>
                  </a:ext>
                </a:extLst>
              </a:tr>
              <a:tr h="285750">
                <a:tc>
                  <a:txBody>
                    <a:bodyPr/>
                    <a:lstStyle/>
                    <a:p>
                      <a:pPr marL="0" marR="0">
                        <a:lnSpc>
                          <a:spcPct val="100000"/>
                        </a:lnSpc>
                        <a:spcBef>
                          <a:spcPts val="0"/>
                        </a:spcBef>
                        <a:spcAft>
                          <a:spcPts val="0"/>
                        </a:spcAft>
                      </a:pPr>
                      <a:r>
                        <a:rPr lang="en-US" sz="1600" dirty="0">
                          <a:effectLst/>
                        </a:rPr>
                        <a:t>Mean Education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a:solidFill>
                            <a:schemeClr val="bg2"/>
                          </a:solidFill>
                          <a:effectLst/>
                        </a:rPr>
                        <a:t>13.1</a:t>
                      </a:r>
                      <a:endParaRPr lang="en-US" sz="1600" b="1">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a:solidFill>
                            <a:schemeClr val="bg2"/>
                          </a:solidFill>
                          <a:effectLst/>
                        </a:rPr>
                        <a:t>13.3</a:t>
                      </a:r>
                      <a:endParaRPr lang="en-US" sz="1600" b="1">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a:solidFill>
                            <a:schemeClr val="bg2"/>
                          </a:solidFill>
                          <a:effectLst/>
                        </a:rPr>
                        <a:t>12.7</a:t>
                      </a:r>
                      <a:endParaRPr lang="en-US" sz="1600" b="1">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a:solidFill>
                            <a:schemeClr val="bg2"/>
                          </a:solidFill>
                          <a:effectLst/>
                        </a:rPr>
                        <a:t>12.2</a:t>
                      </a:r>
                      <a:endParaRPr lang="en-US" sz="16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29"/>
                  </a:ext>
                </a:extLst>
              </a:tr>
              <a:tr h="285750">
                <a:tc>
                  <a:txBody>
                    <a:bodyPr/>
                    <a:lstStyle/>
                    <a:p>
                      <a:pPr marL="0" marR="0">
                        <a:lnSpc>
                          <a:spcPct val="100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Family Size</a:t>
                      </a:r>
                      <a:endParaRPr lang="en-US" sz="1600" dirty="0">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ea typeface="Calibri" panose="020F0502020204030204" pitchFamily="34" charset="0"/>
                          <a:cs typeface="Times New Roman" panose="02020603050405020304" pitchFamily="18" charset="0"/>
                        </a:rPr>
                        <a:t>2.56</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ea typeface="Calibri" panose="020F0502020204030204" pitchFamily="34" charset="0"/>
                          <a:cs typeface="Times New Roman" panose="02020603050405020304" pitchFamily="18" charset="0"/>
                        </a:rPr>
                        <a:t>2.69</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ea typeface="Calibri" panose="020F0502020204030204" pitchFamily="34" charset="0"/>
                          <a:cs typeface="Times New Roman" panose="02020603050405020304" pitchFamily="18" charset="0"/>
                        </a:rPr>
                        <a:t>2.76</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tc>
                  <a:txBody>
                    <a:bodyPr/>
                    <a:lstStyle/>
                    <a:p>
                      <a:pPr marL="0" marR="0" algn="r">
                        <a:lnSpc>
                          <a:spcPct val="100000"/>
                        </a:lnSpc>
                        <a:spcBef>
                          <a:spcPts val="0"/>
                        </a:spcBef>
                        <a:spcAft>
                          <a:spcPts val="0"/>
                        </a:spcAft>
                      </a:pPr>
                      <a:r>
                        <a:rPr lang="en-US" sz="1600" b="1" dirty="0" smtClean="0">
                          <a:solidFill>
                            <a:schemeClr val="bg2"/>
                          </a:solidFill>
                          <a:effectLst/>
                          <a:latin typeface="+mn-lt"/>
                          <a:ea typeface="Calibri" panose="020F0502020204030204" pitchFamily="34" charset="0"/>
                          <a:cs typeface="Times New Roman" panose="02020603050405020304" pitchFamily="18" charset="0"/>
                        </a:rPr>
                        <a:t>2.71</a:t>
                      </a:r>
                      <a:endParaRPr lang="en-US" sz="1600" b="1" dirty="0">
                        <a:solidFill>
                          <a:schemeClr val="bg2"/>
                        </a:solidFill>
                        <a:effectLst/>
                        <a:latin typeface="+mn-lt"/>
                        <a:ea typeface="Calibri" panose="020F0502020204030204" pitchFamily="34" charset="0"/>
                        <a:cs typeface="Times New Roman" panose="02020603050405020304" pitchFamily="18" charset="0"/>
                      </a:endParaRPr>
                    </a:p>
                  </a:txBody>
                  <a:tcPr marL="37732" marR="37732" marT="0" marB="0" anchor="b"/>
                </a:tc>
                <a:extLst>
                  <a:ext uri="{0D108BD9-81ED-4DB2-BD59-A6C34878D82A}">
                    <a16:rowId xmlns:a16="http://schemas.microsoft.com/office/drawing/2014/main" val="10027"/>
                  </a:ext>
                </a:extLst>
              </a:tr>
            </a:tbl>
          </a:graphicData>
        </a:graphic>
      </p:graphicFrame>
    </p:spTree>
    <p:extLst>
      <p:ext uri="{BB962C8B-B14F-4D97-AF65-F5344CB8AC3E}">
        <p14:creationId xmlns:p14="http://schemas.microsoft.com/office/powerpoint/2010/main" val="29583716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Ordered </a:t>
            </a:r>
            <a:r>
              <a:rPr lang="en-US" dirty="0" err="1" smtClean="0">
                <a:latin typeface="Arial" panose="020B0604020202020204" pitchFamily="34" charset="0"/>
                <a:cs typeface="Arial" panose="020B0604020202020204" pitchFamily="34" charset="0"/>
              </a:rPr>
              <a:t>Probit</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1035782" y="2314322"/>
            <a:ext cx="10683468" cy="387798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rgbClr val="FFFFFF"/>
                </a:solidFill>
              </a:rPr>
              <a:t>Dependent variables have ordinal interpretations – they are qualitative responses ordered to show lowest to highest</a:t>
            </a:r>
          </a:p>
          <a:p>
            <a:endParaRPr lang="en-US" sz="2400" dirty="0" smtClean="0">
              <a:solidFill>
                <a:srgbClr val="FFFFFF"/>
              </a:solidFill>
            </a:endParaRPr>
          </a:p>
          <a:p>
            <a:r>
              <a:rPr lang="en-US" sz="2400" dirty="0">
                <a:solidFill>
                  <a:srgbClr val="FFFFFF"/>
                </a:solidFill>
              </a:rPr>
              <a:t>	</a:t>
            </a:r>
            <a:r>
              <a:rPr lang="en-US" sz="2400" dirty="0" smtClean="0">
                <a:solidFill>
                  <a:srgbClr val="FFFFFF"/>
                </a:solidFill>
              </a:rPr>
              <a:t>1: “not at all important”</a:t>
            </a:r>
          </a:p>
          <a:p>
            <a:r>
              <a:rPr lang="en-US" sz="2400" dirty="0">
                <a:solidFill>
                  <a:srgbClr val="FFFFFF"/>
                </a:solidFill>
              </a:rPr>
              <a:t>	</a:t>
            </a:r>
            <a:r>
              <a:rPr lang="en-US" sz="2400" dirty="0" smtClean="0">
                <a:solidFill>
                  <a:srgbClr val="FFFFFF"/>
                </a:solidFill>
              </a:rPr>
              <a:t>2: “not important”</a:t>
            </a:r>
          </a:p>
          <a:p>
            <a:r>
              <a:rPr lang="en-US" sz="2400" dirty="0">
                <a:solidFill>
                  <a:srgbClr val="FFFFFF"/>
                </a:solidFill>
              </a:rPr>
              <a:t>	</a:t>
            </a:r>
            <a:r>
              <a:rPr lang="en-US" sz="2400" dirty="0" smtClean="0">
                <a:solidFill>
                  <a:srgbClr val="FFFFFF"/>
                </a:solidFill>
              </a:rPr>
              <a:t>3: “quite important”</a:t>
            </a:r>
          </a:p>
          <a:p>
            <a:r>
              <a:rPr lang="en-US" sz="2400" dirty="0">
                <a:solidFill>
                  <a:srgbClr val="FFFFFF"/>
                </a:solidFill>
              </a:rPr>
              <a:t>	</a:t>
            </a:r>
            <a:r>
              <a:rPr lang="en-US" sz="2400" dirty="0" smtClean="0">
                <a:solidFill>
                  <a:srgbClr val="FFFFFF"/>
                </a:solidFill>
              </a:rPr>
              <a:t>4: “very important”</a:t>
            </a:r>
          </a:p>
          <a:p>
            <a:endParaRPr lang="en-US" sz="2400" dirty="0" smtClean="0">
              <a:solidFill>
                <a:srgbClr val="FFFFFF"/>
              </a:solidFill>
            </a:endParaRPr>
          </a:p>
          <a:p>
            <a:endParaRPr lang="en-US" dirty="0">
              <a:solidFill>
                <a:srgbClr val="FFFFFF"/>
              </a:solidFill>
            </a:endParaRPr>
          </a:p>
          <a:p>
            <a:pPr marL="285750" indent="-285750">
              <a:buFont typeface="Arial" panose="020B0604020202020204" pitchFamily="34" charset="0"/>
              <a:buChar char="•"/>
            </a:pPr>
            <a:endParaRPr lang="en-US" dirty="0" smtClean="0">
              <a:solidFill>
                <a:srgbClr val="FFFFFF"/>
              </a:solidFill>
            </a:endParaRPr>
          </a:p>
          <a:p>
            <a:endParaRPr lang="en-US" dirty="0">
              <a:solidFill>
                <a:srgbClr val="FFFFFF"/>
              </a:solidFill>
            </a:endParaRPr>
          </a:p>
        </p:txBody>
      </p:sp>
    </p:spTree>
    <p:extLst>
      <p:ext uri="{BB962C8B-B14F-4D97-AF65-F5344CB8AC3E}">
        <p14:creationId xmlns:p14="http://schemas.microsoft.com/office/powerpoint/2010/main" val="48250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Introduction</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752558" y="2314321"/>
            <a:ext cx="10966691" cy="4062651"/>
          </a:xfrm>
          <a:prstGeom prst="rect">
            <a:avLst/>
          </a:prstGeom>
          <a:noFill/>
        </p:spPr>
        <p:txBody>
          <a:bodyPr wrap="square" rtlCol="0">
            <a:spAutoFit/>
          </a:bodyPr>
          <a:lstStyle/>
          <a:p>
            <a:pPr marL="285750" indent="-285750">
              <a:buFont typeface="Arial" panose="020B0604020202020204" pitchFamily="34" charset="0"/>
              <a:buChar char="•"/>
            </a:pPr>
            <a:r>
              <a:rPr lang="en-US" sz="2400" dirty="0"/>
              <a:t>Much research has been conducted on charitable giving where it is analyzed as a single, undifferentiated philanthropic transfer </a:t>
            </a:r>
            <a:r>
              <a:rPr lang="en-US" sz="2400" dirty="0" smtClean="0"/>
              <a:t>concept.</a:t>
            </a:r>
          </a:p>
          <a:p>
            <a:pPr marL="285750" indent="-285750">
              <a:buFont typeface="Arial" panose="020B0604020202020204" pitchFamily="34" charset="0"/>
              <a:buChar char="•"/>
            </a:pPr>
            <a:r>
              <a:rPr lang="en-US" sz="2400" dirty="0"/>
              <a:t>R</a:t>
            </a:r>
            <a:r>
              <a:rPr lang="en-US" sz="2400" dirty="0" smtClean="0"/>
              <a:t>elatively </a:t>
            </a:r>
            <a:r>
              <a:rPr lang="en-US" sz="2400" dirty="0"/>
              <a:t>less research has explored factors associated with special donation types such as </a:t>
            </a:r>
            <a:endParaRPr lang="en-US" sz="2400" dirty="0" smtClean="0"/>
          </a:p>
          <a:p>
            <a:r>
              <a:rPr lang="en-US" sz="2400" dirty="0" smtClean="0"/>
              <a:t>	1</a:t>
            </a:r>
            <a:r>
              <a:rPr lang="en-US" sz="2400" dirty="0"/>
              <a:t>) bequests, </a:t>
            </a:r>
            <a:endParaRPr lang="en-US" sz="2400" dirty="0" smtClean="0"/>
          </a:p>
          <a:p>
            <a:r>
              <a:rPr lang="en-US" sz="2400" dirty="0" smtClean="0"/>
              <a:t>	2</a:t>
            </a:r>
            <a:r>
              <a:rPr lang="en-US" sz="2400" dirty="0"/>
              <a:t>) lifetime donations to specific cause types, or </a:t>
            </a:r>
            <a:endParaRPr lang="en-US" sz="2400" dirty="0" smtClean="0"/>
          </a:p>
          <a:p>
            <a:r>
              <a:rPr lang="en-US" sz="2400" dirty="0" smtClean="0"/>
              <a:t>	3</a:t>
            </a:r>
            <a:r>
              <a:rPr lang="en-US" sz="2400" dirty="0"/>
              <a:t>) the intersection of bequests and lifetime donations to specific </a:t>
            </a:r>
            <a:r>
              <a:rPr lang="en-US" sz="2400" dirty="0" smtClean="0"/>
              <a:t>	cause </a:t>
            </a:r>
            <a:r>
              <a:rPr lang="en-US" sz="2400" dirty="0"/>
              <a:t>types</a:t>
            </a:r>
            <a:r>
              <a:rPr lang="en-US" sz="2400" dirty="0" smtClean="0"/>
              <a:t>.</a:t>
            </a:r>
          </a:p>
          <a:p>
            <a:pPr marL="285750" indent="-285750">
              <a:buFont typeface="Arial" panose="020B0604020202020204" pitchFamily="34" charset="0"/>
              <a:buChar char="•"/>
            </a:pPr>
            <a:r>
              <a:rPr lang="en-US" sz="2400" dirty="0"/>
              <a:t>This dissertation provides new information addressing all three of these areas. </a:t>
            </a:r>
          </a:p>
          <a:p>
            <a:pPr marL="285750" indent="-285750">
              <a:buFont typeface="Arial" panose="020B0604020202020204" pitchFamily="34" charset="0"/>
              <a:buChar char="•"/>
            </a:pPr>
            <a:endParaRPr lang="en-US" dirty="0">
              <a:solidFill>
                <a:srgbClr val="FFFFFF"/>
              </a:solidFill>
            </a:endParaRPr>
          </a:p>
        </p:txBody>
      </p:sp>
    </p:spTree>
    <p:extLst>
      <p:ext uri="{BB962C8B-B14F-4D97-AF65-F5344CB8AC3E}">
        <p14:creationId xmlns:p14="http://schemas.microsoft.com/office/powerpoint/2010/main" val="18339115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a:t>
            </a:r>
            <a:endParaRPr lang="en-US" dirty="0"/>
          </a:p>
        </p:txBody>
      </p:sp>
      <p:sp>
        <p:nvSpPr>
          <p:cNvPr id="3" name="Content Placeholder 2"/>
          <p:cNvSpPr>
            <a:spLocks noGrp="1"/>
          </p:cNvSpPr>
          <p:nvPr>
            <p:ph idx="1"/>
          </p:nvPr>
        </p:nvSpPr>
        <p:spPr/>
        <p:txBody>
          <a:bodyPr>
            <a:normAutofit fontScale="25000" lnSpcReduction="20000"/>
          </a:bodyPr>
          <a:lstStyle/>
          <a:p>
            <a:pPr marL="0" indent="0" algn="ctr">
              <a:lnSpc>
                <a:spcPct val="150000"/>
              </a:lnSpc>
              <a:buNone/>
            </a:pPr>
            <a:endParaRPr lang="en-US" sz="7200" dirty="0" smtClean="0"/>
          </a:p>
          <a:p>
            <a:pPr marL="0" indent="0" algn="ctr">
              <a:lnSpc>
                <a:spcPct val="150000"/>
              </a:lnSpc>
              <a:buNone/>
            </a:pPr>
            <a:r>
              <a:rPr lang="en-US" sz="7200" dirty="0" err="1" smtClean="0"/>
              <a:t>Y</a:t>
            </a:r>
            <a:r>
              <a:rPr lang="en-US" sz="7200" baseline="-25000" dirty="0" err="1" smtClean="0"/>
              <a:t>j</a:t>
            </a:r>
            <a:r>
              <a:rPr lang="en-US" sz="7200" dirty="0"/>
              <a:t>* = a</a:t>
            </a:r>
            <a:r>
              <a:rPr lang="en-US" sz="7200" baseline="-25000" dirty="0"/>
              <a:t>0</a:t>
            </a:r>
            <a:r>
              <a:rPr lang="en-US" sz="7200" dirty="0"/>
              <a:t> + a</a:t>
            </a:r>
            <a:r>
              <a:rPr lang="en-US" sz="7200" baseline="-25000" dirty="0"/>
              <a:t>1</a:t>
            </a:r>
            <a:r>
              <a:rPr lang="en-US" sz="7200" dirty="0"/>
              <a:t>X</a:t>
            </a:r>
            <a:r>
              <a:rPr lang="en-US" sz="7200" baseline="-25000" dirty="0"/>
              <a:t>1</a:t>
            </a:r>
            <a:r>
              <a:rPr lang="en-US" sz="7200" dirty="0"/>
              <a:t> + a</a:t>
            </a:r>
            <a:r>
              <a:rPr lang="en-US" sz="7200" baseline="-25000" dirty="0"/>
              <a:t>2</a:t>
            </a:r>
            <a:r>
              <a:rPr lang="en-US" sz="7200" dirty="0"/>
              <a:t>X</a:t>
            </a:r>
            <a:r>
              <a:rPr lang="en-US" sz="7200" baseline="-25000" dirty="0"/>
              <a:t>2</a:t>
            </a:r>
            <a:r>
              <a:rPr lang="en-US" sz="7200" dirty="0"/>
              <a:t> + a</a:t>
            </a:r>
            <a:r>
              <a:rPr lang="en-US" sz="7200" baseline="-25000" dirty="0"/>
              <a:t>3</a:t>
            </a:r>
            <a:r>
              <a:rPr lang="en-US" sz="7200" dirty="0"/>
              <a:t>X</a:t>
            </a:r>
            <a:r>
              <a:rPr lang="en-US" sz="7200" baseline="-25000" dirty="0"/>
              <a:t>3 +</a:t>
            </a:r>
            <a:r>
              <a:rPr lang="en-US" sz="7200" dirty="0"/>
              <a:t> a</a:t>
            </a:r>
            <a:r>
              <a:rPr lang="en-US" sz="7200" baseline="-25000" dirty="0"/>
              <a:t>4</a:t>
            </a:r>
            <a:r>
              <a:rPr lang="en-US" sz="7200" dirty="0"/>
              <a:t>X</a:t>
            </a:r>
            <a:r>
              <a:rPr lang="en-US" sz="7200" baseline="-25000" dirty="0"/>
              <a:t>4 </a:t>
            </a:r>
            <a:r>
              <a:rPr lang="en-US" sz="7200" baseline="-25000" dirty="0" smtClean="0"/>
              <a:t>+ </a:t>
            </a:r>
            <a:r>
              <a:rPr lang="en-US" sz="7200" dirty="0" smtClean="0"/>
              <a:t>a</a:t>
            </a:r>
            <a:r>
              <a:rPr lang="en-US" sz="7200" baseline="-25000" dirty="0" smtClean="0"/>
              <a:t>5</a:t>
            </a:r>
            <a:r>
              <a:rPr lang="en-US" sz="7200" dirty="0" smtClean="0"/>
              <a:t>X</a:t>
            </a:r>
            <a:r>
              <a:rPr lang="en-US" sz="7200" baseline="-25000" dirty="0" smtClean="0"/>
              <a:t>5 </a:t>
            </a:r>
            <a:r>
              <a:rPr lang="en-US" sz="7200" baseline="-25000" dirty="0"/>
              <a:t>+ </a:t>
            </a:r>
            <a:r>
              <a:rPr lang="en-US" sz="7200" dirty="0"/>
              <a:t>v</a:t>
            </a:r>
          </a:p>
          <a:p>
            <a:pPr marL="0" indent="0">
              <a:buNone/>
            </a:pPr>
            <a:r>
              <a:rPr lang="en-US" sz="6400" dirty="0"/>
              <a:t>j: outcome </a:t>
            </a:r>
            <a:r>
              <a:rPr lang="en-US" sz="6400" dirty="0" smtClean="0"/>
              <a:t>(importance of leaving </a:t>
            </a:r>
            <a:r>
              <a:rPr lang="en-US" sz="6400" dirty="0"/>
              <a:t>a religious bequest, </a:t>
            </a:r>
            <a:r>
              <a:rPr lang="en-US" sz="6400" dirty="0" smtClean="0"/>
              <a:t>charitable </a:t>
            </a:r>
            <a:r>
              <a:rPr lang="en-US" sz="6400" dirty="0"/>
              <a:t>bequest, or </a:t>
            </a:r>
            <a:r>
              <a:rPr lang="en-US" sz="6400" dirty="0" smtClean="0"/>
              <a:t>family </a:t>
            </a:r>
            <a:r>
              <a:rPr lang="en-US" sz="6400" dirty="0"/>
              <a:t>bequest)</a:t>
            </a:r>
          </a:p>
          <a:p>
            <a:pPr marL="0" indent="0">
              <a:buNone/>
            </a:pPr>
            <a:r>
              <a:rPr lang="en-US" sz="6400" dirty="0"/>
              <a:t>Y: respondents’ observed and unobserved </a:t>
            </a:r>
            <a:r>
              <a:rPr lang="en-US" sz="6400" dirty="0" smtClean="0"/>
              <a:t>importance of leaving </a:t>
            </a:r>
            <a:r>
              <a:rPr lang="en-US" sz="6400" dirty="0"/>
              <a:t>a religious, charitable, or family bequest</a:t>
            </a:r>
          </a:p>
          <a:p>
            <a:pPr marL="0" indent="0">
              <a:buNone/>
            </a:pPr>
            <a:r>
              <a:rPr lang="en-US" sz="6400" dirty="0"/>
              <a:t>X</a:t>
            </a:r>
            <a:r>
              <a:rPr lang="en-US" sz="6400" baseline="-25000" dirty="0"/>
              <a:t>1: </a:t>
            </a:r>
            <a:r>
              <a:rPr lang="en-US" sz="6400" dirty="0"/>
              <a:t>race</a:t>
            </a:r>
          </a:p>
          <a:p>
            <a:pPr marL="0" indent="0">
              <a:buNone/>
            </a:pPr>
            <a:r>
              <a:rPr lang="en-US" sz="6400" dirty="0"/>
              <a:t>X</a:t>
            </a:r>
            <a:r>
              <a:rPr lang="en-US" sz="6400" baseline="-25000" dirty="0"/>
              <a:t>2:</a:t>
            </a:r>
            <a:r>
              <a:rPr lang="en-US" sz="6400" dirty="0"/>
              <a:t> ethnicity</a:t>
            </a:r>
          </a:p>
          <a:p>
            <a:pPr marL="0" indent="0">
              <a:buNone/>
            </a:pPr>
            <a:r>
              <a:rPr lang="en-US" sz="6400" dirty="0"/>
              <a:t>X</a:t>
            </a:r>
            <a:r>
              <a:rPr lang="en-US" sz="6400" baseline="-25000" dirty="0"/>
              <a:t>3: </a:t>
            </a:r>
            <a:r>
              <a:rPr lang="en-US" sz="6400" dirty="0"/>
              <a:t>ln wealth </a:t>
            </a:r>
          </a:p>
          <a:p>
            <a:pPr marL="0" indent="0">
              <a:buNone/>
            </a:pPr>
            <a:r>
              <a:rPr lang="en-US" sz="6400" dirty="0"/>
              <a:t>X</a:t>
            </a:r>
            <a:r>
              <a:rPr lang="en-US" sz="6400" baseline="-25000" dirty="0"/>
              <a:t>4: </a:t>
            </a:r>
            <a:r>
              <a:rPr lang="en-US" sz="6400" dirty="0"/>
              <a:t>education </a:t>
            </a:r>
            <a:endParaRPr lang="en-US" sz="6400" dirty="0" smtClean="0"/>
          </a:p>
          <a:p>
            <a:pPr marL="0" indent="0">
              <a:buNone/>
            </a:pPr>
            <a:r>
              <a:rPr lang="en-US" sz="6600" dirty="0" smtClean="0"/>
              <a:t>X</a:t>
            </a:r>
            <a:r>
              <a:rPr lang="en-US" sz="6600" baseline="-25000" dirty="0" smtClean="0"/>
              <a:t>5:</a:t>
            </a:r>
            <a:r>
              <a:rPr lang="en-US" sz="6600" dirty="0" smtClean="0"/>
              <a:t> family size</a:t>
            </a:r>
            <a:endParaRPr lang="en-US" sz="6400" dirty="0"/>
          </a:p>
          <a:p>
            <a:pPr marL="0" indent="0">
              <a:buNone/>
            </a:pPr>
            <a:r>
              <a:rPr lang="en-US" sz="6400" dirty="0"/>
              <a:t>a</a:t>
            </a:r>
            <a:r>
              <a:rPr lang="en-US" sz="6400" baseline="-25000" dirty="0"/>
              <a:t>0: </a:t>
            </a:r>
            <a:r>
              <a:rPr lang="en-US" sz="6400" dirty="0"/>
              <a:t>intercept </a:t>
            </a:r>
          </a:p>
          <a:p>
            <a:pPr marL="0" indent="0">
              <a:buNone/>
            </a:pPr>
            <a:r>
              <a:rPr lang="en-US" sz="6400" dirty="0"/>
              <a:t>a</a:t>
            </a:r>
            <a:r>
              <a:rPr lang="en-US" sz="6400" baseline="-25000" dirty="0"/>
              <a:t>1</a:t>
            </a:r>
            <a:r>
              <a:rPr lang="en-US" sz="6400" dirty="0"/>
              <a:t> and a</a:t>
            </a:r>
            <a:r>
              <a:rPr lang="en-US" sz="6400" baseline="-25000" dirty="0"/>
              <a:t>2 : </a:t>
            </a:r>
            <a:r>
              <a:rPr lang="en-US" sz="6400" dirty="0"/>
              <a:t>effect of race/ethnicity (specifically, being African-American) on the </a:t>
            </a:r>
            <a:r>
              <a:rPr lang="en-US" sz="6400" dirty="0" smtClean="0"/>
              <a:t>importance of leaving </a:t>
            </a:r>
            <a:r>
              <a:rPr lang="en-US" sz="6400" dirty="0"/>
              <a:t>a religious, charitable, or family bequest, all else being equal </a:t>
            </a:r>
          </a:p>
          <a:p>
            <a:pPr marL="0" indent="0">
              <a:buNone/>
            </a:pPr>
            <a:r>
              <a:rPr lang="en-US" sz="6400" dirty="0"/>
              <a:t>a</a:t>
            </a:r>
            <a:r>
              <a:rPr lang="en-US" sz="6400" baseline="-25000" dirty="0"/>
              <a:t>3,</a:t>
            </a:r>
            <a:r>
              <a:rPr lang="en-US" sz="6400" dirty="0"/>
              <a:t> a</a:t>
            </a:r>
            <a:r>
              <a:rPr lang="en-US" sz="6400" baseline="-25000" dirty="0"/>
              <a:t>4, </a:t>
            </a:r>
            <a:r>
              <a:rPr lang="en-US" sz="6400" dirty="0"/>
              <a:t>a</a:t>
            </a:r>
            <a:r>
              <a:rPr lang="en-US" sz="6400" baseline="-25000" dirty="0"/>
              <a:t>5: </a:t>
            </a:r>
            <a:r>
              <a:rPr lang="en-US" sz="6400" dirty="0"/>
              <a:t>effect of ln wealth/education/family size on the importance of leaving a religious, charitable, or family bequest, all else being equal </a:t>
            </a:r>
          </a:p>
          <a:p>
            <a:pPr marL="0" indent="0">
              <a:buNone/>
            </a:pPr>
            <a:r>
              <a:rPr lang="en-US" sz="6400" dirty="0" smtClean="0"/>
              <a:t>v</a:t>
            </a:r>
            <a:r>
              <a:rPr lang="en-US" sz="6400" dirty="0"/>
              <a:t>: error term (assumed to follow a normal distribution)</a:t>
            </a:r>
            <a:r>
              <a:rPr lang="en-US" sz="4500" dirty="0"/>
              <a:t> </a:t>
            </a:r>
          </a:p>
          <a:p>
            <a:endParaRPr lang="en-US" dirty="0"/>
          </a:p>
        </p:txBody>
      </p:sp>
    </p:spTree>
    <p:extLst>
      <p:ext uri="{BB962C8B-B14F-4D97-AF65-F5344CB8AC3E}">
        <p14:creationId xmlns:p14="http://schemas.microsoft.com/office/powerpoint/2010/main" val="40885354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Explanatory Variables</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704007" y="2087746"/>
            <a:ext cx="11015243" cy="4924425"/>
          </a:xfrm>
          <a:prstGeom prst="rect">
            <a:avLst/>
          </a:prstGeom>
          <a:noFill/>
        </p:spPr>
        <p:txBody>
          <a:bodyPr wrap="square" rtlCol="0">
            <a:spAutoFit/>
          </a:bodyPr>
          <a:lstStyle/>
          <a:p>
            <a:pPr marL="285750" indent="-285750">
              <a:buFont typeface="Arial" panose="020B0604020202020204" pitchFamily="34" charset="0"/>
              <a:buChar char="•"/>
            </a:pPr>
            <a:endParaRPr lang="en-US" sz="2400" dirty="0" smtClean="0">
              <a:solidFill>
                <a:srgbClr val="FFFFFF"/>
              </a:solidFill>
            </a:endParaRPr>
          </a:p>
          <a:p>
            <a:pPr marL="285750" indent="-285750">
              <a:buFont typeface="Arial" panose="020B0604020202020204" pitchFamily="34" charset="0"/>
              <a:buChar char="•"/>
            </a:pPr>
            <a:r>
              <a:rPr lang="en-US" sz="2400" dirty="0" smtClean="0">
                <a:solidFill>
                  <a:srgbClr val="FFFFFF"/>
                </a:solidFill>
              </a:rPr>
              <a:t>Race</a:t>
            </a:r>
          </a:p>
          <a:p>
            <a:pPr marL="285750" indent="-285750">
              <a:buFont typeface="Arial" panose="020B0604020202020204" pitchFamily="34" charset="0"/>
              <a:buChar char="•"/>
            </a:pPr>
            <a:endParaRPr lang="en-US" sz="2400" dirty="0">
              <a:solidFill>
                <a:srgbClr val="FFFFFF"/>
              </a:solidFill>
            </a:endParaRPr>
          </a:p>
          <a:p>
            <a:pPr marL="285750" indent="-285750">
              <a:buFont typeface="Arial" panose="020B0604020202020204" pitchFamily="34" charset="0"/>
              <a:buChar char="•"/>
            </a:pPr>
            <a:r>
              <a:rPr lang="en-US" sz="2400" dirty="0" smtClean="0">
                <a:solidFill>
                  <a:srgbClr val="FFFFFF"/>
                </a:solidFill>
              </a:rPr>
              <a:t>Ethnicity</a:t>
            </a:r>
            <a:endParaRPr lang="en-US" sz="2400" dirty="0">
              <a:solidFill>
                <a:srgbClr val="FFFFFF"/>
              </a:solidFill>
            </a:endParaRPr>
          </a:p>
          <a:p>
            <a:pPr marL="285750" indent="-285750">
              <a:buFont typeface="Arial" panose="020B0604020202020204" pitchFamily="34" charset="0"/>
              <a:buChar char="•"/>
            </a:pPr>
            <a:endParaRPr lang="en-US" sz="2400" dirty="0" smtClean="0">
              <a:solidFill>
                <a:srgbClr val="FFFFFF"/>
              </a:solidFill>
            </a:endParaRPr>
          </a:p>
          <a:p>
            <a:pPr marL="285750" indent="-285750">
              <a:buFont typeface="Arial" panose="020B0604020202020204" pitchFamily="34" charset="0"/>
              <a:buChar char="•"/>
            </a:pPr>
            <a:r>
              <a:rPr lang="en-US" sz="2400" dirty="0" smtClean="0">
                <a:solidFill>
                  <a:srgbClr val="FFFFFF"/>
                </a:solidFill>
              </a:rPr>
              <a:t>Wealth (Ln)</a:t>
            </a:r>
          </a:p>
          <a:p>
            <a:pPr marL="285750" indent="-285750">
              <a:buFont typeface="Arial" panose="020B0604020202020204" pitchFamily="34" charset="0"/>
              <a:buChar char="•"/>
            </a:pPr>
            <a:endParaRPr lang="en-US" sz="2400" dirty="0">
              <a:solidFill>
                <a:srgbClr val="FFFFFF"/>
              </a:solidFill>
            </a:endParaRPr>
          </a:p>
          <a:p>
            <a:pPr marL="285750" indent="-285750">
              <a:buFont typeface="Arial" panose="020B0604020202020204" pitchFamily="34" charset="0"/>
              <a:buChar char="•"/>
            </a:pPr>
            <a:r>
              <a:rPr lang="en-US" sz="2400" dirty="0" smtClean="0">
                <a:solidFill>
                  <a:srgbClr val="FFFFFF"/>
                </a:solidFill>
              </a:rPr>
              <a:t>Education</a:t>
            </a:r>
          </a:p>
          <a:p>
            <a:pPr marL="285750" indent="-285750">
              <a:buFont typeface="Arial" panose="020B0604020202020204" pitchFamily="34" charset="0"/>
              <a:buChar char="•"/>
            </a:pPr>
            <a:endParaRPr lang="en-US" sz="2400" dirty="0">
              <a:solidFill>
                <a:srgbClr val="FFFFFF"/>
              </a:solidFill>
            </a:endParaRPr>
          </a:p>
          <a:p>
            <a:pPr marL="285750" indent="-285750">
              <a:buFont typeface="Arial" panose="020B0604020202020204" pitchFamily="34" charset="0"/>
              <a:buChar char="•"/>
            </a:pPr>
            <a:r>
              <a:rPr lang="en-US" sz="2400" dirty="0" smtClean="0">
                <a:solidFill>
                  <a:srgbClr val="FFFFFF"/>
                </a:solidFill>
              </a:rPr>
              <a:t>Family Size</a:t>
            </a:r>
            <a:endParaRPr lang="en-US" sz="2400" dirty="0">
              <a:solidFill>
                <a:srgbClr val="FFFFFF"/>
              </a:solidFill>
            </a:endParaRPr>
          </a:p>
          <a:p>
            <a:pPr marL="285750" indent="-285750">
              <a:buFont typeface="Arial" panose="020B0604020202020204" pitchFamily="34" charset="0"/>
              <a:buChar char="•"/>
            </a:pPr>
            <a:endParaRPr lang="en-US" sz="2000" dirty="0" smtClean="0">
              <a:solidFill>
                <a:srgbClr val="FFFFFF"/>
              </a:solidFill>
            </a:endParaRPr>
          </a:p>
          <a:p>
            <a:pPr marL="285750" indent="-285750">
              <a:buFont typeface="Arial" panose="020B0604020202020204" pitchFamily="34" charset="0"/>
              <a:buChar char="•"/>
            </a:pPr>
            <a:endParaRPr lang="en-US" dirty="0">
              <a:solidFill>
                <a:srgbClr val="FFFFFF"/>
              </a:solidFill>
            </a:endParaRPr>
          </a:p>
          <a:p>
            <a:pPr marL="285750" indent="-285750">
              <a:buFont typeface="Arial" panose="020B0604020202020204" pitchFamily="34" charset="0"/>
              <a:buChar char="•"/>
            </a:pPr>
            <a:endParaRPr lang="en-US" dirty="0" smtClean="0">
              <a:solidFill>
                <a:srgbClr val="FFFFFF"/>
              </a:solidFill>
            </a:endParaRPr>
          </a:p>
          <a:p>
            <a:endParaRPr lang="en-US" dirty="0">
              <a:solidFill>
                <a:srgbClr val="FFFFFF"/>
              </a:solidFill>
            </a:endParaRPr>
          </a:p>
        </p:txBody>
      </p:sp>
    </p:spTree>
    <p:extLst>
      <p:ext uri="{BB962C8B-B14F-4D97-AF65-F5344CB8AC3E}">
        <p14:creationId xmlns:p14="http://schemas.microsoft.com/office/powerpoint/2010/main" val="8360829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162926"/>
            <a:ext cx="10571998" cy="970450"/>
          </a:xfrm>
        </p:spPr>
        <p:txBody>
          <a:bodyPr/>
          <a:lstStyle/>
          <a:p>
            <a:r>
              <a:rPr lang="en-US" altLang="en-US" sz="2400" b="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Ordered </a:t>
            </a:r>
            <a:r>
              <a:rPr lang="en-US" altLang="en-US" sz="2400" b="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Probit</a:t>
            </a:r>
            <a:r>
              <a:rPr lang="en-US" altLang="en-US" sz="24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Regression: Marginal Effect of Ethnicity, Race, Wealth, </a:t>
            </a:r>
            <a:r>
              <a:rPr lang="en-US" altLang="en-US" sz="2400" b="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Education, and Family Size </a:t>
            </a:r>
            <a:r>
              <a:rPr lang="en-US" altLang="en-US" sz="24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on the Importance of Leaving a Bequest to </a:t>
            </a:r>
            <a:r>
              <a:rPr lang="en-US" altLang="en-US" sz="2400" b="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a </a:t>
            </a:r>
            <a:r>
              <a:rPr lang="en-US" altLang="en-US" sz="2400" b="0" i="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Religious Organization</a:t>
            </a:r>
            <a:endParaRPr lang="en-US" sz="2400" i="1" dirty="0"/>
          </a:p>
        </p:txBody>
      </p:sp>
      <p:sp>
        <p:nvSpPr>
          <p:cNvPr id="6" name="Rectangle 5"/>
          <p:cNvSpPr/>
          <p:nvPr/>
        </p:nvSpPr>
        <p:spPr>
          <a:xfrm>
            <a:off x="3689226" y="1981923"/>
            <a:ext cx="4482317" cy="369332"/>
          </a:xfrm>
          <a:prstGeom prst="rect">
            <a:avLst/>
          </a:prstGeom>
        </p:spPr>
        <p:txBody>
          <a:bodyPr wrap="none">
            <a:spAutoFit/>
          </a:bodyPr>
          <a:lstStyle/>
          <a:p>
            <a:r>
              <a:rPr lang="en-US" b="1" dirty="0"/>
              <a:t>IMPORTANCE OF BEQUEST TO RELIGION</a:t>
            </a:r>
            <a:endParaRPr lang="en-US" dirty="0"/>
          </a:p>
        </p:txBody>
      </p:sp>
      <p:graphicFrame>
        <p:nvGraphicFramePr>
          <p:cNvPr id="5" name="Content Placeholder 4"/>
          <p:cNvGraphicFramePr>
            <a:graphicFrameLocks noGrp="1"/>
          </p:cNvGraphicFramePr>
          <p:nvPr>
            <p:ph idx="1"/>
            <p:extLst/>
          </p:nvPr>
        </p:nvGraphicFramePr>
        <p:xfrm>
          <a:off x="1590731" y="2479580"/>
          <a:ext cx="8679305" cy="4268628"/>
        </p:xfrm>
        <a:graphic>
          <a:graphicData uri="http://schemas.openxmlformats.org/drawingml/2006/table">
            <a:tbl>
              <a:tblPr firstRow="1" firstCol="1" bandRow="1">
                <a:tableStyleId>{5C22544A-7EE6-4342-B048-85BDC9FD1C3A}</a:tableStyleId>
              </a:tblPr>
              <a:tblGrid>
                <a:gridCol w="1889027">
                  <a:extLst>
                    <a:ext uri="{9D8B030D-6E8A-4147-A177-3AD203B41FA5}">
                      <a16:colId xmlns:a16="http://schemas.microsoft.com/office/drawing/2014/main" val="20000"/>
                    </a:ext>
                  </a:extLst>
                </a:gridCol>
                <a:gridCol w="1582695">
                  <a:extLst>
                    <a:ext uri="{9D8B030D-6E8A-4147-A177-3AD203B41FA5}">
                      <a16:colId xmlns:a16="http://schemas.microsoft.com/office/drawing/2014/main" val="20001"/>
                    </a:ext>
                  </a:extLst>
                </a:gridCol>
                <a:gridCol w="1735861">
                  <a:extLst>
                    <a:ext uri="{9D8B030D-6E8A-4147-A177-3AD203B41FA5}">
                      <a16:colId xmlns:a16="http://schemas.microsoft.com/office/drawing/2014/main" val="20002"/>
                    </a:ext>
                  </a:extLst>
                </a:gridCol>
                <a:gridCol w="1735861">
                  <a:extLst>
                    <a:ext uri="{9D8B030D-6E8A-4147-A177-3AD203B41FA5}">
                      <a16:colId xmlns:a16="http://schemas.microsoft.com/office/drawing/2014/main" val="20003"/>
                    </a:ext>
                  </a:extLst>
                </a:gridCol>
                <a:gridCol w="1735861">
                  <a:extLst>
                    <a:ext uri="{9D8B030D-6E8A-4147-A177-3AD203B41FA5}">
                      <a16:colId xmlns:a16="http://schemas.microsoft.com/office/drawing/2014/main" val="20004"/>
                    </a:ext>
                  </a:extLst>
                </a:gridCol>
              </a:tblGrid>
              <a:tr h="609804">
                <a:tc>
                  <a:txBody>
                    <a:bodyPr/>
                    <a:lstStyle/>
                    <a:p>
                      <a:pPr marL="0" marR="0">
                        <a:lnSpc>
                          <a:spcPct val="107000"/>
                        </a:lnSpc>
                        <a:spcBef>
                          <a:spcPts val="0"/>
                        </a:spcBef>
                        <a:spcAft>
                          <a:spcPts val="0"/>
                        </a:spcAft>
                      </a:pPr>
                      <a:r>
                        <a:rPr lang="en-US" sz="1800" cap="all" dirty="0">
                          <a:effectLst/>
                        </a:rPr>
                        <a:t>Explanatory Variable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cap="all" dirty="0">
                          <a:effectLst/>
                        </a:rPr>
                        <a:t>Not at all Imp.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cap="all" dirty="0">
                          <a:effectLst/>
                        </a:rPr>
                        <a:t>Not Imp.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cap="all" dirty="0">
                          <a:effectLst/>
                        </a:rPr>
                        <a:t>Quite Imp.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cap="all" dirty="0">
                          <a:effectLst/>
                        </a:rPr>
                        <a:t>Very Imp.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609804">
                <a:tc>
                  <a:txBody>
                    <a:bodyPr/>
                    <a:lstStyle/>
                    <a:p>
                      <a:pPr marL="0" marR="0">
                        <a:lnSpc>
                          <a:spcPct val="107000"/>
                        </a:lnSpc>
                        <a:spcBef>
                          <a:spcPts val="0"/>
                        </a:spcBef>
                        <a:spcAft>
                          <a:spcPts val="0"/>
                        </a:spcAft>
                      </a:pPr>
                      <a:r>
                        <a:rPr lang="en-US" sz="1800" cap="all" dirty="0">
                          <a:effectLst/>
                          <a:latin typeface="+mn-lt"/>
                          <a:ea typeface="Calibri" panose="020F0502020204030204" pitchFamily="34" charset="0"/>
                          <a:cs typeface="Times New Roman" panose="02020603050405020304" pitchFamily="18" charset="0"/>
                        </a:rPr>
                        <a:t>Black</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dirty="0">
                          <a:effectLst/>
                          <a:latin typeface="+mn-lt"/>
                          <a:ea typeface="Calibri" panose="020F0502020204030204" pitchFamily="34" charset="0"/>
                          <a:cs typeface="Times New Roman" panose="02020603050405020304" pitchFamily="18" charset="0"/>
                        </a:rPr>
                        <a:t>-.1497*** (.0081)</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dirty="0">
                          <a:effectLst/>
                          <a:latin typeface="+mn-lt"/>
                          <a:ea typeface="Calibri" panose="020F0502020204030204" pitchFamily="34" charset="0"/>
                          <a:cs typeface="Times New Roman" panose="02020603050405020304" pitchFamily="18" charset="0"/>
                        </a:rPr>
                        <a:t>-.0261*** (.0029)</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dirty="0">
                          <a:effectLst/>
                          <a:latin typeface="+mn-lt"/>
                          <a:ea typeface="Calibri" panose="020F0502020204030204" pitchFamily="34" charset="0"/>
                          <a:cs typeface="Times New Roman" panose="02020603050405020304" pitchFamily="18" charset="0"/>
                        </a:rPr>
                        <a:t>.0972*** (.0053)</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.0787*** (.0049)</a:t>
                      </a:r>
                      <a:endParaRPr lang="en-US" sz="1800" b="1">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609804">
                <a:tc>
                  <a:txBody>
                    <a:bodyPr/>
                    <a:lstStyle/>
                    <a:p>
                      <a:pPr marL="0" marR="0">
                        <a:lnSpc>
                          <a:spcPct val="107000"/>
                        </a:lnSpc>
                        <a:spcBef>
                          <a:spcPts val="0"/>
                        </a:spcBef>
                        <a:spcAft>
                          <a:spcPts val="0"/>
                        </a:spcAft>
                      </a:pPr>
                      <a:r>
                        <a:rPr lang="en-US" sz="1800" cap="all" dirty="0">
                          <a:effectLst/>
                          <a:latin typeface="+mn-lt"/>
                          <a:ea typeface="Calibri" panose="020F0502020204030204" pitchFamily="34" charset="0"/>
                          <a:cs typeface="Times New Roman" panose="02020603050405020304" pitchFamily="18" charset="0"/>
                        </a:rPr>
                        <a:t>Hispanic</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 0298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(.0151)</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-.0052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(.0027)</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.0194 </a:t>
                      </a:r>
                    </a:p>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(.0098)</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.0157 </a:t>
                      </a:r>
                    </a:p>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(.0080)</a:t>
                      </a:r>
                    </a:p>
                  </a:txBody>
                  <a:tcPr marL="68580" marR="68580" marT="0" marB="0"/>
                </a:tc>
                <a:extLst>
                  <a:ext uri="{0D108BD9-81ED-4DB2-BD59-A6C34878D82A}">
                    <a16:rowId xmlns:a16="http://schemas.microsoft.com/office/drawing/2014/main" val="10002"/>
                  </a:ext>
                </a:extLst>
              </a:tr>
              <a:tr h="609804">
                <a:tc>
                  <a:txBody>
                    <a:bodyPr/>
                    <a:lstStyle/>
                    <a:p>
                      <a:pPr marL="0" marR="0">
                        <a:lnSpc>
                          <a:spcPct val="107000"/>
                        </a:lnSpc>
                        <a:spcBef>
                          <a:spcPts val="0"/>
                        </a:spcBef>
                        <a:spcAft>
                          <a:spcPts val="0"/>
                        </a:spcAft>
                      </a:pPr>
                      <a:r>
                        <a:rPr lang="en-US" sz="1800" cap="all">
                          <a:effectLst/>
                          <a:latin typeface="+mn-lt"/>
                          <a:ea typeface="Calibri" panose="020F0502020204030204" pitchFamily="34" charset="0"/>
                          <a:cs typeface="Times New Roman" panose="02020603050405020304" pitchFamily="18" charset="0"/>
                        </a:rPr>
                        <a:t>Other Races</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-.0805*** (.0180)</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-.0140*** (.0034)</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.0522*** (.0117)</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.0423*** (.0095)</a:t>
                      </a:r>
                    </a:p>
                  </a:txBody>
                  <a:tcPr marL="68580" marR="68580" marT="0" marB="0"/>
                </a:tc>
                <a:extLst>
                  <a:ext uri="{0D108BD9-81ED-4DB2-BD59-A6C34878D82A}">
                    <a16:rowId xmlns:a16="http://schemas.microsoft.com/office/drawing/2014/main" val="10003"/>
                  </a:ext>
                </a:extLst>
              </a:tr>
              <a:tr h="609804">
                <a:tc>
                  <a:txBody>
                    <a:bodyPr/>
                    <a:lstStyle/>
                    <a:p>
                      <a:pPr marL="0" marR="0">
                        <a:lnSpc>
                          <a:spcPct val="107000"/>
                        </a:lnSpc>
                        <a:spcBef>
                          <a:spcPts val="0"/>
                        </a:spcBef>
                        <a:spcAft>
                          <a:spcPts val="0"/>
                        </a:spcAft>
                      </a:pPr>
                      <a:r>
                        <a:rPr lang="en-US" sz="1800" cap="all">
                          <a:effectLst/>
                          <a:latin typeface="+mn-lt"/>
                          <a:ea typeface="Calibri" panose="020F0502020204030204" pitchFamily="34" charset="0"/>
                          <a:cs typeface="Times New Roman" panose="02020603050405020304" pitchFamily="18" charset="0"/>
                        </a:rPr>
                        <a:t>Ln (Wealth)</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0.0029*** (0.0009)</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0.0005*** (0.0002)</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-0.0019*** (0.0006)</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-0.0015*** (0.0005)</a:t>
                      </a:r>
                    </a:p>
                  </a:txBody>
                  <a:tcPr marL="68580" marR="68580" marT="0" marB="0"/>
                </a:tc>
                <a:extLst>
                  <a:ext uri="{0D108BD9-81ED-4DB2-BD59-A6C34878D82A}">
                    <a16:rowId xmlns:a16="http://schemas.microsoft.com/office/drawing/2014/main" val="10004"/>
                  </a:ext>
                </a:extLst>
              </a:tr>
              <a:tr h="609804">
                <a:tc>
                  <a:txBody>
                    <a:bodyPr/>
                    <a:lstStyle/>
                    <a:p>
                      <a:pPr marL="0" marR="0">
                        <a:lnSpc>
                          <a:spcPct val="107000"/>
                        </a:lnSpc>
                        <a:spcBef>
                          <a:spcPts val="0"/>
                        </a:spcBef>
                        <a:spcAft>
                          <a:spcPts val="0"/>
                        </a:spcAft>
                      </a:pPr>
                      <a:r>
                        <a:rPr lang="en-US" sz="1800" cap="all" dirty="0">
                          <a:effectLst/>
                          <a:latin typeface="+mn-lt"/>
                          <a:ea typeface="Calibri" panose="020F0502020204030204" pitchFamily="34" charset="0"/>
                          <a:cs typeface="Times New Roman" panose="02020603050405020304" pitchFamily="18" charset="0"/>
                        </a:rPr>
                        <a:t>Education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.0052**</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(.0015)</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.0009**</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(.0003)</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-.0034** (.0010)</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-.0027** (.0008)</a:t>
                      </a:r>
                    </a:p>
                  </a:txBody>
                  <a:tcPr marL="68580" marR="68580" marT="0" marB="0"/>
                </a:tc>
                <a:extLst>
                  <a:ext uri="{0D108BD9-81ED-4DB2-BD59-A6C34878D82A}">
                    <a16:rowId xmlns:a16="http://schemas.microsoft.com/office/drawing/2014/main" val="10005"/>
                  </a:ext>
                </a:extLst>
              </a:tr>
              <a:tr h="609804">
                <a:tc>
                  <a:txBody>
                    <a:bodyPr/>
                    <a:lstStyle/>
                    <a:p>
                      <a:pPr marL="0" marR="0">
                        <a:lnSpc>
                          <a:spcPct val="107000"/>
                        </a:lnSpc>
                        <a:spcBef>
                          <a:spcPts val="0"/>
                        </a:spcBef>
                        <a:spcAft>
                          <a:spcPts val="0"/>
                        </a:spcAft>
                      </a:pPr>
                      <a:r>
                        <a:rPr lang="en-US" sz="1800" cap="all">
                          <a:effectLst/>
                          <a:latin typeface="+mn-lt"/>
                          <a:ea typeface="Calibri" panose="020F0502020204030204" pitchFamily="34" charset="0"/>
                          <a:cs typeface="Times New Roman" panose="02020603050405020304" pitchFamily="18" charset="0"/>
                        </a:rPr>
                        <a:t>FAMILY SIZE</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-.0050*</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(.0025)</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-.0009*</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(.0004)</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.0033*</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(.0016)</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.0026*</a:t>
                      </a:r>
                    </a:p>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(.0013)</a:t>
                      </a:r>
                    </a:p>
                  </a:txBody>
                  <a:tcPr marL="68580" marR="68580" marT="0" marB="0"/>
                </a:tc>
                <a:extLst>
                  <a:ext uri="{0D108BD9-81ED-4DB2-BD59-A6C34878D82A}">
                    <a16:rowId xmlns:a16="http://schemas.microsoft.com/office/drawing/2014/main" val="10006"/>
                  </a:ext>
                </a:extLst>
              </a:tr>
            </a:tbl>
          </a:graphicData>
        </a:graphic>
      </p:graphicFrame>
      <p:sp>
        <p:nvSpPr>
          <p:cNvPr id="7" name="Rectangle 6"/>
          <p:cNvSpPr/>
          <p:nvPr/>
        </p:nvSpPr>
        <p:spPr>
          <a:xfrm>
            <a:off x="8958841" y="1238897"/>
            <a:ext cx="3233159" cy="1244956"/>
          </a:xfrm>
          <a:prstGeom prst="rect">
            <a:avLst/>
          </a:prstGeom>
        </p:spPr>
        <p:txBody>
          <a:bodyPr wrap="square">
            <a:spAutoFit/>
          </a:bodyPr>
          <a:lstStyle/>
          <a:p>
            <a:pPr lvl="0">
              <a:lnSpc>
                <a:spcPct val="107000"/>
              </a:lnSpc>
            </a:pP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a:t>
            </a:r>
            <a:r>
              <a:rPr lang="en-US" sz="10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a:t>
            </a: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level</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a:t>
            </a:r>
            <a:r>
              <a:rPr lang="en-US" sz="10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 </a:t>
            </a: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a:t>
            </a:r>
            <a:r>
              <a:rPr lang="en-US" sz="10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5% </a:t>
            </a: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Standard Errors are in parentheses</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Number of observations = </a:t>
            </a:r>
            <a:r>
              <a:rPr lang="en-US" sz="10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7,595</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0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Data source: Panel Study of Income Dynamics, 2007 wave</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0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PSID survey weights applied</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6803526" y="3078094"/>
            <a:ext cx="3077028" cy="619365"/>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08839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882" y="438643"/>
            <a:ext cx="10844116" cy="970450"/>
          </a:xfrm>
        </p:spPr>
        <p:txBody>
          <a:bodyPr/>
          <a:lstStyle/>
          <a:p>
            <a:r>
              <a:rPr lang="en-US" altLang="en-US" sz="2400" b="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Ordered </a:t>
            </a:r>
            <a:r>
              <a:rPr lang="en-US" altLang="en-US" sz="2400" b="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Probit</a:t>
            </a:r>
            <a:r>
              <a:rPr lang="en-US" altLang="en-US" sz="24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Regression: Marginal Effect of Ethnicity, Race, Wealth, Education, and Family Size on the Importance of Leaving a Bequest to </a:t>
            </a:r>
            <a:r>
              <a:rPr lang="en-US" altLang="en-US" sz="2400" b="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Charity</a:t>
            </a:r>
            <a:endParaRPr lang="en-US" sz="2400" dirty="0"/>
          </a:p>
        </p:txBody>
      </p:sp>
      <p:graphicFrame>
        <p:nvGraphicFramePr>
          <p:cNvPr id="4" name="Content Placeholder 3"/>
          <p:cNvGraphicFramePr>
            <a:graphicFrameLocks noGrp="1"/>
          </p:cNvGraphicFramePr>
          <p:nvPr>
            <p:ph idx="1"/>
            <p:extLst/>
          </p:nvPr>
        </p:nvGraphicFramePr>
        <p:xfrm>
          <a:off x="1523157" y="2580878"/>
          <a:ext cx="9145683" cy="4108958"/>
        </p:xfrm>
        <a:graphic>
          <a:graphicData uri="http://schemas.openxmlformats.org/drawingml/2006/table">
            <a:tbl>
              <a:tblPr firstRow="1" firstCol="1" bandRow="1">
                <a:tableStyleId>{5C22544A-7EE6-4342-B048-85BDC9FD1C3A}</a:tableStyleId>
              </a:tblPr>
              <a:tblGrid>
                <a:gridCol w="1923194">
                  <a:extLst>
                    <a:ext uri="{9D8B030D-6E8A-4147-A177-3AD203B41FA5}">
                      <a16:colId xmlns:a16="http://schemas.microsoft.com/office/drawing/2014/main" val="20000"/>
                    </a:ext>
                  </a:extLst>
                </a:gridCol>
                <a:gridCol w="1824347">
                  <a:extLst>
                    <a:ext uri="{9D8B030D-6E8A-4147-A177-3AD203B41FA5}">
                      <a16:colId xmlns:a16="http://schemas.microsoft.com/office/drawing/2014/main" val="20001"/>
                    </a:ext>
                  </a:extLst>
                </a:gridCol>
                <a:gridCol w="1873771">
                  <a:extLst>
                    <a:ext uri="{9D8B030D-6E8A-4147-A177-3AD203B41FA5}">
                      <a16:colId xmlns:a16="http://schemas.microsoft.com/office/drawing/2014/main" val="20002"/>
                    </a:ext>
                  </a:extLst>
                </a:gridCol>
                <a:gridCol w="1695571">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559753">
                <a:tc>
                  <a:txBody>
                    <a:bodyPr/>
                    <a:lstStyle/>
                    <a:p>
                      <a:pPr marL="0" marR="0">
                        <a:lnSpc>
                          <a:spcPct val="107000"/>
                        </a:lnSpc>
                        <a:spcBef>
                          <a:spcPts val="0"/>
                        </a:spcBef>
                        <a:spcAft>
                          <a:spcPts val="0"/>
                        </a:spcAft>
                      </a:pPr>
                      <a:r>
                        <a:rPr lang="en-US" sz="1800" cap="all" dirty="0">
                          <a:effectLst/>
                          <a:latin typeface="+mn-lt"/>
                        </a:rPr>
                        <a:t>Explanatory Variable</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rPr>
                        <a:t>Not at all Imp.</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rPr>
                        <a:t>Not Imp.</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rPr>
                        <a:t>Quite Imp.</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mn-lt"/>
                        </a:rPr>
                        <a:t>Very Imp.</a:t>
                      </a:r>
                      <a:endParaRPr lang="en-US"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559939">
                <a:tc>
                  <a:txBody>
                    <a:bodyPr/>
                    <a:lstStyle/>
                    <a:p>
                      <a:pPr marL="0" marR="0">
                        <a:lnSpc>
                          <a:spcPct val="107000"/>
                        </a:lnSpc>
                        <a:spcBef>
                          <a:spcPts val="0"/>
                        </a:spcBef>
                        <a:spcAft>
                          <a:spcPts val="0"/>
                        </a:spcAft>
                      </a:pPr>
                      <a:r>
                        <a:rPr lang="en-US" sz="1800" b="1" cap="all" dirty="0">
                          <a:effectLst/>
                          <a:latin typeface="+mn-lt"/>
                          <a:ea typeface="Calibri" panose="020F0502020204030204" pitchFamily="34" charset="0"/>
                          <a:cs typeface="Times New Roman" panose="02020603050405020304" pitchFamily="18" charset="0"/>
                        </a:rPr>
                        <a:t>Black</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dirty="0">
                          <a:effectLst/>
                          <a:latin typeface="+mn-lt"/>
                          <a:ea typeface="Calibri" panose="020F0502020204030204" pitchFamily="34" charset="0"/>
                          <a:cs typeface="Times New Roman" panose="02020603050405020304" pitchFamily="18" charset="0"/>
                        </a:rPr>
                        <a:t>-.0925*** (.0074)</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dirty="0">
                          <a:effectLst/>
                          <a:latin typeface="+mn-lt"/>
                          <a:ea typeface="Calibri" panose="020F0502020204030204" pitchFamily="34" charset="0"/>
                          <a:cs typeface="Times New Roman" panose="02020603050405020304" pitchFamily="18" charset="0"/>
                        </a:rPr>
                        <a:t>-.0361*** (.0033)</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.0752*** (.0059)</a:t>
                      </a:r>
                      <a:endParaRPr lang="en-US" sz="1800" b="1">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.0534*** (.0045)</a:t>
                      </a:r>
                      <a:endParaRPr lang="en-US" sz="1800" b="1">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59939">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Hispanic</a:t>
                      </a:r>
                      <a:endParaRPr lang="en-US" sz="1800" b="1">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-.0468*** (.0134)</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-.0182*** (.0053)</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.0380*** (.0109)</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.0270*** (.0078)</a:t>
                      </a:r>
                    </a:p>
                  </a:txBody>
                  <a:tcPr marL="68580" marR="68580" marT="0" marB="0"/>
                </a:tc>
                <a:extLst>
                  <a:ext uri="{0D108BD9-81ED-4DB2-BD59-A6C34878D82A}">
                    <a16:rowId xmlns:a16="http://schemas.microsoft.com/office/drawing/2014/main" val="10002"/>
                  </a:ext>
                </a:extLst>
              </a:tr>
              <a:tr h="559939">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Other Races</a:t>
                      </a:r>
                      <a:endParaRPr lang="en-US" sz="1800" b="1">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-.0798*** (.0163)</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-.0311*** (.0064)</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.0649*** (.0132)</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.0461*** (.0095)</a:t>
                      </a:r>
                    </a:p>
                  </a:txBody>
                  <a:tcPr marL="68580" marR="68580" marT="0" marB="0"/>
                </a:tc>
                <a:extLst>
                  <a:ext uri="{0D108BD9-81ED-4DB2-BD59-A6C34878D82A}">
                    <a16:rowId xmlns:a16="http://schemas.microsoft.com/office/drawing/2014/main" val="10003"/>
                  </a:ext>
                </a:extLst>
              </a:tr>
              <a:tr h="559939">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Ln (Wealth)</a:t>
                      </a:r>
                      <a:endParaRPr lang="en-US" sz="1800" b="1">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0.0048*** (0.0008)</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0.0019*** (0.0003)</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-0.0039*** (0.0006)</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-0.0028*** (0.0005)</a:t>
                      </a:r>
                    </a:p>
                  </a:txBody>
                  <a:tcPr marL="68580" marR="68580" marT="0" marB="0"/>
                </a:tc>
                <a:extLst>
                  <a:ext uri="{0D108BD9-81ED-4DB2-BD59-A6C34878D82A}">
                    <a16:rowId xmlns:a16="http://schemas.microsoft.com/office/drawing/2014/main" val="10004"/>
                  </a:ext>
                </a:extLst>
              </a:tr>
              <a:tr h="559939">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Education</a:t>
                      </a:r>
                      <a:endParaRPr lang="en-US" sz="1800" b="1">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-.0020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(.0013)</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-.0008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(.0005)</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.0016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(.0011)</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.0011 </a:t>
                      </a:r>
                    </a:p>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(.0008)</a:t>
                      </a:r>
                    </a:p>
                  </a:txBody>
                  <a:tcPr marL="68580" marR="68580" marT="0" marB="0"/>
                </a:tc>
                <a:extLst>
                  <a:ext uri="{0D108BD9-81ED-4DB2-BD59-A6C34878D82A}">
                    <a16:rowId xmlns:a16="http://schemas.microsoft.com/office/drawing/2014/main" val="10005"/>
                  </a:ext>
                </a:extLst>
              </a:tr>
              <a:tr h="559939">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FAMILY SIZE</a:t>
                      </a:r>
                      <a:endParaRPr lang="en-US" sz="1800" b="1">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-.0007</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(.0022)</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-.0003</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(.0009)</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.0006</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(.0018)</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.0004</a:t>
                      </a:r>
                    </a:p>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(.0013)</a:t>
                      </a:r>
                    </a:p>
                  </a:txBody>
                  <a:tcPr marL="68580" marR="68580" marT="0" marB="0"/>
                </a:tc>
                <a:extLst>
                  <a:ext uri="{0D108BD9-81ED-4DB2-BD59-A6C34878D82A}">
                    <a16:rowId xmlns:a16="http://schemas.microsoft.com/office/drawing/2014/main" val="10006"/>
                  </a:ext>
                </a:extLst>
              </a:tr>
            </a:tbl>
          </a:graphicData>
        </a:graphic>
      </p:graphicFrame>
      <p:sp>
        <p:nvSpPr>
          <p:cNvPr id="6" name="Rectangle 5"/>
          <p:cNvSpPr/>
          <p:nvPr/>
        </p:nvSpPr>
        <p:spPr>
          <a:xfrm>
            <a:off x="3668315" y="2005415"/>
            <a:ext cx="4448654" cy="369332"/>
          </a:xfrm>
          <a:prstGeom prst="rect">
            <a:avLst/>
          </a:prstGeom>
        </p:spPr>
        <p:txBody>
          <a:bodyPr wrap="none">
            <a:spAutoFit/>
          </a:bodyPr>
          <a:lstStyle/>
          <a:p>
            <a:r>
              <a:rPr lang="en-US" altLang="en-US" b="1" dirty="0">
                <a:ea typeface="Calibri" panose="020F0502020204030204" pitchFamily="34" charset="0"/>
                <a:cs typeface="Times New Roman" panose="02020603050405020304" pitchFamily="18" charset="0"/>
              </a:rPr>
              <a:t>IMPORTANCE OF BEQUEST TO CHARITY </a:t>
            </a:r>
            <a:endParaRPr lang="en-US" dirty="0"/>
          </a:p>
        </p:txBody>
      </p:sp>
      <p:sp>
        <p:nvSpPr>
          <p:cNvPr id="7" name="Rectangle 6"/>
          <p:cNvSpPr/>
          <p:nvPr/>
        </p:nvSpPr>
        <p:spPr>
          <a:xfrm>
            <a:off x="8859140" y="1104983"/>
            <a:ext cx="3332860" cy="1244956"/>
          </a:xfrm>
          <a:prstGeom prst="rect">
            <a:avLst/>
          </a:prstGeom>
        </p:spPr>
        <p:txBody>
          <a:bodyPr wrap="square">
            <a:spAutoFit/>
          </a:bodyPr>
          <a:lstStyle/>
          <a:p>
            <a:pPr lvl="0">
              <a:lnSpc>
                <a:spcPct val="107000"/>
              </a:lnSpc>
            </a:pP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.1% level</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1% level</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5% level</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000" dirty="0" smtClean="0">
                <a:effectLst/>
                <a:latin typeface="Times New Roman" panose="02020603050405020304" pitchFamily="18" charset="0"/>
                <a:ea typeface="Calibri" panose="020F0502020204030204" pitchFamily="34" charset="0"/>
                <a:cs typeface="Times New Roman" panose="02020603050405020304" pitchFamily="18" charset="0"/>
              </a:rPr>
              <a:t>Standard </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Errors are in parentheses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Number of observations = 7,604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000" dirty="0" smtClean="0">
                <a:effectLst/>
                <a:latin typeface="Times New Roman" panose="02020603050405020304" pitchFamily="18" charset="0"/>
                <a:ea typeface="Times New Roman" panose="02020603050405020304" pitchFamily="18" charset="0"/>
                <a:cs typeface="Times New Roman" panose="02020603050405020304" pitchFamily="18" charset="0"/>
              </a:rPr>
              <a:t>Data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source: Panel Study of Income Dynamics, 2007 wave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PSID survey weights applied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7141434" y="3133683"/>
            <a:ext cx="2942603" cy="60694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39625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776" y="447188"/>
            <a:ext cx="10817222" cy="970450"/>
          </a:xfrm>
        </p:spPr>
        <p:txBody>
          <a:bodyPr/>
          <a:lstStyle/>
          <a:p>
            <a:r>
              <a:rPr lang="en-US" altLang="en-US" sz="2400" b="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Ordered </a:t>
            </a:r>
            <a:r>
              <a:rPr lang="en-US" altLang="en-US" sz="2400" b="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Probit</a:t>
            </a:r>
            <a:r>
              <a:rPr lang="en-US" altLang="en-US" sz="2400" b="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Regression: Marginal Effect of Ethnicity, Race, </a:t>
            </a:r>
            <a:r>
              <a:rPr lang="en-US" altLang="en-US" sz="24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Wealth, Education, and Family Size </a:t>
            </a:r>
            <a:r>
              <a:rPr lang="en-US" altLang="en-US" sz="2400" b="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on the Importance of Leaving a Bequest to </a:t>
            </a:r>
            <a:r>
              <a:rPr lang="en-US" altLang="en-US" sz="2400" b="0" i="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Family</a:t>
            </a:r>
            <a:endParaRPr lang="en-US" sz="2400" i="1" dirty="0"/>
          </a:p>
        </p:txBody>
      </p:sp>
      <p:sp>
        <p:nvSpPr>
          <p:cNvPr id="6" name="Rectangle 5"/>
          <p:cNvSpPr/>
          <p:nvPr/>
        </p:nvSpPr>
        <p:spPr>
          <a:xfrm>
            <a:off x="3795089" y="2060381"/>
            <a:ext cx="4237057" cy="369332"/>
          </a:xfrm>
          <a:prstGeom prst="rect">
            <a:avLst/>
          </a:prstGeom>
        </p:spPr>
        <p:txBody>
          <a:bodyPr wrap="none">
            <a:spAutoFit/>
          </a:bodyPr>
          <a:lstStyle/>
          <a:p>
            <a:r>
              <a:rPr lang="en-US" b="1" dirty="0"/>
              <a:t>IMPORTANCE OF BEQUEST TO </a:t>
            </a:r>
            <a:r>
              <a:rPr lang="en-US" b="1" dirty="0" smtClean="0"/>
              <a:t>FAMILY</a:t>
            </a:r>
            <a:endParaRPr lang="en-US" dirty="0"/>
          </a:p>
        </p:txBody>
      </p:sp>
      <p:graphicFrame>
        <p:nvGraphicFramePr>
          <p:cNvPr id="5" name="Content Placeholder 4"/>
          <p:cNvGraphicFramePr>
            <a:graphicFrameLocks noGrp="1"/>
          </p:cNvGraphicFramePr>
          <p:nvPr>
            <p:ph idx="1"/>
            <p:extLst/>
          </p:nvPr>
        </p:nvGraphicFramePr>
        <p:xfrm>
          <a:off x="1348973" y="2550545"/>
          <a:ext cx="8888889" cy="4181846"/>
        </p:xfrm>
        <a:graphic>
          <a:graphicData uri="http://schemas.openxmlformats.org/drawingml/2006/table">
            <a:tbl>
              <a:tblPr firstRow="1" firstCol="1" bandRow="1">
                <a:tableStyleId>{5C22544A-7EE6-4342-B048-85BDC9FD1C3A}</a:tableStyleId>
              </a:tblPr>
              <a:tblGrid>
                <a:gridCol w="1925954">
                  <a:extLst>
                    <a:ext uri="{9D8B030D-6E8A-4147-A177-3AD203B41FA5}">
                      <a16:colId xmlns:a16="http://schemas.microsoft.com/office/drawing/2014/main" val="20000"/>
                    </a:ext>
                  </a:extLst>
                </a:gridCol>
                <a:gridCol w="1773617">
                  <a:extLst>
                    <a:ext uri="{9D8B030D-6E8A-4147-A177-3AD203B41FA5}">
                      <a16:colId xmlns:a16="http://schemas.microsoft.com/office/drawing/2014/main" val="20001"/>
                    </a:ext>
                  </a:extLst>
                </a:gridCol>
                <a:gridCol w="1694088">
                  <a:extLst>
                    <a:ext uri="{9D8B030D-6E8A-4147-A177-3AD203B41FA5}">
                      <a16:colId xmlns:a16="http://schemas.microsoft.com/office/drawing/2014/main" val="20002"/>
                    </a:ext>
                  </a:extLst>
                </a:gridCol>
                <a:gridCol w="1786071">
                  <a:extLst>
                    <a:ext uri="{9D8B030D-6E8A-4147-A177-3AD203B41FA5}">
                      <a16:colId xmlns:a16="http://schemas.microsoft.com/office/drawing/2014/main" val="20003"/>
                    </a:ext>
                  </a:extLst>
                </a:gridCol>
                <a:gridCol w="1709159">
                  <a:extLst>
                    <a:ext uri="{9D8B030D-6E8A-4147-A177-3AD203B41FA5}">
                      <a16:colId xmlns:a16="http://schemas.microsoft.com/office/drawing/2014/main" val="20004"/>
                    </a:ext>
                  </a:extLst>
                </a:gridCol>
              </a:tblGrid>
              <a:tr h="581889">
                <a:tc>
                  <a:txBody>
                    <a:bodyPr/>
                    <a:lstStyle/>
                    <a:p>
                      <a:pPr marL="0" marR="0">
                        <a:lnSpc>
                          <a:spcPct val="107000"/>
                        </a:lnSpc>
                        <a:spcBef>
                          <a:spcPts val="0"/>
                        </a:spcBef>
                        <a:spcAft>
                          <a:spcPts val="0"/>
                        </a:spcAft>
                      </a:pPr>
                      <a:r>
                        <a:rPr lang="en-US" sz="1800" b="1" cap="all" dirty="0">
                          <a:effectLst/>
                          <a:latin typeface="+mn-lt"/>
                          <a:ea typeface="Calibri" panose="020F0502020204030204" pitchFamily="34" charset="0"/>
                          <a:cs typeface="Times New Roman" panose="02020603050405020304" pitchFamily="18" charset="0"/>
                        </a:rPr>
                        <a:t>Explanatory Variable</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dirty="0">
                          <a:effectLst/>
                          <a:latin typeface="+mn-lt"/>
                          <a:ea typeface="Calibri" panose="020F0502020204030204" pitchFamily="34" charset="0"/>
                          <a:cs typeface="Times New Roman" panose="02020603050405020304" pitchFamily="18" charset="0"/>
                        </a:rPr>
                        <a:t>Not at all Imp.</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dirty="0">
                          <a:effectLst/>
                          <a:latin typeface="+mn-lt"/>
                          <a:ea typeface="Calibri" panose="020F0502020204030204" pitchFamily="34" charset="0"/>
                          <a:cs typeface="Times New Roman" panose="02020603050405020304" pitchFamily="18" charset="0"/>
                        </a:rPr>
                        <a:t>Not Imp.</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Quite Imp.</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Very Imp.</a:t>
                      </a:r>
                      <a:endParaRPr lang="en-US"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659882">
                <a:tc>
                  <a:txBody>
                    <a:bodyPr/>
                    <a:lstStyle/>
                    <a:p>
                      <a:pPr marL="0" marR="0">
                        <a:lnSpc>
                          <a:spcPct val="107000"/>
                        </a:lnSpc>
                        <a:spcBef>
                          <a:spcPts val="0"/>
                        </a:spcBef>
                        <a:spcAft>
                          <a:spcPts val="0"/>
                        </a:spcAft>
                      </a:pPr>
                      <a:r>
                        <a:rPr lang="en-US" sz="1800" b="1" cap="all" dirty="0">
                          <a:effectLst/>
                          <a:latin typeface="+mn-lt"/>
                          <a:ea typeface="Calibri" panose="020F0502020204030204" pitchFamily="34" charset="0"/>
                          <a:cs typeface="Times New Roman" panose="02020603050405020304" pitchFamily="18" charset="0"/>
                        </a:rPr>
                        <a:t>Black</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dirty="0">
                          <a:effectLst/>
                          <a:latin typeface="+mn-lt"/>
                          <a:ea typeface="Calibri" panose="020F0502020204030204" pitchFamily="34" charset="0"/>
                          <a:cs typeface="Times New Roman" panose="02020603050405020304" pitchFamily="18" charset="0"/>
                        </a:rPr>
                        <a:t>-.0526*** (.0035)</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dirty="0">
                          <a:effectLst/>
                          <a:latin typeface="+mn-lt"/>
                          <a:ea typeface="Calibri" panose="020F0502020204030204" pitchFamily="34" charset="0"/>
                          <a:cs typeface="Times New Roman" panose="02020603050405020304" pitchFamily="18" charset="0"/>
                        </a:rPr>
                        <a:t>-.1049*** (.0057)</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dirty="0">
                          <a:effectLst/>
                          <a:latin typeface="+mn-lt"/>
                          <a:ea typeface="Calibri" panose="020F0502020204030204" pitchFamily="34" charset="0"/>
                          <a:cs typeface="Times New Roman" panose="02020603050405020304" pitchFamily="18" charset="0"/>
                        </a:rPr>
                        <a:t>-.0629*** (.0038)</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cap="all" dirty="0">
                          <a:effectLst/>
                          <a:latin typeface="+mn-lt"/>
                          <a:ea typeface="Calibri" panose="020F0502020204030204" pitchFamily="34" charset="0"/>
                          <a:cs typeface="Times New Roman" panose="02020603050405020304" pitchFamily="18" charset="0"/>
                        </a:rPr>
                        <a:t>.2204*** (.0109)</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81889">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Hispanic</a:t>
                      </a:r>
                      <a:endParaRPr lang="en-US" sz="1800" b="1">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-.0075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(.0049)</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-.0150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(.0098)</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-.0090 </a:t>
                      </a:r>
                    </a:p>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(.0058)</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.0316 </a:t>
                      </a:r>
                    </a:p>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(.0204)</a:t>
                      </a:r>
                    </a:p>
                  </a:txBody>
                  <a:tcPr marL="68580" marR="68580" marT="0" marB="0"/>
                </a:tc>
                <a:extLst>
                  <a:ext uri="{0D108BD9-81ED-4DB2-BD59-A6C34878D82A}">
                    <a16:rowId xmlns:a16="http://schemas.microsoft.com/office/drawing/2014/main" val="10002"/>
                  </a:ext>
                </a:extLst>
              </a:tr>
              <a:tr h="581889">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Other Races</a:t>
                      </a:r>
                      <a:endParaRPr lang="en-US" sz="1800" b="1">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-.0151*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(.0057)</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-.0301*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(.0112)</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-.0180*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(.0067)</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.0632* </a:t>
                      </a:r>
                    </a:p>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(.0235)</a:t>
                      </a:r>
                    </a:p>
                  </a:txBody>
                  <a:tcPr marL="68580" marR="68580" marT="0" marB="0"/>
                </a:tc>
                <a:extLst>
                  <a:ext uri="{0D108BD9-81ED-4DB2-BD59-A6C34878D82A}">
                    <a16:rowId xmlns:a16="http://schemas.microsoft.com/office/drawing/2014/main" val="10003"/>
                  </a:ext>
                </a:extLst>
              </a:tr>
              <a:tr h="581889">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Ln (Wealth)</a:t>
                      </a:r>
                      <a:endParaRPr lang="en-US" sz="1800" b="1">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.0001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(.0003)</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.0002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(.0006)</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.0001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(.0003)</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-.0005 </a:t>
                      </a:r>
                    </a:p>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(.0012)</a:t>
                      </a:r>
                    </a:p>
                  </a:txBody>
                  <a:tcPr marL="68580" marR="68580" marT="0" marB="0"/>
                </a:tc>
                <a:extLst>
                  <a:ext uri="{0D108BD9-81ED-4DB2-BD59-A6C34878D82A}">
                    <a16:rowId xmlns:a16="http://schemas.microsoft.com/office/drawing/2014/main" val="10004"/>
                  </a:ext>
                </a:extLst>
              </a:tr>
              <a:tr h="581889">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Education</a:t>
                      </a:r>
                      <a:endParaRPr lang="en-US" sz="1800" b="1">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.0013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(.0005)</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.0025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(.0010)</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.0015 </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(.0006)</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-.0053 </a:t>
                      </a:r>
                    </a:p>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(.0021)</a:t>
                      </a:r>
                    </a:p>
                  </a:txBody>
                  <a:tcPr marL="68580" marR="68580" marT="0" marB="0"/>
                </a:tc>
                <a:extLst>
                  <a:ext uri="{0D108BD9-81ED-4DB2-BD59-A6C34878D82A}">
                    <a16:rowId xmlns:a16="http://schemas.microsoft.com/office/drawing/2014/main" val="10005"/>
                  </a:ext>
                </a:extLst>
              </a:tr>
              <a:tr h="581889">
                <a:tc>
                  <a:txBody>
                    <a:bodyPr/>
                    <a:lstStyle/>
                    <a:p>
                      <a:pPr marL="0" marR="0">
                        <a:lnSpc>
                          <a:spcPct val="107000"/>
                        </a:lnSpc>
                        <a:spcBef>
                          <a:spcPts val="0"/>
                        </a:spcBef>
                        <a:spcAft>
                          <a:spcPts val="0"/>
                        </a:spcAft>
                      </a:pPr>
                      <a:r>
                        <a:rPr lang="en-US" sz="1800" b="1" cap="all">
                          <a:effectLst/>
                          <a:latin typeface="+mn-lt"/>
                          <a:ea typeface="Calibri" panose="020F0502020204030204" pitchFamily="34" charset="0"/>
                          <a:cs typeface="Times New Roman" panose="02020603050405020304" pitchFamily="18" charset="0"/>
                        </a:rPr>
                        <a:t>FAMILY SIZE</a:t>
                      </a:r>
                      <a:endParaRPr lang="en-US" sz="1800" b="1">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-.0053***</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(.0009)</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-.0105***</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(.0016)</a:t>
                      </a: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-.0063***</a:t>
                      </a:r>
                    </a:p>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(.0010)</a:t>
                      </a: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.0220***</a:t>
                      </a:r>
                    </a:p>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(.0034)</a:t>
                      </a:r>
                    </a:p>
                  </a:txBody>
                  <a:tcPr marL="68580" marR="68580" marT="0" marB="0"/>
                </a:tc>
                <a:extLst>
                  <a:ext uri="{0D108BD9-81ED-4DB2-BD59-A6C34878D82A}">
                    <a16:rowId xmlns:a16="http://schemas.microsoft.com/office/drawing/2014/main" val="10006"/>
                  </a:ext>
                </a:extLst>
              </a:tr>
            </a:tbl>
          </a:graphicData>
        </a:graphic>
      </p:graphicFrame>
      <p:sp>
        <p:nvSpPr>
          <p:cNvPr id="3" name="Rectangle 2"/>
          <p:cNvSpPr/>
          <p:nvPr/>
        </p:nvSpPr>
        <p:spPr>
          <a:xfrm>
            <a:off x="8867686" y="979040"/>
            <a:ext cx="3540807" cy="1244956"/>
          </a:xfrm>
          <a:prstGeom prst="rect">
            <a:avLst/>
          </a:prstGeom>
        </p:spPr>
        <p:txBody>
          <a:bodyPr wrap="square">
            <a:spAutoFit/>
          </a:bodyPr>
          <a:lstStyle/>
          <a:p>
            <a:pPr lvl="0">
              <a:lnSpc>
                <a:spcPct val="107000"/>
              </a:lnSpc>
            </a:pP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.1% level</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1% level</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5% level</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0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Standard </a:t>
            </a: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Errors are in parentheses</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Number of observations = </a:t>
            </a:r>
            <a:r>
              <a:rPr lang="en-US" sz="10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7,611</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0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Data source: Panel Study of Income Dynamics, 2007 wave</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US" sz="10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PSID survey weights applied</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8527446" y="3157420"/>
            <a:ext cx="1187866" cy="56402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34739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135172"/>
            <a:ext cx="10571998" cy="1282466"/>
          </a:xfrm>
        </p:spPr>
        <p:txBody>
          <a:bodyPr/>
          <a:lstStyle/>
          <a:p>
            <a:r>
              <a:rPr lang="en-US" dirty="0" smtClean="0"/>
              <a:t>The importance of relative preferences: “It’s got to go somewhere” </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Some variables show associations with increased desire for all forms of bequests</a:t>
            </a:r>
          </a:p>
          <a:p>
            <a:r>
              <a:rPr lang="en-US" sz="2400" dirty="0" smtClean="0"/>
              <a:t>These ABSOLUTE levels may be relevant to decisions on current consumption v. bequests, but what goes into the actual plan depends upon RELATIVE preference for the three bequest options</a:t>
            </a:r>
          </a:p>
          <a:p>
            <a:r>
              <a:rPr lang="en-US" sz="2400" dirty="0"/>
              <a:t>New dependent </a:t>
            </a:r>
            <a:r>
              <a:rPr lang="en-US" sz="2400" dirty="0" smtClean="0"/>
              <a:t>variables: </a:t>
            </a:r>
            <a:r>
              <a:rPr lang="en-US" sz="2400" dirty="0"/>
              <a:t>t</a:t>
            </a:r>
            <a:r>
              <a:rPr lang="en-US" sz="2400" dirty="0" smtClean="0"/>
              <a:t>he </a:t>
            </a:r>
            <a:r>
              <a:rPr lang="en-US" sz="2400" dirty="0"/>
              <a:t>ratio of 1 to </a:t>
            </a:r>
            <a:r>
              <a:rPr lang="en-US" sz="2400" dirty="0" smtClean="0"/>
              <a:t>all, e.g., </a:t>
            </a:r>
            <a:r>
              <a:rPr lang="en-US" sz="2400" dirty="0"/>
              <a:t>Religious (1-4)/ All (Religious + Charity + Family</a:t>
            </a:r>
            <a:r>
              <a:rPr lang="en-US" sz="2400" dirty="0" smtClean="0"/>
              <a:t>) and</a:t>
            </a:r>
          </a:p>
          <a:p>
            <a:r>
              <a:rPr lang="en-US" sz="2400" dirty="0" smtClean="0"/>
              <a:t>The ratio of Religious (1-4)/Family (1-4), Charitable/Family, and Religious/Charitable</a:t>
            </a:r>
            <a:endParaRPr lang="en-US" sz="2400" dirty="0"/>
          </a:p>
        </p:txBody>
      </p:sp>
    </p:spTree>
    <p:extLst>
      <p:ext uri="{BB962C8B-B14F-4D97-AF65-F5344CB8AC3E}">
        <p14:creationId xmlns:p14="http://schemas.microsoft.com/office/powerpoint/2010/main" val="25275851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(Ratios Using Ordered </a:t>
            </a:r>
            <a:r>
              <a:rPr lang="en-US" dirty="0" err="1" smtClean="0"/>
              <a:t>Probit</a:t>
            </a:r>
            <a:r>
              <a:rPr lang="en-US" dirty="0" smtClean="0"/>
              <a:t>)</a:t>
            </a:r>
            <a:endParaRPr lang="en-US" dirty="0"/>
          </a:p>
        </p:txBody>
      </p:sp>
      <p:graphicFrame>
        <p:nvGraphicFramePr>
          <p:cNvPr id="4" name="Content Placeholder 3"/>
          <p:cNvGraphicFramePr>
            <a:graphicFrameLocks noGrp="1"/>
          </p:cNvGraphicFramePr>
          <p:nvPr>
            <p:ph idx="1"/>
            <p:extLst/>
          </p:nvPr>
        </p:nvGraphicFramePr>
        <p:xfrm>
          <a:off x="959373" y="1478425"/>
          <a:ext cx="10662907" cy="5379574"/>
        </p:xfrm>
        <a:graphic>
          <a:graphicData uri="http://schemas.openxmlformats.org/drawingml/2006/table">
            <a:tbl>
              <a:tblPr firstRow="1" firstCol="1" bandRow="1">
                <a:tableStyleId>{5C22544A-7EE6-4342-B048-85BDC9FD1C3A}</a:tableStyleId>
              </a:tblPr>
              <a:tblGrid>
                <a:gridCol w="1476232">
                  <a:extLst>
                    <a:ext uri="{9D8B030D-6E8A-4147-A177-3AD203B41FA5}">
                      <a16:colId xmlns:a16="http://schemas.microsoft.com/office/drawing/2014/main" val="20000"/>
                    </a:ext>
                  </a:extLst>
                </a:gridCol>
                <a:gridCol w="1481722">
                  <a:extLst>
                    <a:ext uri="{9D8B030D-6E8A-4147-A177-3AD203B41FA5}">
                      <a16:colId xmlns:a16="http://schemas.microsoft.com/office/drawing/2014/main" val="20001"/>
                    </a:ext>
                  </a:extLst>
                </a:gridCol>
                <a:gridCol w="1481722">
                  <a:extLst>
                    <a:ext uri="{9D8B030D-6E8A-4147-A177-3AD203B41FA5}">
                      <a16:colId xmlns:a16="http://schemas.microsoft.com/office/drawing/2014/main" val="20002"/>
                    </a:ext>
                  </a:extLst>
                </a:gridCol>
                <a:gridCol w="1481722">
                  <a:extLst>
                    <a:ext uri="{9D8B030D-6E8A-4147-A177-3AD203B41FA5}">
                      <a16:colId xmlns:a16="http://schemas.microsoft.com/office/drawing/2014/main" val="20003"/>
                    </a:ext>
                  </a:extLst>
                </a:gridCol>
                <a:gridCol w="1481722">
                  <a:extLst>
                    <a:ext uri="{9D8B030D-6E8A-4147-A177-3AD203B41FA5}">
                      <a16:colId xmlns:a16="http://schemas.microsoft.com/office/drawing/2014/main" val="20004"/>
                    </a:ext>
                  </a:extLst>
                </a:gridCol>
                <a:gridCol w="1580503">
                  <a:extLst>
                    <a:ext uri="{9D8B030D-6E8A-4147-A177-3AD203B41FA5}">
                      <a16:colId xmlns:a16="http://schemas.microsoft.com/office/drawing/2014/main" val="20005"/>
                    </a:ext>
                  </a:extLst>
                </a:gridCol>
                <a:gridCol w="1679284">
                  <a:extLst>
                    <a:ext uri="{9D8B030D-6E8A-4147-A177-3AD203B41FA5}">
                      <a16:colId xmlns:a16="http://schemas.microsoft.com/office/drawing/2014/main" val="20006"/>
                    </a:ext>
                  </a:extLst>
                </a:gridCol>
              </a:tblGrid>
              <a:tr h="1344926">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Religious Bequest Importance to Total Bequest Importance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Charitable Bequest Importance to Total Bequest Importance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Family Bequest Importance to Total Bequest Importance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Religious Bequest Importance to Family Bequest Importance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Charitable Bequest Importance to Family Bequest Importance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Religious Bequest Importance to Charitable Bequest Importance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88190">
                <a:tc>
                  <a:txBody>
                    <a:bodyPr/>
                    <a:lstStyle/>
                    <a:p>
                      <a:pPr marL="0" marR="0">
                        <a:lnSpc>
                          <a:spcPct val="107000"/>
                        </a:lnSpc>
                        <a:spcBef>
                          <a:spcPts val="0"/>
                        </a:spcBef>
                        <a:spcAft>
                          <a:spcPts val="0"/>
                        </a:spcAft>
                      </a:pPr>
                      <a:r>
                        <a:rPr lang="en-US" sz="1600" dirty="0">
                          <a:effectLst/>
                        </a:rPr>
                        <a:t>Race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76378">
                <a:tc>
                  <a:txBody>
                    <a:bodyPr/>
                    <a:lstStyle/>
                    <a:p>
                      <a:pPr marL="0" marR="0" algn="r">
                        <a:lnSpc>
                          <a:spcPct val="107000"/>
                        </a:lnSpc>
                        <a:spcBef>
                          <a:spcPts val="0"/>
                        </a:spcBef>
                        <a:spcAft>
                          <a:spcPts val="0"/>
                        </a:spcAft>
                      </a:pPr>
                      <a:r>
                        <a:rPr lang="en-US" sz="1600" b="0" dirty="0">
                          <a:effectLst/>
                        </a:rPr>
                        <a:t>Black</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.1456***</a:t>
                      </a:r>
                    </a:p>
                    <a:p>
                      <a:pPr marL="0" marR="0">
                        <a:lnSpc>
                          <a:spcPct val="107000"/>
                        </a:lnSpc>
                        <a:spcBef>
                          <a:spcPts val="0"/>
                        </a:spcBef>
                        <a:spcAft>
                          <a:spcPts val="0"/>
                        </a:spcAft>
                      </a:pPr>
                      <a:r>
                        <a:rPr lang="en-US" sz="1600" b="1" dirty="0">
                          <a:effectLst/>
                        </a:rPr>
                        <a:t>(.0268)</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-.0792***</a:t>
                      </a:r>
                    </a:p>
                    <a:p>
                      <a:pPr marL="0" marR="0">
                        <a:lnSpc>
                          <a:spcPct val="107000"/>
                        </a:lnSpc>
                        <a:spcBef>
                          <a:spcPts val="0"/>
                        </a:spcBef>
                        <a:spcAft>
                          <a:spcPts val="0"/>
                        </a:spcAft>
                      </a:pPr>
                      <a:r>
                        <a:rPr lang="en-US" sz="1600" b="1" dirty="0">
                          <a:effectLst/>
                        </a:rPr>
                        <a:t>(.0267)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-.0227</a:t>
                      </a:r>
                    </a:p>
                    <a:p>
                      <a:pPr marL="0" marR="0">
                        <a:lnSpc>
                          <a:spcPct val="107000"/>
                        </a:lnSpc>
                        <a:spcBef>
                          <a:spcPts val="0"/>
                        </a:spcBef>
                        <a:spcAft>
                          <a:spcPts val="0"/>
                        </a:spcAft>
                      </a:pPr>
                      <a:r>
                        <a:rPr lang="en-US" sz="1600" b="1" dirty="0">
                          <a:effectLst/>
                        </a:rPr>
                        <a:t>(.0269)</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.0984***</a:t>
                      </a:r>
                    </a:p>
                    <a:p>
                      <a:pPr marL="0" marR="0">
                        <a:lnSpc>
                          <a:spcPct val="107000"/>
                        </a:lnSpc>
                        <a:spcBef>
                          <a:spcPts val="0"/>
                        </a:spcBef>
                        <a:spcAft>
                          <a:spcPts val="0"/>
                        </a:spcAft>
                      </a:pPr>
                      <a:r>
                        <a:rPr lang="en-US" sz="1600" b="1" dirty="0">
                          <a:effectLst/>
                        </a:rPr>
                        <a:t>(.0273)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-.0324</a:t>
                      </a:r>
                    </a:p>
                    <a:p>
                      <a:pPr marL="0" marR="0">
                        <a:lnSpc>
                          <a:spcPct val="107000"/>
                        </a:lnSpc>
                        <a:spcBef>
                          <a:spcPts val="0"/>
                        </a:spcBef>
                        <a:spcAft>
                          <a:spcPts val="0"/>
                        </a:spcAft>
                      </a:pPr>
                      <a:r>
                        <a:rPr lang="en-US" sz="1600" b="1" dirty="0">
                          <a:effectLst/>
                        </a:rPr>
                        <a:t>(.0272)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.1671***</a:t>
                      </a:r>
                    </a:p>
                    <a:p>
                      <a:pPr marL="0" marR="0">
                        <a:lnSpc>
                          <a:spcPct val="107000"/>
                        </a:lnSpc>
                        <a:spcBef>
                          <a:spcPts val="0"/>
                        </a:spcBef>
                        <a:spcAft>
                          <a:spcPts val="0"/>
                        </a:spcAft>
                      </a:pPr>
                      <a:r>
                        <a:rPr lang="en-US" sz="1600" b="1" dirty="0">
                          <a:effectLst/>
                        </a:rPr>
                        <a:t>(.0295)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76378">
                <a:tc>
                  <a:txBody>
                    <a:bodyPr/>
                    <a:lstStyle/>
                    <a:p>
                      <a:pPr marL="0" marR="0" algn="r">
                        <a:lnSpc>
                          <a:spcPct val="107000"/>
                        </a:lnSpc>
                        <a:spcBef>
                          <a:spcPts val="0"/>
                        </a:spcBef>
                        <a:spcAft>
                          <a:spcPts val="0"/>
                        </a:spcAft>
                      </a:pPr>
                      <a:r>
                        <a:rPr lang="en-US" sz="1600" b="0" dirty="0">
                          <a:effectLst/>
                        </a:rPr>
                        <a:t>Other</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.0796</a:t>
                      </a:r>
                    </a:p>
                    <a:p>
                      <a:pPr marL="0" marR="0">
                        <a:lnSpc>
                          <a:spcPct val="107000"/>
                        </a:lnSpc>
                        <a:spcBef>
                          <a:spcPts val="0"/>
                        </a:spcBef>
                        <a:spcAft>
                          <a:spcPts val="0"/>
                        </a:spcAft>
                      </a:pPr>
                      <a:r>
                        <a:rPr lang="en-US" sz="1600" b="1">
                          <a:effectLst/>
                        </a:rPr>
                        <a:t>(.0602)</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.1163**</a:t>
                      </a:r>
                    </a:p>
                    <a:p>
                      <a:pPr marL="0" marR="0">
                        <a:lnSpc>
                          <a:spcPct val="107000"/>
                        </a:lnSpc>
                        <a:spcBef>
                          <a:spcPts val="0"/>
                        </a:spcBef>
                        <a:spcAft>
                          <a:spcPts val="0"/>
                        </a:spcAft>
                      </a:pPr>
                      <a:r>
                        <a:rPr lang="en-US" sz="1600" b="1">
                          <a:effectLst/>
                        </a:rPr>
                        <a:t>(.0602)</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-.1236**</a:t>
                      </a:r>
                    </a:p>
                    <a:p>
                      <a:pPr marL="0" marR="0">
                        <a:lnSpc>
                          <a:spcPct val="107000"/>
                        </a:lnSpc>
                        <a:spcBef>
                          <a:spcPts val="0"/>
                        </a:spcBef>
                        <a:spcAft>
                          <a:spcPts val="0"/>
                        </a:spcAft>
                      </a:pPr>
                      <a:r>
                        <a:rPr lang="en-US" sz="1600" b="1">
                          <a:effectLst/>
                        </a:rPr>
                        <a:t>(.0605)</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.1152</a:t>
                      </a:r>
                      <a:r>
                        <a:rPr lang="en-US" sz="1600" b="1" dirty="0" smtClean="0">
                          <a:effectLst/>
                        </a:rPr>
                        <a:t>**</a:t>
                      </a:r>
                      <a:endParaRPr lang="en-US" sz="1600" b="1" dirty="0">
                        <a:effectLst/>
                      </a:endParaRPr>
                    </a:p>
                    <a:p>
                      <a:pPr marL="0" marR="0">
                        <a:lnSpc>
                          <a:spcPct val="107000"/>
                        </a:lnSpc>
                        <a:spcBef>
                          <a:spcPts val="0"/>
                        </a:spcBef>
                        <a:spcAft>
                          <a:spcPts val="0"/>
                        </a:spcAft>
                      </a:pPr>
                      <a:r>
                        <a:rPr lang="en-US" sz="1600" b="1" dirty="0">
                          <a:effectLst/>
                        </a:rPr>
                        <a:t>(.0613)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.1363**</a:t>
                      </a:r>
                    </a:p>
                    <a:p>
                      <a:pPr marL="0" marR="0">
                        <a:lnSpc>
                          <a:spcPct val="107000"/>
                        </a:lnSpc>
                        <a:spcBef>
                          <a:spcPts val="0"/>
                        </a:spcBef>
                        <a:spcAft>
                          <a:spcPts val="0"/>
                        </a:spcAft>
                      </a:pPr>
                      <a:r>
                        <a:rPr lang="en-US" sz="1600" b="1" dirty="0">
                          <a:effectLst/>
                        </a:rPr>
                        <a:t>(.0611)</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-.0012</a:t>
                      </a:r>
                    </a:p>
                    <a:p>
                      <a:pPr marL="0" marR="0">
                        <a:lnSpc>
                          <a:spcPct val="107000"/>
                        </a:lnSpc>
                        <a:spcBef>
                          <a:spcPts val="0"/>
                        </a:spcBef>
                        <a:spcAft>
                          <a:spcPts val="0"/>
                        </a:spcAft>
                      </a:pPr>
                      <a:r>
                        <a:rPr lang="en-US" sz="1600" b="1" dirty="0">
                          <a:effectLst/>
                        </a:rPr>
                        <a:t>(.0660)</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88190">
                <a:tc>
                  <a:txBody>
                    <a:bodyPr/>
                    <a:lstStyle/>
                    <a:p>
                      <a:pPr marL="0" marR="0">
                        <a:lnSpc>
                          <a:spcPct val="107000"/>
                        </a:lnSpc>
                        <a:spcBef>
                          <a:spcPts val="0"/>
                        </a:spcBef>
                        <a:spcAft>
                          <a:spcPts val="0"/>
                        </a:spcAft>
                      </a:pPr>
                      <a:r>
                        <a:rPr lang="en-US" sz="1600">
                          <a:effectLst/>
                        </a:rPr>
                        <a:t>Ethnicity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 </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 </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 </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 </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 </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 </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576378">
                <a:tc>
                  <a:txBody>
                    <a:bodyPr/>
                    <a:lstStyle/>
                    <a:p>
                      <a:pPr marL="0" marR="0" algn="r">
                        <a:lnSpc>
                          <a:spcPct val="107000"/>
                        </a:lnSpc>
                        <a:spcBef>
                          <a:spcPts val="0"/>
                        </a:spcBef>
                        <a:spcAft>
                          <a:spcPts val="0"/>
                        </a:spcAft>
                      </a:pPr>
                      <a:r>
                        <a:rPr lang="en-US" sz="1600" b="0" dirty="0">
                          <a:effectLst/>
                        </a:rPr>
                        <a:t>Hispanic</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smtClean="0">
                          <a:effectLst/>
                        </a:rPr>
                        <a:t>.0002 </a:t>
                      </a:r>
                    </a:p>
                    <a:p>
                      <a:pPr marL="0" marR="0">
                        <a:lnSpc>
                          <a:spcPct val="107000"/>
                        </a:lnSpc>
                        <a:spcBef>
                          <a:spcPts val="0"/>
                        </a:spcBef>
                        <a:spcAft>
                          <a:spcPts val="0"/>
                        </a:spcAft>
                      </a:pPr>
                      <a:r>
                        <a:rPr lang="en-US" sz="1600" b="1" dirty="0" smtClean="0">
                          <a:effectLst/>
                        </a:rPr>
                        <a:t>(.</a:t>
                      </a:r>
                      <a:r>
                        <a:rPr lang="en-US" sz="1600" b="1" dirty="0">
                          <a:effectLst/>
                        </a:rPr>
                        <a:t>0492)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.1148</a:t>
                      </a:r>
                      <a:r>
                        <a:rPr lang="en-US" sz="1600" b="1" dirty="0" smtClean="0">
                          <a:effectLst/>
                        </a:rPr>
                        <a:t>*** (.</a:t>
                      </a:r>
                      <a:r>
                        <a:rPr lang="en-US" sz="1600" b="1" dirty="0">
                          <a:effectLst/>
                        </a:rPr>
                        <a:t>0492)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smtClean="0">
                          <a:effectLst/>
                        </a:rPr>
                        <a:t>-.1001**</a:t>
                      </a:r>
                      <a:endParaRPr lang="en-US" sz="1600" b="1" dirty="0">
                        <a:effectLst/>
                      </a:endParaRPr>
                    </a:p>
                    <a:p>
                      <a:pPr marL="0" marR="0">
                        <a:lnSpc>
                          <a:spcPct val="107000"/>
                        </a:lnSpc>
                        <a:spcBef>
                          <a:spcPts val="0"/>
                        </a:spcBef>
                        <a:spcAft>
                          <a:spcPts val="0"/>
                        </a:spcAft>
                      </a:pPr>
                      <a:r>
                        <a:rPr lang="en-US" sz="1600" b="1" dirty="0">
                          <a:effectLst/>
                        </a:rPr>
                        <a:t>(.0495)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.0394</a:t>
                      </a:r>
                    </a:p>
                    <a:p>
                      <a:pPr marL="0" marR="0">
                        <a:lnSpc>
                          <a:spcPct val="107000"/>
                        </a:lnSpc>
                        <a:spcBef>
                          <a:spcPts val="0"/>
                        </a:spcBef>
                        <a:spcAft>
                          <a:spcPts val="0"/>
                        </a:spcAft>
                      </a:pPr>
                      <a:r>
                        <a:rPr lang="en-US" sz="1600" b="1">
                          <a:effectLst/>
                        </a:rPr>
                        <a:t>(.0503)</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.0997**</a:t>
                      </a:r>
                    </a:p>
                    <a:p>
                      <a:pPr marL="0" marR="0">
                        <a:lnSpc>
                          <a:spcPct val="107000"/>
                        </a:lnSpc>
                        <a:spcBef>
                          <a:spcPts val="0"/>
                        </a:spcBef>
                        <a:spcAft>
                          <a:spcPts val="0"/>
                        </a:spcAft>
                      </a:pPr>
                      <a:r>
                        <a:rPr lang="en-US" sz="1600" b="1">
                          <a:effectLst/>
                        </a:rPr>
                        <a:t>(.0500)</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-.0881*</a:t>
                      </a:r>
                    </a:p>
                    <a:p>
                      <a:pPr marL="0" marR="0">
                        <a:lnSpc>
                          <a:spcPct val="107000"/>
                        </a:lnSpc>
                        <a:spcBef>
                          <a:spcPts val="0"/>
                        </a:spcBef>
                        <a:spcAft>
                          <a:spcPts val="0"/>
                        </a:spcAft>
                      </a:pPr>
                      <a:r>
                        <a:rPr lang="en-US" sz="1600" b="1" dirty="0">
                          <a:effectLst/>
                        </a:rPr>
                        <a:t>(.0542)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576378">
                <a:tc>
                  <a:txBody>
                    <a:bodyPr/>
                    <a:lstStyle/>
                    <a:p>
                      <a:pPr marL="0" marR="0">
                        <a:lnSpc>
                          <a:spcPct val="107000"/>
                        </a:lnSpc>
                        <a:spcBef>
                          <a:spcPts val="0"/>
                        </a:spcBef>
                        <a:spcAft>
                          <a:spcPts val="0"/>
                        </a:spcAft>
                      </a:pPr>
                      <a:r>
                        <a:rPr lang="en-US" sz="1600">
                          <a:effectLst/>
                        </a:rPr>
                        <a:t>Ln Wealth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-0.0034</a:t>
                      </a:r>
                    </a:p>
                    <a:p>
                      <a:pPr marL="0" marR="0">
                        <a:lnSpc>
                          <a:spcPct val="107000"/>
                        </a:lnSpc>
                        <a:spcBef>
                          <a:spcPts val="0"/>
                        </a:spcBef>
                        <a:spcAft>
                          <a:spcPts val="0"/>
                        </a:spcAft>
                      </a:pPr>
                      <a:r>
                        <a:rPr lang="en-US" sz="1600" b="1" dirty="0">
                          <a:effectLst/>
                        </a:rPr>
                        <a:t>(0.0028)</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-0.0151***</a:t>
                      </a:r>
                    </a:p>
                    <a:p>
                      <a:pPr marL="0" marR="0">
                        <a:lnSpc>
                          <a:spcPct val="107000"/>
                        </a:lnSpc>
                        <a:spcBef>
                          <a:spcPts val="0"/>
                        </a:spcBef>
                        <a:spcAft>
                          <a:spcPts val="0"/>
                        </a:spcAft>
                      </a:pPr>
                      <a:r>
                        <a:rPr lang="en-US" sz="1600" b="1">
                          <a:effectLst/>
                        </a:rPr>
                        <a:t>(0.0028)</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0.0120***</a:t>
                      </a:r>
                    </a:p>
                    <a:p>
                      <a:pPr marL="0" marR="0">
                        <a:lnSpc>
                          <a:spcPct val="107000"/>
                        </a:lnSpc>
                        <a:spcBef>
                          <a:spcPts val="0"/>
                        </a:spcBef>
                        <a:spcAft>
                          <a:spcPts val="0"/>
                        </a:spcAft>
                      </a:pPr>
                      <a:r>
                        <a:rPr lang="en-US" sz="1600" b="1">
                          <a:effectLst/>
                        </a:rPr>
                        <a:t>(0.0028)</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-.0077</a:t>
                      </a:r>
                      <a:r>
                        <a:rPr lang="en-US" sz="1600" b="1" dirty="0" smtClean="0">
                          <a:effectLst/>
                        </a:rPr>
                        <a:t>**</a:t>
                      </a:r>
                      <a:endParaRPr lang="en-US" sz="1600" b="1" dirty="0">
                        <a:effectLst/>
                      </a:endParaRPr>
                    </a:p>
                    <a:p>
                      <a:pPr marL="0" marR="0">
                        <a:lnSpc>
                          <a:spcPct val="107000"/>
                        </a:lnSpc>
                        <a:spcBef>
                          <a:spcPts val="0"/>
                        </a:spcBef>
                        <a:spcAft>
                          <a:spcPts val="0"/>
                        </a:spcAft>
                      </a:pPr>
                      <a:r>
                        <a:rPr lang="en-US" sz="1600" b="1" dirty="0">
                          <a:effectLst/>
                        </a:rPr>
                        <a:t>(.0029)</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-.0153***</a:t>
                      </a:r>
                    </a:p>
                    <a:p>
                      <a:pPr marL="0" marR="0">
                        <a:lnSpc>
                          <a:spcPct val="107000"/>
                        </a:lnSpc>
                        <a:spcBef>
                          <a:spcPts val="0"/>
                        </a:spcBef>
                        <a:spcAft>
                          <a:spcPts val="0"/>
                        </a:spcAft>
                      </a:pPr>
                      <a:r>
                        <a:rPr lang="en-US" sz="1600" b="1">
                          <a:effectLst/>
                        </a:rPr>
                        <a:t>(.0029)</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.0078**</a:t>
                      </a:r>
                    </a:p>
                    <a:p>
                      <a:pPr marL="0" marR="0">
                        <a:lnSpc>
                          <a:spcPct val="107000"/>
                        </a:lnSpc>
                        <a:spcBef>
                          <a:spcPts val="0"/>
                        </a:spcBef>
                        <a:spcAft>
                          <a:spcPts val="0"/>
                        </a:spcAft>
                      </a:pPr>
                      <a:r>
                        <a:rPr lang="en-US" sz="1600" b="1" dirty="0">
                          <a:effectLst/>
                        </a:rPr>
                        <a:t>(.0031)</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576378">
                <a:tc>
                  <a:txBody>
                    <a:bodyPr/>
                    <a:lstStyle/>
                    <a:p>
                      <a:pPr marL="0" marR="0">
                        <a:lnSpc>
                          <a:spcPct val="107000"/>
                        </a:lnSpc>
                        <a:spcBef>
                          <a:spcPts val="0"/>
                        </a:spcBef>
                        <a:spcAft>
                          <a:spcPts val="0"/>
                        </a:spcAft>
                      </a:pPr>
                      <a:r>
                        <a:rPr lang="en-US" sz="1600" dirty="0">
                          <a:effectLst/>
                        </a:rPr>
                        <a:t>Education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-.0162***</a:t>
                      </a:r>
                    </a:p>
                    <a:p>
                      <a:pPr marL="0" marR="0">
                        <a:lnSpc>
                          <a:spcPct val="107000"/>
                        </a:lnSpc>
                        <a:spcBef>
                          <a:spcPts val="0"/>
                        </a:spcBef>
                        <a:spcAft>
                          <a:spcPts val="0"/>
                        </a:spcAft>
                      </a:pPr>
                      <a:r>
                        <a:rPr lang="en-US" sz="1600" b="1">
                          <a:effectLst/>
                        </a:rPr>
                        <a:t>(.0048)</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.0222***</a:t>
                      </a:r>
                    </a:p>
                    <a:p>
                      <a:pPr marL="0" marR="0">
                        <a:lnSpc>
                          <a:spcPct val="107000"/>
                        </a:lnSpc>
                        <a:spcBef>
                          <a:spcPts val="0"/>
                        </a:spcBef>
                        <a:spcAft>
                          <a:spcPts val="0"/>
                        </a:spcAft>
                      </a:pPr>
                      <a:r>
                        <a:rPr lang="en-US" sz="1600" b="1">
                          <a:effectLst/>
                        </a:rPr>
                        <a:t>(.0048)</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-.0022</a:t>
                      </a:r>
                    </a:p>
                    <a:p>
                      <a:pPr marL="0" marR="0">
                        <a:lnSpc>
                          <a:spcPct val="107000"/>
                        </a:lnSpc>
                        <a:spcBef>
                          <a:spcPts val="0"/>
                        </a:spcBef>
                        <a:spcAft>
                          <a:spcPts val="0"/>
                        </a:spcAft>
                      </a:pPr>
                      <a:r>
                        <a:rPr lang="en-US" sz="1600" b="1" dirty="0">
                          <a:effectLst/>
                        </a:rPr>
                        <a:t>(.0048)</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-.0092</a:t>
                      </a:r>
                      <a:r>
                        <a:rPr lang="en-US" sz="1600" b="1" dirty="0" smtClean="0">
                          <a:effectLst/>
                        </a:rPr>
                        <a:t>**</a:t>
                      </a:r>
                      <a:endParaRPr lang="en-US" sz="1600" b="1" dirty="0">
                        <a:effectLst/>
                      </a:endParaRPr>
                    </a:p>
                    <a:p>
                      <a:pPr marL="0" marR="0">
                        <a:lnSpc>
                          <a:spcPct val="107000"/>
                        </a:lnSpc>
                        <a:spcBef>
                          <a:spcPts val="0"/>
                        </a:spcBef>
                        <a:spcAft>
                          <a:spcPts val="0"/>
                        </a:spcAft>
                      </a:pPr>
                      <a:r>
                        <a:rPr lang="en-US" sz="1600" b="1" dirty="0">
                          <a:effectLst/>
                        </a:rPr>
                        <a:t>(.0050)</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a:effectLst/>
                        </a:rPr>
                        <a:t>.0124**</a:t>
                      </a:r>
                    </a:p>
                    <a:p>
                      <a:pPr marL="0" marR="0">
                        <a:lnSpc>
                          <a:spcPct val="107000"/>
                        </a:lnSpc>
                        <a:spcBef>
                          <a:spcPts val="0"/>
                        </a:spcBef>
                        <a:spcAft>
                          <a:spcPts val="0"/>
                        </a:spcAft>
                      </a:pPr>
                      <a:r>
                        <a:rPr lang="en-US" sz="1600" b="1">
                          <a:effectLst/>
                        </a:rPr>
                        <a:t>(.0049)</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a:effectLst/>
                        </a:rPr>
                        <a:t>-.0264***</a:t>
                      </a:r>
                    </a:p>
                    <a:p>
                      <a:pPr marL="0" marR="0">
                        <a:lnSpc>
                          <a:spcPct val="107000"/>
                        </a:lnSpc>
                        <a:spcBef>
                          <a:spcPts val="0"/>
                        </a:spcBef>
                        <a:spcAft>
                          <a:spcPts val="0"/>
                        </a:spcAft>
                      </a:pPr>
                      <a:r>
                        <a:rPr lang="en-US" sz="1600" b="1" dirty="0">
                          <a:effectLst/>
                        </a:rPr>
                        <a:t>(.0053)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576378">
                <a:tc>
                  <a:txBody>
                    <a:bodyPr/>
                    <a:lstStyle/>
                    <a:p>
                      <a:pPr marL="0" marR="0">
                        <a:lnSpc>
                          <a:spcPct val="107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Family Size</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smtClean="0">
                          <a:effectLst/>
                          <a:latin typeface="+mn-lt"/>
                          <a:ea typeface="Calibri" panose="020F0502020204030204" pitchFamily="34" charset="0"/>
                          <a:cs typeface="Times New Roman" panose="02020603050405020304" pitchFamily="18" charset="0"/>
                        </a:rPr>
                        <a:t>-.0086</a:t>
                      </a:r>
                    </a:p>
                    <a:p>
                      <a:pPr marL="0" marR="0">
                        <a:lnSpc>
                          <a:spcPct val="107000"/>
                        </a:lnSpc>
                        <a:spcBef>
                          <a:spcPts val="0"/>
                        </a:spcBef>
                        <a:spcAft>
                          <a:spcPts val="0"/>
                        </a:spcAft>
                      </a:pPr>
                      <a:r>
                        <a:rPr lang="en-US" sz="1600" b="1" dirty="0" smtClean="0">
                          <a:effectLst/>
                          <a:latin typeface="+mn-lt"/>
                          <a:ea typeface="Calibri" panose="020F0502020204030204" pitchFamily="34" charset="0"/>
                          <a:cs typeface="Times New Roman" panose="02020603050405020304" pitchFamily="18" charset="0"/>
                        </a:rPr>
                        <a:t>(.0082)</a:t>
                      </a:r>
                      <a:endParaRPr lang="en-US" sz="16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smtClean="0">
                          <a:effectLst/>
                          <a:latin typeface="+mn-lt"/>
                          <a:ea typeface="Calibri" panose="020F0502020204030204" pitchFamily="34" charset="0"/>
                          <a:cs typeface="Times New Roman" panose="02020603050405020304" pitchFamily="18" charset="0"/>
                        </a:rPr>
                        <a:t>-.0300***</a:t>
                      </a:r>
                    </a:p>
                    <a:p>
                      <a:pPr marL="0" marR="0">
                        <a:lnSpc>
                          <a:spcPct val="107000"/>
                        </a:lnSpc>
                        <a:spcBef>
                          <a:spcPts val="0"/>
                        </a:spcBef>
                        <a:spcAft>
                          <a:spcPts val="0"/>
                        </a:spcAft>
                      </a:pPr>
                      <a:r>
                        <a:rPr lang="en-US" sz="1600" b="1" dirty="0" smtClean="0">
                          <a:effectLst/>
                          <a:latin typeface="+mn-lt"/>
                          <a:ea typeface="Calibri" panose="020F0502020204030204" pitchFamily="34" charset="0"/>
                          <a:cs typeface="Times New Roman" panose="02020603050405020304" pitchFamily="18" charset="0"/>
                        </a:rPr>
                        <a:t>(.0082)</a:t>
                      </a:r>
                      <a:endParaRPr lang="en-US" sz="16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smtClean="0">
                          <a:effectLst/>
                          <a:latin typeface="+mn-lt"/>
                          <a:ea typeface="Calibri" panose="020F0502020204030204" pitchFamily="34" charset="0"/>
                          <a:cs typeface="Times New Roman" panose="02020603050405020304" pitchFamily="18" charset="0"/>
                        </a:rPr>
                        <a:t>.0328***</a:t>
                      </a:r>
                    </a:p>
                    <a:p>
                      <a:pPr marL="0" marR="0">
                        <a:lnSpc>
                          <a:spcPct val="107000"/>
                        </a:lnSpc>
                        <a:spcBef>
                          <a:spcPts val="0"/>
                        </a:spcBef>
                        <a:spcAft>
                          <a:spcPts val="0"/>
                        </a:spcAft>
                      </a:pPr>
                      <a:r>
                        <a:rPr lang="en-US" sz="1600" b="1" dirty="0" smtClean="0">
                          <a:effectLst/>
                          <a:latin typeface="+mn-lt"/>
                          <a:ea typeface="Calibri" panose="020F0502020204030204" pitchFamily="34" charset="0"/>
                          <a:cs typeface="Times New Roman" panose="02020603050405020304" pitchFamily="18" charset="0"/>
                        </a:rPr>
                        <a:t>(.0082)</a:t>
                      </a:r>
                    </a:p>
                  </a:txBody>
                  <a:tcPr marL="68580" marR="68580" marT="0" marB="0"/>
                </a:tc>
                <a:tc>
                  <a:txBody>
                    <a:bodyPr/>
                    <a:lstStyle/>
                    <a:p>
                      <a:pPr marL="0" marR="0">
                        <a:lnSpc>
                          <a:spcPct val="107000"/>
                        </a:lnSpc>
                        <a:spcBef>
                          <a:spcPts val="0"/>
                        </a:spcBef>
                        <a:spcAft>
                          <a:spcPts val="0"/>
                        </a:spcAft>
                      </a:pPr>
                      <a:r>
                        <a:rPr lang="en-US" sz="1600" b="1" dirty="0" smtClean="0">
                          <a:effectLst/>
                          <a:latin typeface="+mn-lt"/>
                          <a:ea typeface="Calibri" panose="020F0502020204030204" pitchFamily="34" charset="0"/>
                          <a:cs typeface="Times New Roman" panose="02020603050405020304" pitchFamily="18" charset="0"/>
                        </a:rPr>
                        <a:t>-.0221***</a:t>
                      </a:r>
                    </a:p>
                    <a:p>
                      <a:pPr marL="0" marR="0">
                        <a:lnSpc>
                          <a:spcPct val="107000"/>
                        </a:lnSpc>
                        <a:spcBef>
                          <a:spcPts val="0"/>
                        </a:spcBef>
                        <a:spcAft>
                          <a:spcPts val="0"/>
                        </a:spcAft>
                      </a:pPr>
                      <a:r>
                        <a:rPr lang="en-US" sz="1600" b="1" dirty="0" smtClean="0">
                          <a:effectLst/>
                          <a:latin typeface="+mn-lt"/>
                          <a:ea typeface="Calibri" panose="020F0502020204030204" pitchFamily="34" charset="0"/>
                          <a:cs typeface="Times New Roman" panose="02020603050405020304" pitchFamily="18" charset="0"/>
                        </a:rPr>
                        <a:t>(.0083)</a:t>
                      </a:r>
                      <a:endParaRPr lang="en-US" sz="16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smtClean="0">
                          <a:effectLst/>
                          <a:latin typeface="+mn-lt"/>
                          <a:ea typeface="Calibri" panose="020F0502020204030204" pitchFamily="34" charset="0"/>
                          <a:cs typeface="Times New Roman" panose="02020603050405020304" pitchFamily="18" charset="0"/>
                        </a:rPr>
                        <a:t>-.0346***</a:t>
                      </a:r>
                    </a:p>
                    <a:p>
                      <a:pPr marL="0" marR="0">
                        <a:lnSpc>
                          <a:spcPct val="107000"/>
                        </a:lnSpc>
                        <a:spcBef>
                          <a:spcPts val="0"/>
                        </a:spcBef>
                        <a:spcAft>
                          <a:spcPts val="0"/>
                        </a:spcAft>
                      </a:pPr>
                      <a:r>
                        <a:rPr lang="en-US" sz="1600" b="1" dirty="0" smtClean="0">
                          <a:effectLst/>
                          <a:latin typeface="+mn-lt"/>
                          <a:ea typeface="Calibri" panose="020F0502020204030204" pitchFamily="34" charset="0"/>
                          <a:cs typeface="Times New Roman" panose="02020603050405020304" pitchFamily="18" charset="0"/>
                        </a:rPr>
                        <a:t>(.0083)</a:t>
                      </a:r>
                      <a:endParaRPr lang="en-US" sz="16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1" dirty="0" smtClean="0">
                          <a:effectLst/>
                          <a:latin typeface="+mn-lt"/>
                          <a:ea typeface="Calibri" panose="020F0502020204030204" pitchFamily="34" charset="0"/>
                          <a:cs typeface="Times New Roman" panose="02020603050405020304" pitchFamily="18" charset="0"/>
                        </a:rPr>
                        <a:t>.0174*</a:t>
                      </a:r>
                    </a:p>
                    <a:p>
                      <a:pPr marL="0" marR="0">
                        <a:lnSpc>
                          <a:spcPct val="107000"/>
                        </a:lnSpc>
                        <a:spcBef>
                          <a:spcPts val="0"/>
                        </a:spcBef>
                        <a:spcAft>
                          <a:spcPts val="0"/>
                        </a:spcAft>
                      </a:pPr>
                      <a:r>
                        <a:rPr lang="en-US" sz="1600" b="1" dirty="0" smtClean="0">
                          <a:effectLst/>
                          <a:latin typeface="+mn-lt"/>
                          <a:ea typeface="Calibri" panose="020F0502020204030204" pitchFamily="34" charset="0"/>
                          <a:cs typeface="Times New Roman" panose="02020603050405020304" pitchFamily="18" charset="0"/>
                        </a:rPr>
                        <a:t>(.0090)</a:t>
                      </a:r>
                      <a:endParaRPr lang="en-US" sz="1600" b="1"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bl>
          </a:graphicData>
        </a:graphic>
      </p:graphicFrame>
      <p:sp>
        <p:nvSpPr>
          <p:cNvPr id="3" name="Oval 2"/>
          <p:cNvSpPr/>
          <p:nvPr/>
        </p:nvSpPr>
        <p:spPr>
          <a:xfrm>
            <a:off x="9695275" y="2931207"/>
            <a:ext cx="1424065" cy="79216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655214" y="2931207"/>
            <a:ext cx="1394084" cy="7477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324457" y="2931207"/>
            <a:ext cx="1264777" cy="7477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41898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lnSpcReduction="10000"/>
          </a:bodyPr>
          <a:lstStyle/>
          <a:p>
            <a:r>
              <a:rPr lang="en-US" sz="2400" i="1" dirty="0"/>
              <a:t>African-Americans will indicate that religious estate gifts are of greater importance than will other groups. </a:t>
            </a:r>
            <a:endParaRPr lang="en-US" sz="2400" i="1" dirty="0" smtClean="0"/>
          </a:p>
          <a:p>
            <a:pPr lvl="1"/>
            <a:r>
              <a:rPr lang="en-US" sz="2200" dirty="0" smtClean="0"/>
              <a:t>Yes</a:t>
            </a:r>
          </a:p>
          <a:p>
            <a:r>
              <a:rPr lang="en-US" sz="2200" i="1" dirty="0" smtClean="0"/>
              <a:t>African-Americans </a:t>
            </a:r>
            <a:r>
              <a:rPr lang="en-US" sz="2200" i="1" dirty="0"/>
              <a:t>will not indicate that charitable estate gifts are of less importance than will other groups</a:t>
            </a:r>
            <a:r>
              <a:rPr lang="en-US" sz="2200" i="1" dirty="0" smtClean="0"/>
              <a:t>.</a:t>
            </a:r>
          </a:p>
          <a:p>
            <a:pPr lvl="1"/>
            <a:r>
              <a:rPr lang="en-US" sz="2000" i="1" dirty="0" smtClean="0"/>
              <a:t>Yes</a:t>
            </a:r>
            <a:endParaRPr lang="en-US" sz="2200" dirty="0"/>
          </a:p>
          <a:p>
            <a:pPr lvl="1"/>
            <a:r>
              <a:rPr lang="en-US" sz="2200" dirty="0" smtClean="0"/>
              <a:t>Observed lack of charitable estate planning in other studies is possibly due to the lack of estate planning documentation; lack of desire has been ruled out.</a:t>
            </a:r>
            <a:endParaRPr lang="en-US" sz="2200" dirty="0"/>
          </a:p>
        </p:txBody>
      </p:sp>
    </p:spTree>
    <p:extLst>
      <p:ext uri="{BB962C8B-B14F-4D97-AF65-F5344CB8AC3E}">
        <p14:creationId xmlns:p14="http://schemas.microsoft.com/office/powerpoint/2010/main" val="15173560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Citations</a:t>
            </a:r>
            <a:endParaRPr lang="en-US" dirty="0"/>
          </a:p>
        </p:txBody>
      </p:sp>
      <p:sp>
        <p:nvSpPr>
          <p:cNvPr id="3" name="Content Placeholder 2"/>
          <p:cNvSpPr>
            <a:spLocks noGrp="1"/>
          </p:cNvSpPr>
          <p:nvPr>
            <p:ph idx="1"/>
          </p:nvPr>
        </p:nvSpPr>
        <p:spPr>
          <a:xfrm>
            <a:off x="818712" y="2222287"/>
            <a:ext cx="10554574" cy="4447454"/>
          </a:xfrm>
        </p:spPr>
        <p:txBody>
          <a:bodyPr>
            <a:normAutofit fontScale="85000" lnSpcReduction="10000"/>
          </a:bodyPr>
          <a:lstStyle/>
          <a:p>
            <a:endParaRPr lang="en-US" dirty="0"/>
          </a:p>
          <a:p>
            <a:pPr lvl="0" defTabSz="914400">
              <a:spcAft>
                <a:spcPts val="0"/>
              </a:spcAft>
              <a:buClrTx/>
              <a:buFont typeface="Arial" panose="020B0604020202020204" pitchFamily="34" charset="0"/>
              <a:buChar char="•"/>
            </a:pPr>
            <a:r>
              <a:rPr lang="en-US" dirty="0"/>
              <a:t>Panel Study of Income Dynamics, public use dataset. Produced and distributed by the Survey Research Center, Institute for Social Research, University of Michigan, Ann Arbor, MI (2016).</a:t>
            </a:r>
          </a:p>
          <a:p>
            <a:pPr lvl="0" defTabSz="914400">
              <a:spcAft>
                <a:spcPts val="0"/>
              </a:spcAft>
              <a:buClrTx/>
              <a:buFont typeface="Arial" panose="020B0604020202020204" pitchFamily="34" charset="0"/>
              <a:buChar char="•"/>
            </a:pPr>
            <a:r>
              <a:rPr lang="en-US" dirty="0"/>
              <a:t>Giving USA. 2015. Giving USA: The Annual Report on Philanthropy 2014. The Center on Philanthropy at Indiana University: Indianapolis, IN.</a:t>
            </a:r>
          </a:p>
          <a:p>
            <a:pPr lvl="0" defTabSz="914400">
              <a:spcAft>
                <a:spcPts val="0"/>
              </a:spcAft>
              <a:buClrTx/>
              <a:buFont typeface="Arial" panose="020B0604020202020204" pitchFamily="34" charset="0"/>
              <a:buChar char="•"/>
            </a:pPr>
            <a:r>
              <a:rPr lang="en-US" dirty="0" err="1"/>
              <a:t>Iyer</a:t>
            </a:r>
            <a:r>
              <a:rPr lang="en-US" dirty="0"/>
              <a:t>, S. (2016). The new economics of religion. Journal of Economic Literature, 54(2), 395-441.</a:t>
            </a:r>
          </a:p>
          <a:p>
            <a:pPr lvl="0" defTabSz="914400">
              <a:spcAft>
                <a:spcPts val="0"/>
              </a:spcAft>
              <a:buClrTx/>
              <a:buFont typeface="Arial" panose="020B0604020202020204" pitchFamily="34" charset="0"/>
              <a:buChar char="•"/>
            </a:pPr>
            <a:r>
              <a:rPr lang="en-US" dirty="0" err="1"/>
              <a:t>Iannaccone</a:t>
            </a:r>
            <a:r>
              <a:rPr lang="en-US" dirty="0"/>
              <a:t>, L. R. (1998). Introduction to the Economics of Religion. Journal of economic literature, 36(3), 1465-1495.</a:t>
            </a:r>
          </a:p>
          <a:p>
            <a:pPr lvl="0" defTabSz="914400">
              <a:spcAft>
                <a:spcPts val="0"/>
              </a:spcAft>
              <a:buClrTx/>
              <a:buFont typeface="Arial" panose="020B0604020202020204" pitchFamily="34" charset="0"/>
              <a:buChar char="•"/>
            </a:pPr>
            <a:r>
              <a:rPr lang="en-US" dirty="0"/>
              <a:t>James, R. N., &amp; Sharpe, D. L. (2007). The “sect effect” in charitable giving: distinctive realities of exclusively religious charitable givers. American Journal of Economics and Sociology, 66(4), 697-726. </a:t>
            </a:r>
            <a:endParaRPr lang="en-US" dirty="0" smtClean="0"/>
          </a:p>
          <a:p>
            <a:pPr>
              <a:buClr>
                <a:schemeClr val="tx1"/>
              </a:buClr>
              <a:buFont typeface="Arial" panose="020B0604020202020204" pitchFamily="34" charset="0"/>
              <a:buChar char="•"/>
            </a:pPr>
            <a:r>
              <a:rPr lang="en-US" dirty="0"/>
              <a:t>Showers, V., Showers, L., </a:t>
            </a:r>
            <a:r>
              <a:rPr lang="en-US" dirty="0" err="1"/>
              <a:t>Beggs</a:t>
            </a:r>
            <a:r>
              <a:rPr lang="en-US" dirty="0"/>
              <a:t>, J., &amp; Cox, J. (2011). Charitable Giving Expenditures and the Faith Factor. </a:t>
            </a:r>
            <a:r>
              <a:rPr lang="en-US" i="1" dirty="0"/>
              <a:t>American Journal of Economics and Sociology,</a:t>
            </a:r>
            <a:r>
              <a:rPr lang="en-US" dirty="0"/>
              <a:t> </a:t>
            </a:r>
            <a:r>
              <a:rPr lang="en-US" i="1" dirty="0"/>
              <a:t>70</a:t>
            </a:r>
            <a:r>
              <a:rPr lang="en-US" dirty="0"/>
              <a:t>(1), 152-186. Retrieved from http://www.jstor.org/stable/27916922.</a:t>
            </a:r>
          </a:p>
          <a:p>
            <a:pPr lvl="0" defTabSz="914400">
              <a:spcAft>
                <a:spcPts val="0"/>
              </a:spcAft>
              <a:buClrTx/>
              <a:buFont typeface="Arial" panose="020B0604020202020204" pitchFamily="34" charset="0"/>
              <a:buChar char="•"/>
            </a:pPr>
            <a:r>
              <a:rPr lang="en-US" dirty="0" err="1" smtClean="0"/>
              <a:t>Troelstsch</a:t>
            </a:r>
            <a:r>
              <a:rPr lang="en-US" dirty="0"/>
              <a:t>, E. (1932) The Social Teaching of the Christian Church (translated by Olive </a:t>
            </a:r>
            <a:r>
              <a:rPr lang="en-US" dirty="0" err="1"/>
              <a:t>Wyon</a:t>
            </a:r>
            <a:r>
              <a:rPr lang="en-US" dirty="0"/>
              <a:t>), New York: The Macmillan Company, 1932, v. 1, pp. </a:t>
            </a:r>
            <a:r>
              <a:rPr lang="en-US" dirty="0" smtClean="0"/>
              <a:t>328-349.</a:t>
            </a:r>
          </a:p>
          <a:p>
            <a:pPr defTabSz="914400">
              <a:spcAft>
                <a:spcPts val="0"/>
              </a:spcAft>
              <a:buClrTx/>
              <a:buFont typeface="Arial" panose="020B0604020202020204" pitchFamily="34" charset="0"/>
              <a:buChar char="•"/>
            </a:pPr>
            <a:r>
              <a:rPr lang="en-US" dirty="0" err="1"/>
              <a:t>Woodyard</a:t>
            </a:r>
            <a:r>
              <a:rPr lang="en-US" dirty="0"/>
              <a:t>, A. S., Robb, C., </a:t>
            </a:r>
            <a:r>
              <a:rPr lang="en-US" dirty="0" err="1"/>
              <a:t>Babiarz</a:t>
            </a:r>
            <a:r>
              <a:rPr lang="en-US" dirty="0"/>
              <a:t>, P., &amp; Jung, J. Y. (2017). Knowledge and Practice: Implications for Cash and Credit Management Behaviors. </a:t>
            </a:r>
            <a:r>
              <a:rPr lang="en-US" i="1" dirty="0"/>
              <a:t>Family and Consumer Sciences Research Journal</a:t>
            </a:r>
            <a:r>
              <a:rPr lang="en-US" dirty="0"/>
              <a:t>, </a:t>
            </a:r>
            <a:r>
              <a:rPr lang="en-US" i="1" dirty="0"/>
              <a:t>45</a:t>
            </a:r>
            <a:r>
              <a:rPr lang="en-US" dirty="0"/>
              <a:t>(3), 300-314</a:t>
            </a:r>
            <a:r>
              <a:rPr lang="en-US" dirty="0" smtClean="0"/>
              <a:t>.</a:t>
            </a:r>
            <a:endParaRPr lang="en-US" dirty="0"/>
          </a:p>
          <a:p>
            <a:endParaRPr lang="en-US" dirty="0"/>
          </a:p>
        </p:txBody>
      </p:sp>
    </p:spTree>
    <p:extLst>
      <p:ext uri="{BB962C8B-B14F-4D97-AF65-F5344CB8AC3E}">
        <p14:creationId xmlns:p14="http://schemas.microsoft.com/office/powerpoint/2010/main" val="14816229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Essay 2</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78872593"/>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2917874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Essay 1</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136673218"/>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31510486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Essay 2 Research Question</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342759716"/>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33518772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Economic theory</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612653" y="2261818"/>
            <a:ext cx="10966691" cy="3416320"/>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t>Current economic theory suggests a model of “impure altruism” combining economic benefit </a:t>
            </a:r>
            <a:r>
              <a:rPr lang="en-US" sz="1600" dirty="0"/>
              <a:t>(Becker, 1974</a:t>
            </a:r>
            <a:r>
              <a:rPr lang="en-US" sz="1600" dirty="0" smtClean="0"/>
              <a:t>) </a:t>
            </a:r>
            <a:r>
              <a:rPr lang="en-US" sz="2400" dirty="0" smtClean="0"/>
              <a:t>– use of a public or shared good – and “warm glow”</a:t>
            </a:r>
            <a:r>
              <a:rPr lang="en-US" sz="2400" dirty="0"/>
              <a:t> </a:t>
            </a:r>
            <a:r>
              <a:rPr lang="en-US" sz="1600" dirty="0"/>
              <a:t>(</a:t>
            </a:r>
            <a:r>
              <a:rPr lang="en-US" sz="1600" dirty="0" err="1"/>
              <a:t>Andreoni</a:t>
            </a:r>
            <a:r>
              <a:rPr lang="en-US" sz="1600" dirty="0"/>
              <a:t>, 1990)</a:t>
            </a:r>
            <a:r>
              <a:rPr lang="en-US" sz="1600" dirty="0" smtClean="0"/>
              <a:t> </a:t>
            </a:r>
            <a:r>
              <a:rPr lang="en-US" sz="2400" dirty="0" smtClean="0"/>
              <a:t>– helping others because it makes us feel good.</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Personal economic benefit – use of a public or shared good – is not possible with bequest giving because after we make the gift, we aren’t alive, and before we make the gift, we can change our mind.</a:t>
            </a:r>
          </a:p>
          <a:p>
            <a:endParaRPr lang="en-US" sz="2400" dirty="0" smtClean="0"/>
          </a:p>
        </p:txBody>
      </p:sp>
    </p:spTree>
    <p:extLst>
      <p:ext uri="{BB962C8B-B14F-4D97-AF65-F5344CB8AC3E}">
        <p14:creationId xmlns:p14="http://schemas.microsoft.com/office/powerpoint/2010/main" val="31818613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Theory: Personal benefit received from charitable donation</a:t>
            </a:r>
            <a:endParaRPr lang="en-US" dirty="0">
              <a:latin typeface="Arial" panose="020B0604020202020204" pitchFamily="34" charset="0"/>
              <a:cs typeface="Arial" panose="020B0604020202020204" pitchFamily="34" charset="0"/>
            </a:endParaRPr>
          </a:p>
        </p:txBody>
      </p:sp>
      <p:pic>
        <p:nvPicPr>
          <p:cNvPr id="6"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Content Placeholder 3"/>
          <p:cNvSpPr>
            <a:spLocks noGrp="1"/>
          </p:cNvSpPr>
          <p:nvPr>
            <p:ph idx="1"/>
          </p:nvPr>
        </p:nvSpPr>
        <p:spPr>
          <a:xfrm>
            <a:off x="818712" y="2222287"/>
            <a:ext cx="10554574" cy="4203680"/>
          </a:xfrm>
        </p:spPr>
        <p:txBody>
          <a:bodyPr>
            <a:normAutofit fontScale="77500" lnSpcReduction="20000"/>
          </a:bodyPr>
          <a:lstStyle/>
          <a:p>
            <a:endParaRPr lang="en-US" sz="2400" dirty="0" smtClean="0"/>
          </a:p>
          <a:p>
            <a:r>
              <a:rPr lang="en-US" sz="3200" dirty="0" smtClean="0"/>
              <a:t>This paper hypothesizes that </a:t>
            </a:r>
            <a:r>
              <a:rPr lang="en-US" sz="3200" dirty="0"/>
              <a:t>among donors to </a:t>
            </a:r>
            <a:r>
              <a:rPr lang="en-US" sz="3200" i="1" dirty="0"/>
              <a:t>high personal benefit </a:t>
            </a:r>
            <a:r>
              <a:rPr lang="en-US" sz="3200" dirty="0"/>
              <a:t>causes, such as those </a:t>
            </a:r>
            <a:r>
              <a:rPr lang="en-US" sz="3200" dirty="0" smtClean="0"/>
              <a:t>emphasizing </a:t>
            </a:r>
            <a:r>
              <a:rPr lang="en-US" sz="3200" dirty="0"/>
              <a:t>shared goods benefitting the donor, interest in a charitable bequest (which offers no opportunity for receiving such benefits) will be relatively less than among donors to a </a:t>
            </a:r>
            <a:r>
              <a:rPr lang="en-US" sz="3200" i="1" dirty="0"/>
              <a:t>low personal benefit </a:t>
            </a:r>
            <a:r>
              <a:rPr lang="en-US" sz="3200" dirty="0"/>
              <a:t>cause</a:t>
            </a:r>
            <a:r>
              <a:rPr lang="en-US" sz="3200" dirty="0" smtClean="0"/>
              <a:t>.</a:t>
            </a:r>
          </a:p>
          <a:p>
            <a:endParaRPr lang="en-US" sz="3200" dirty="0" smtClean="0"/>
          </a:p>
          <a:p>
            <a:r>
              <a:rPr lang="en-US" sz="3200" dirty="0" smtClean="0"/>
              <a:t>An exception will be donors to religious charities which, although they may create shared goods, also create potential for post-mortem benefits thus motivating charitable estate giving. </a:t>
            </a:r>
          </a:p>
          <a:p>
            <a:endParaRPr lang="en-US" sz="3200" dirty="0" smtClean="0"/>
          </a:p>
        </p:txBody>
      </p:sp>
    </p:spTree>
    <p:extLst>
      <p:ext uri="{BB962C8B-B14F-4D97-AF65-F5344CB8AC3E}">
        <p14:creationId xmlns:p14="http://schemas.microsoft.com/office/powerpoint/2010/main" val="4039250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Theory: Personal benefit received from charitable donation</a:t>
            </a:r>
            <a:endParaRPr lang="en-US" dirty="0">
              <a:latin typeface="Arial" panose="020B0604020202020204" pitchFamily="34" charset="0"/>
              <a:cs typeface="Arial" panose="020B0604020202020204" pitchFamily="34" charset="0"/>
            </a:endParaRPr>
          </a:p>
        </p:txBody>
      </p:sp>
      <p:pic>
        <p:nvPicPr>
          <p:cNvPr id="6"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Content Placeholder 3"/>
          <p:cNvSpPr>
            <a:spLocks noGrp="1"/>
          </p:cNvSpPr>
          <p:nvPr>
            <p:ph idx="1"/>
          </p:nvPr>
        </p:nvSpPr>
        <p:spPr/>
        <p:txBody>
          <a:bodyPr>
            <a:normAutofit lnSpcReduction="10000"/>
          </a:bodyPr>
          <a:lstStyle/>
          <a:p>
            <a:endParaRPr lang="en-US" sz="2400" dirty="0" smtClean="0"/>
          </a:p>
          <a:p>
            <a:r>
              <a:rPr lang="en-US" sz="2400" dirty="0" smtClean="0"/>
              <a:t>High personal benefit charities: culture, community, youth, religion, other.</a:t>
            </a:r>
          </a:p>
          <a:p>
            <a:endParaRPr lang="en-US" sz="2400" dirty="0" smtClean="0"/>
          </a:p>
          <a:p>
            <a:r>
              <a:rPr lang="en-US" sz="2400" dirty="0" smtClean="0"/>
              <a:t>Low personal benefit charity: international relief (peace). </a:t>
            </a:r>
            <a:r>
              <a:rPr lang="en-US" sz="2400" dirty="0"/>
              <a:t> </a:t>
            </a:r>
            <a:endParaRPr lang="en-US" sz="2400" dirty="0" smtClean="0"/>
          </a:p>
          <a:p>
            <a:endParaRPr lang="en-US" sz="2400" dirty="0"/>
          </a:p>
          <a:p>
            <a:r>
              <a:rPr lang="en-US" sz="2400" dirty="0" smtClean="0"/>
              <a:t>Mixed (unclear) personal benefit charities: needy, education, environment, health, multi-purpose.</a:t>
            </a:r>
            <a:endParaRPr lang="en-US" sz="2400" dirty="0"/>
          </a:p>
          <a:p>
            <a:pPr marL="0" indent="0">
              <a:buNone/>
            </a:pPr>
            <a:endParaRPr lang="en-US" sz="2400" dirty="0"/>
          </a:p>
        </p:txBody>
      </p:sp>
    </p:spTree>
    <p:extLst>
      <p:ext uri="{BB962C8B-B14F-4D97-AF65-F5344CB8AC3E}">
        <p14:creationId xmlns:p14="http://schemas.microsoft.com/office/powerpoint/2010/main" val="16643883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Core Dataset</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301645771"/>
              </p:ext>
            </p:extLst>
          </p:nvPr>
        </p:nvGraphicFramePr>
        <p:xfrm>
          <a:off x="819149" y="1834082"/>
          <a:ext cx="10553700" cy="46384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Content Placeholder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40017364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Statistics (unweighted)</a:t>
            </a:r>
            <a:endParaRPr lang="en-US" dirty="0"/>
          </a:p>
        </p:txBody>
      </p:sp>
      <p:sp>
        <p:nvSpPr>
          <p:cNvPr id="5" name="Rectangle 4"/>
          <p:cNvSpPr/>
          <p:nvPr/>
        </p:nvSpPr>
        <p:spPr>
          <a:xfrm>
            <a:off x="8644537" y="1408128"/>
            <a:ext cx="3547463" cy="421654"/>
          </a:xfrm>
          <a:prstGeom prst="rect">
            <a:avLst/>
          </a:prstGeom>
        </p:spPr>
        <p:txBody>
          <a:bodyPr wrap="square">
            <a:spAutoFit/>
          </a:bodyPr>
          <a:lstStyle/>
          <a:p>
            <a:pPr>
              <a:lnSpc>
                <a:spcPct val="107000"/>
              </a:lnSpc>
            </a:pP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For dependent variables, 1: not at all important, 2: not important, </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0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3: quite important, 4: very important</a:t>
            </a:r>
            <a:endParaRPr lang="en-US"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37831503"/>
              </p:ext>
            </p:extLst>
          </p:nvPr>
        </p:nvGraphicFramePr>
        <p:xfrm>
          <a:off x="1" y="2423530"/>
          <a:ext cx="6097558" cy="3483737"/>
        </p:xfrm>
        <a:graphic>
          <a:graphicData uri="http://schemas.openxmlformats.org/drawingml/2006/table">
            <a:tbl>
              <a:tblPr firstRow="1" firstCol="1" bandRow="1">
                <a:tableStyleId>{5C22544A-7EE6-4342-B048-85BDC9FD1C3A}</a:tableStyleId>
              </a:tblPr>
              <a:tblGrid>
                <a:gridCol w="2842513">
                  <a:extLst>
                    <a:ext uri="{9D8B030D-6E8A-4147-A177-3AD203B41FA5}">
                      <a16:colId xmlns:a16="http://schemas.microsoft.com/office/drawing/2014/main" val="20000"/>
                    </a:ext>
                  </a:extLst>
                </a:gridCol>
                <a:gridCol w="3255045">
                  <a:extLst>
                    <a:ext uri="{9D8B030D-6E8A-4147-A177-3AD203B41FA5}">
                      <a16:colId xmlns:a16="http://schemas.microsoft.com/office/drawing/2014/main" val="20001"/>
                    </a:ext>
                  </a:extLst>
                </a:gridCol>
              </a:tblGrid>
              <a:tr h="267970">
                <a:tc>
                  <a:txBody>
                    <a:bodyPr/>
                    <a:lstStyle/>
                    <a:p>
                      <a:pPr marL="0" marR="0" algn="ctr">
                        <a:lnSpc>
                          <a:spcPct val="80000"/>
                        </a:lnSpc>
                        <a:spcBef>
                          <a:spcPts val="0"/>
                        </a:spcBef>
                        <a:spcAft>
                          <a:spcPts val="0"/>
                        </a:spcAft>
                      </a:pPr>
                      <a:r>
                        <a:rPr lang="en-US" sz="1800" i="1" dirty="0">
                          <a:effectLst/>
                        </a:rPr>
                        <a:t>Dependent Variable</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1800" dirty="0">
                          <a:effectLst/>
                        </a:rPr>
                        <a:t>Mean (Standard deviation)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57505">
                <a:tc>
                  <a:txBody>
                    <a:bodyPr/>
                    <a:lstStyle/>
                    <a:p>
                      <a:pPr marL="0" marR="0">
                        <a:lnSpc>
                          <a:spcPct val="80000"/>
                        </a:lnSpc>
                        <a:spcBef>
                          <a:spcPts val="0"/>
                        </a:spcBef>
                        <a:spcAft>
                          <a:spcPts val="0"/>
                        </a:spcAft>
                      </a:pPr>
                      <a:r>
                        <a:rPr lang="en-US" sz="1800" dirty="0">
                          <a:effectLst/>
                        </a:rPr>
                        <a:t>Importance of leaving a charitable bequest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1800" b="1" dirty="0">
                          <a:effectLst/>
                        </a:rPr>
                        <a:t>2.2389 (.8423)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62255">
                <a:tc>
                  <a:txBody>
                    <a:bodyPr/>
                    <a:lstStyle/>
                    <a:p>
                      <a:pPr marL="0" marR="0" algn="ctr">
                        <a:lnSpc>
                          <a:spcPct val="80000"/>
                        </a:lnSpc>
                        <a:spcBef>
                          <a:spcPts val="0"/>
                        </a:spcBef>
                        <a:spcAft>
                          <a:spcPts val="0"/>
                        </a:spcAft>
                      </a:pPr>
                      <a:r>
                        <a:rPr lang="en-US" sz="1800" i="1" dirty="0">
                          <a:effectLst/>
                        </a:rPr>
                        <a:t>Explanatory Variable</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79400">
                <a:tc>
                  <a:txBody>
                    <a:bodyPr/>
                    <a:lstStyle/>
                    <a:p>
                      <a:pPr marL="0" marR="0">
                        <a:lnSpc>
                          <a:spcPct val="80000"/>
                        </a:lnSpc>
                        <a:spcBef>
                          <a:spcPts val="0"/>
                        </a:spcBef>
                        <a:spcAft>
                          <a:spcPts val="0"/>
                        </a:spcAft>
                      </a:pPr>
                      <a:r>
                        <a:rPr lang="en-US" sz="1800">
                          <a:effectLst/>
                        </a:rPr>
                        <a:t>Non-Hispanic White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1800" b="1" dirty="0">
                          <a:effectLst/>
                        </a:rPr>
                        <a:t>56.14%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79400">
                <a:tc>
                  <a:txBody>
                    <a:bodyPr/>
                    <a:lstStyle/>
                    <a:p>
                      <a:pPr marL="0" marR="0">
                        <a:lnSpc>
                          <a:spcPct val="80000"/>
                        </a:lnSpc>
                        <a:spcBef>
                          <a:spcPts val="0"/>
                        </a:spcBef>
                        <a:spcAft>
                          <a:spcPts val="0"/>
                        </a:spcAft>
                      </a:pPr>
                      <a:r>
                        <a:rPr lang="en-US" sz="1800">
                          <a:effectLst/>
                        </a:rPr>
                        <a:t>Non-Hispanic Black</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1800" b="1" dirty="0">
                          <a:effectLst/>
                        </a:rPr>
                        <a:t>33.26%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279400">
                <a:tc>
                  <a:txBody>
                    <a:bodyPr/>
                    <a:lstStyle/>
                    <a:p>
                      <a:pPr marL="0" marR="0">
                        <a:lnSpc>
                          <a:spcPct val="80000"/>
                        </a:lnSpc>
                        <a:spcBef>
                          <a:spcPts val="0"/>
                        </a:spcBef>
                        <a:spcAft>
                          <a:spcPts val="0"/>
                        </a:spcAft>
                      </a:pPr>
                      <a:r>
                        <a:rPr lang="en-US" sz="1800">
                          <a:effectLst/>
                        </a:rPr>
                        <a:t>Other races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1800" b="1" dirty="0">
                          <a:effectLst/>
                        </a:rPr>
                        <a:t>3.24%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279400">
                <a:tc>
                  <a:txBody>
                    <a:bodyPr/>
                    <a:lstStyle/>
                    <a:p>
                      <a:pPr marL="0" marR="0">
                        <a:lnSpc>
                          <a:spcPct val="80000"/>
                        </a:lnSpc>
                        <a:spcBef>
                          <a:spcPts val="0"/>
                        </a:spcBef>
                        <a:spcAft>
                          <a:spcPts val="0"/>
                        </a:spcAft>
                      </a:pPr>
                      <a:r>
                        <a:rPr lang="en-US" sz="1800">
                          <a:effectLst/>
                        </a:rPr>
                        <a:t>Hispanic</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1800" b="1" dirty="0">
                          <a:effectLst/>
                        </a:rPr>
                        <a:t>7.36%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279400">
                <a:tc>
                  <a:txBody>
                    <a:bodyPr/>
                    <a:lstStyle/>
                    <a:p>
                      <a:pPr marL="0" marR="0">
                        <a:lnSpc>
                          <a:spcPct val="80000"/>
                        </a:lnSpc>
                        <a:spcBef>
                          <a:spcPts val="0"/>
                        </a:spcBef>
                        <a:spcAft>
                          <a:spcPts val="0"/>
                        </a:spcAft>
                      </a:pPr>
                      <a:r>
                        <a:rPr lang="en-US" sz="1800">
                          <a:effectLst/>
                        </a:rPr>
                        <a:t>Wealth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1800" b="1" dirty="0">
                          <a:effectLst/>
                        </a:rPr>
                        <a:t>$265,754 (1,159,006)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79400">
                <a:tc>
                  <a:txBody>
                    <a:bodyPr/>
                    <a:lstStyle/>
                    <a:p>
                      <a:pPr marL="0" marR="0">
                        <a:lnSpc>
                          <a:spcPct val="80000"/>
                        </a:lnSpc>
                        <a:spcBef>
                          <a:spcPts val="0"/>
                        </a:spcBef>
                        <a:spcAft>
                          <a:spcPts val="0"/>
                        </a:spcAft>
                      </a:pPr>
                      <a:r>
                        <a:rPr lang="en-US" sz="1800">
                          <a:effectLst/>
                        </a:rPr>
                        <a:t>Ln (Wealth)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1800" b="1" dirty="0">
                          <a:effectLst/>
                        </a:rPr>
                        <a:t>9.1028 (4.4051)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279400">
                <a:tc>
                  <a:txBody>
                    <a:bodyPr/>
                    <a:lstStyle/>
                    <a:p>
                      <a:pPr marL="0" marR="0">
                        <a:lnSpc>
                          <a:spcPct val="80000"/>
                        </a:lnSpc>
                        <a:spcBef>
                          <a:spcPts val="0"/>
                        </a:spcBef>
                        <a:spcAft>
                          <a:spcPts val="0"/>
                        </a:spcAft>
                      </a:pPr>
                      <a:r>
                        <a:rPr lang="en-US" sz="1800">
                          <a:effectLst/>
                        </a:rPr>
                        <a:t>Education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1800" b="1" dirty="0">
                          <a:effectLst/>
                        </a:rPr>
                        <a:t>12.9565 (2.6194)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279400">
                <a:tc>
                  <a:txBody>
                    <a:bodyPr/>
                    <a:lstStyle/>
                    <a:p>
                      <a:pPr marL="0" marR="0">
                        <a:lnSpc>
                          <a:spcPct val="80000"/>
                        </a:lnSpc>
                        <a:spcBef>
                          <a:spcPts val="0"/>
                        </a:spcBef>
                        <a:spcAft>
                          <a:spcPts val="0"/>
                        </a:spcAft>
                      </a:pPr>
                      <a:r>
                        <a:rPr lang="en-US" sz="1800">
                          <a:effectLst/>
                        </a:rPr>
                        <a: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1800" b="1" dirty="0">
                          <a:effectLst/>
                        </a:rPr>
                        <a:t>45.0412 (16.4039)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r h="279400">
                <a:tc>
                  <a:txBody>
                    <a:bodyPr/>
                    <a:lstStyle/>
                    <a:p>
                      <a:pPr marL="0" marR="0">
                        <a:lnSpc>
                          <a:spcPct val="80000"/>
                        </a:lnSpc>
                        <a:spcBef>
                          <a:spcPts val="0"/>
                        </a:spcBef>
                        <a:spcAft>
                          <a:spcPts val="0"/>
                        </a:spcAft>
                      </a:pPr>
                      <a:r>
                        <a:rPr lang="en-US" sz="1800">
                          <a:effectLst/>
                        </a:rPr>
                        <a:t>Family Size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1800" b="1" dirty="0">
                          <a:effectLst/>
                        </a:rPr>
                        <a:t>2.6664 (1.4619)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845790114"/>
              </p:ext>
            </p:extLst>
          </p:nvPr>
        </p:nvGraphicFramePr>
        <p:xfrm>
          <a:off x="6184232" y="2423531"/>
          <a:ext cx="5895473" cy="4147659"/>
        </p:xfrm>
        <a:graphic>
          <a:graphicData uri="http://schemas.openxmlformats.org/drawingml/2006/table">
            <a:tbl>
              <a:tblPr firstRow="1" firstCol="1" bandRow="1">
                <a:tableStyleId>{5C22544A-7EE6-4342-B048-85BDC9FD1C3A}</a:tableStyleId>
              </a:tblPr>
              <a:tblGrid>
                <a:gridCol w="2748307">
                  <a:extLst>
                    <a:ext uri="{9D8B030D-6E8A-4147-A177-3AD203B41FA5}">
                      <a16:colId xmlns:a16="http://schemas.microsoft.com/office/drawing/2014/main" val="20000"/>
                    </a:ext>
                  </a:extLst>
                </a:gridCol>
                <a:gridCol w="3147166">
                  <a:extLst>
                    <a:ext uri="{9D8B030D-6E8A-4147-A177-3AD203B41FA5}">
                      <a16:colId xmlns:a16="http://schemas.microsoft.com/office/drawing/2014/main" val="20001"/>
                    </a:ext>
                  </a:extLst>
                </a:gridCol>
              </a:tblGrid>
              <a:tr h="333893">
                <a:tc>
                  <a:txBody>
                    <a:bodyPr/>
                    <a:lstStyle/>
                    <a:p>
                      <a:pPr marL="0" marR="0">
                        <a:lnSpc>
                          <a:spcPct val="80000"/>
                        </a:lnSpc>
                        <a:spcBef>
                          <a:spcPts val="0"/>
                        </a:spcBef>
                        <a:spcAft>
                          <a:spcPts val="0"/>
                        </a:spcAft>
                      </a:pPr>
                      <a:r>
                        <a:rPr lang="en-US" sz="1800" dirty="0">
                          <a:effectLst/>
                        </a:rPr>
                        <a:t>Gave to </a:t>
                      </a:r>
                      <a:r>
                        <a:rPr lang="en-US" sz="1800" dirty="0" smtClean="0">
                          <a:effectLst/>
                        </a:rPr>
                        <a:t>I</a:t>
                      </a:r>
                      <a:r>
                        <a:rPr lang="en-US" sz="1800" dirty="0" smtClean="0"/>
                        <a:t>nt’l Relief </a:t>
                      </a:r>
                      <a:r>
                        <a:rPr lang="en-US" sz="1800" dirty="0" smtClean="0">
                          <a:effectLst/>
                        </a:rPr>
                        <a:t> </a:t>
                      </a:r>
                      <a:r>
                        <a:rPr lang="en-US" sz="1800" dirty="0">
                          <a:effectLst/>
                        </a:rPr>
                        <a:t>Org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tc>
                  <a:txBody>
                    <a:bodyPr/>
                    <a:lstStyle/>
                    <a:p>
                      <a:pPr marL="0" marR="0">
                        <a:lnSpc>
                          <a:spcPct val="80000"/>
                        </a:lnSpc>
                        <a:spcBef>
                          <a:spcPts val="0"/>
                        </a:spcBef>
                        <a:spcAft>
                          <a:spcPts val="0"/>
                        </a:spcAft>
                      </a:pPr>
                      <a:r>
                        <a:rPr lang="en-US" sz="1800" dirty="0">
                          <a:solidFill>
                            <a:srgbClr val="7F7F7F"/>
                          </a:solidFill>
                          <a:effectLst/>
                        </a:rPr>
                        <a:t>5.07%</a:t>
                      </a:r>
                      <a:endParaRPr lang="en-US" sz="14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solidFill>
                      <a:srgbClr val="F4E7E7"/>
                    </a:solidFill>
                  </a:tcPr>
                </a:tc>
                <a:extLst>
                  <a:ext uri="{0D108BD9-81ED-4DB2-BD59-A6C34878D82A}">
                    <a16:rowId xmlns:a16="http://schemas.microsoft.com/office/drawing/2014/main" val="10000"/>
                  </a:ext>
                </a:extLst>
              </a:tr>
              <a:tr h="365562">
                <a:tc>
                  <a:txBody>
                    <a:bodyPr/>
                    <a:lstStyle/>
                    <a:p>
                      <a:pPr marL="0" marR="0">
                        <a:lnSpc>
                          <a:spcPct val="80000"/>
                        </a:lnSpc>
                        <a:spcBef>
                          <a:spcPts val="0"/>
                        </a:spcBef>
                        <a:spcAft>
                          <a:spcPts val="0"/>
                        </a:spcAft>
                      </a:pPr>
                      <a:r>
                        <a:rPr lang="en-US" sz="1800" dirty="0">
                          <a:effectLst/>
                        </a:rPr>
                        <a:t>Gave to Environmental Org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tc>
                  <a:txBody>
                    <a:bodyPr/>
                    <a:lstStyle/>
                    <a:p>
                      <a:pPr marL="0" marR="0">
                        <a:lnSpc>
                          <a:spcPct val="80000"/>
                        </a:lnSpc>
                        <a:spcBef>
                          <a:spcPts val="0"/>
                        </a:spcBef>
                        <a:spcAft>
                          <a:spcPts val="0"/>
                        </a:spcAft>
                      </a:pPr>
                      <a:r>
                        <a:rPr lang="en-US" sz="1800" b="1" dirty="0">
                          <a:solidFill>
                            <a:srgbClr val="7F7F7F"/>
                          </a:solidFill>
                          <a:effectLst/>
                        </a:rPr>
                        <a:t>6.74</a:t>
                      </a:r>
                      <a:r>
                        <a:rPr lang="en-US" sz="1800" b="1" dirty="0">
                          <a:effectLst/>
                        </a:rPr>
                        <a:t>%</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solidFill>
                      <a:srgbClr val="E8CBCB"/>
                    </a:solidFill>
                  </a:tcPr>
                </a:tc>
                <a:extLst>
                  <a:ext uri="{0D108BD9-81ED-4DB2-BD59-A6C34878D82A}">
                    <a16:rowId xmlns:a16="http://schemas.microsoft.com/office/drawing/2014/main" val="10001"/>
                  </a:ext>
                </a:extLst>
              </a:tr>
              <a:tr h="365562">
                <a:tc>
                  <a:txBody>
                    <a:bodyPr/>
                    <a:lstStyle/>
                    <a:p>
                      <a:pPr marL="0" marR="0">
                        <a:lnSpc>
                          <a:spcPct val="80000"/>
                        </a:lnSpc>
                        <a:spcBef>
                          <a:spcPts val="0"/>
                        </a:spcBef>
                        <a:spcAft>
                          <a:spcPts val="0"/>
                        </a:spcAft>
                      </a:pPr>
                      <a:r>
                        <a:rPr lang="en-US" sz="1800" dirty="0">
                          <a:effectLst/>
                        </a:rPr>
                        <a:t>Gave to Community Org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tc>
                  <a:txBody>
                    <a:bodyPr/>
                    <a:lstStyle/>
                    <a:p>
                      <a:pPr marL="0" marR="0">
                        <a:lnSpc>
                          <a:spcPct val="80000"/>
                        </a:lnSpc>
                        <a:spcBef>
                          <a:spcPts val="0"/>
                        </a:spcBef>
                        <a:spcAft>
                          <a:spcPts val="0"/>
                        </a:spcAft>
                      </a:pPr>
                      <a:r>
                        <a:rPr lang="en-US" sz="1800" b="1" dirty="0">
                          <a:effectLst/>
                        </a:rPr>
                        <a:t>4.19%</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solidFill>
                      <a:srgbClr val="F4E7E7"/>
                    </a:solidFill>
                  </a:tcPr>
                </a:tc>
                <a:extLst>
                  <a:ext uri="{0D108BD9-81ED-4DB2-BD59-A6C34878D82A}">
                    <a16:rowId xmlns:a16="http://schemas.microsoft.com/office/drawing/2014/main" val="10002"/>
                  </a:ext>
                </a:extLst>
              </a:tr>
              <a:tr h="361273">
                <a:tc>
                  <a:txBody>
                    <a:bodyPr/>
                    <a:lstStyle/>
                    <a:p>
                      <a:pPr marL="0" marR="0">
                        <a:lnSpc>
                          <a:spcPct val="80000"/>
                        </a:lnSpc>
                        <a:spcBef>
                          <a:spcPts val="0"/>
                        </a:spcBef>
                        <a:spcAft>
                          <a:spcPts val="0"/>
                        </a:spcAft>
                      </a:pPr>
                      <a:r>
                        <a:rPr lang="en-US" sz="1800">
                          <a:effectLst/>
                        </a:rPr>
                        <a:t>Gave to Cultural Org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tc>
                  <a:txBody>
                    <a:bodyPr/>
                    <a:lstStyle/>
                    <a:p>
                      <a:pPr marL="0" marR="0">
                        <a:lnSpc>
                          <a:spcPct val="80000"/>
                        </a:lnSpc>
                        <a:spcBef>
                          <a:spcPts val="0"/>
                        </a:spcBef>
                        <a:spcAft>
                          <a:spcPts val="0"/>
                        </a:spcAft>
                      </a:pPr>
                      <a:r>
                        <a:rPr lang="en-US" sz="1800" b="1" dirty="0">
                          <a:effectLst/>
                        </a:rPr>
                        <a:t>5.62%</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extLst>
                  <a:ext uri="{0D108BD9-81ED-4DB2-BD59-A6C34878D82A}">
                    <a16:rowId xmlns:a16="http://schemas.microsoft.com/office/drawing/2014/main" val="10003"/>
                  </a:ext>
                </a:extLst>
              </a:tr>
              <a:tr h="333893">
                <a:tc>
                  <a:txBody>
                    <a:bodyPr/>
                    <a:lstStyle/>
                    <a:p>
                      <a:pPr marL="0" marR="0">
                        <a:lnSpc>
                          <a:spcPct val="80000"/>
                        </a:lnSpc>
                        <a:spcBef>
                          <a:spcPts val="0"/>
                        </a:spcBef>
                        <a:spcAft>
                          <a:spcPts val="0"/>
                        </a:spcAft>
                      </a:pPr>
                      <a:r>
                        <a:rPr lang="en-US" sz="1800">
                          <a:effectLst/>
                        </a:rPr>
                        <a:t>Gave to Youth Org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tc>
                  <a:txBody>
                    <a:bodyPr/>
                    <a:lstStyle/>
                    <a:p>
                      <a:pPr marL="0" marR="0">
                        <a:lnSpc>
                          <a:spcPct val="80000"/>
                        </a:lnSpc>
                        <a:spcBef>
                          <a:spcPts val="0"/>
                        </a:spcBef>
                        <a:spcAft>
                          <a:spcPts val="0"/>
                        </a:spcAft>
                      </a:pPr>
                      <a:r>
                        <a:rPr lang="en-US" sz="1800" b="1" dirty="0">
                          <a:effectLst/>
                        </a:rPr>
                        <a:t>10.35%</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extLst>
                  <a:ext uri="{0D108BD9-81ED-4DB2-BD59-A6C34878D82A}">
                    <a16:rowId xmlns:a16="http://schemas.microsoft.com/office/drawing/2014/main" val="10004"/>
                  </a:ext>
                </a:extLst>
              </a:tr>
              <a:tr h="333893">
                <a:tc>
                  <a:txBody>
                    <a:bodyPr/>
                    <a:lstStyle/>
                    <a:p>
                      <a:pPr marL="0" marR="0">
                        <a:lnSpc>
                          <a:spcPct val="80000"/>
                        </a:lnSpc>
                        <a:spcBef>
                          <a:spcPts val="0"/>
                        </a:spcBef>
                        <a:spcAft>
                          <a:spcPts val="0"/>
                        </a:spcAft>
                      </a:pPr>
                      <a:r>
                        <a:rPr lang="en-US" sz="1800">
                          <a:effectLst/>
                        </a:rPr>
                        <a:t>Gave to Education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tc>
                  <a:txBody>
                    <a:bodyPr/>
                    <a:lstStyle/>
                    <a:p>
                      <a:pPr marL="0" marR="0">
                        <a:lnSpc>
                          <a:spcPct val="80000"/>
                        </a:lnSpc>
                        <a:spcBef>
                          <a:spcPts val="0"/>
                        </a:spcBef>
                        <a:spcAft>
                          <a:spcPts val="0"/>
                        </a:spcAft>
                      </a:pPr>
                      <a:r>
                        <a:rPr lang="en-US" sz="1800" b="1" dirty="0">
                          <a:effectLst/>
                        </a:rPr>
                        <a:t>12.60%</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extLst>
                  <a:ext uri="{0D108BD9-81ED-4DB2-BD59-A6C34878D82A}">
                    <a16:rowId xmlns:a16="http://schemas.microsoft.com/office/drawing/2014/main" val="10005"/>
                  </a:ext>
                </a:extLst>
              </a:tr>
              <a:tr h="333893">
                <a:tc>
                  <a:txBody>
                    <a:bodyPr/>
                    <a:lstStyle/>
                    <a:p>
                      <a:pPr marL="0" marR="0">
                        <a:lnSpc>
                          <a:spcPct val="80000"/>
                        </a:lnSpc>
                        <a:spcBef>
                          <a:spcPts val="0"/>
                        </a:spcBef>
                        <a:spcAft>
                          <a:spcPts val="0"/>
                        </a:spcAft>
                      </a:pPr>
                      <a:r>
                        <a:rPr lang="en-US" sz="1800">
                          <a:effectLst/>
                        </a:rPr>
                        <a:t>Gave to Health Org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tc>
                  <a:txBody>
                    <a:bodyPr/>
                    <a:lstStyle/>
                    <a:p>
                      <a:pPr marL="0" marR="0">
                        <a:lnSpc>
                          <a:spcPct val="80000"/>
                        </a:lnSpc>
                        <a:spcBef>
                          <a:spcPts val="0"/>
                        </a:spcBef>
                        <a:spcAft>
                          <a:spcPts val="0"/>
                        </a:spcAft>
                      </a:pPr>
                      <a:r>
                        <a:rPr lang="en-US" sz="1800" b="1" dirty="0">
                          <a:effectLst/>
                        </a:rPr>
                        <a:t>18.05%</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extLst>
                  <a:ext uri="{0D108BD9-81ED-4DB2-BD59-A6C34878D82A}">
                    <a16:rowId xmlns:a16="http://schemas.microsoft.com/office/drawing/2014/main" val="10006"/>
                  </a:ext>
                </a:extLst>
              </a:tr>
              <a:tr h="333893">
                <a:tc>
                  <a:txBody>
                    <a:bodyPr/>
                    <a:lstStyle/>
                    <a:p>
                      <a:pPr marL="0" marR="0">
                        <a:lnSpc>
                          <a:spcPct val="80000"/>
                        </a:lnSpc>
                        <a:spcBef>
                          <a:spcPts val="0"/>
                        </a:spcBef>
                        <a:spcAft>
                          <a:spcPts val="0"/>
                        </a:spcAft>
                      </a:pPr>
                      <a:r>
                        <a:rPr lang="en-US" sz="1800">
                          <a:effectLst/>
                        </a:rPr>
                        <a:t>Gave to the Needy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tc>
                  <a:txBody>
                    <a:bodyPr/>
                    <a:lstStyle/>
                    <a:p>
                      <a:pPr marL="0" marR="0">
                        <a:lnSpc>
                          <a:spcPct val="80000"/>
                        </a:lnSpc>
                        <a:spcBef>
                          <a:spcPts val="0"/>
                        </a:spcBef>
                        <a:spcAft>
                          <a:spcPts val="0"/>
                        </a:spcAft>
                      </a:pPr>
                      <a:r>
                        <a:rPr lang="en-US" sz="1800" b="1" dirty="0">
                          <a:effectLst/>
                        </a:rPr>
                        <a:t>26.69%</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extLst>
                  <a:ext uri="{0D108BD9-81ED-4DB2-BD59-A6C34878D82A}">
                    <a16:rowId xmlns:a16="http://schemas.microsoft.com/office/drawing/2014/main" val="10007"/>
                  </a:ext>
                </a:extLst>
              </a:tr>
              <a:tr h="365562">
                <a:tc>
                  <a:txBody>
                    <a:bodyPr/>
                    <a:lstStyle/>
                    <a:p>
                      <a:pPr marL="0" marR="0">
                        <a:lnSpc>
                          <a:spcPct val="80000"/>
                        </a:lnSpc>
                        <a:spcBef>
                          <a:spcPts val="0"/>
                        </a:spcBef>
                        <a:spcAft>
                          <a:spcPts val="0"/>
                        </a:spcAft>
                      </a:pPr>
                      <a:r>
                        <a:rPr lang="en-US" sz="1800">
                          <a:effectLst/>
                        </a:rPr>
                        <a:t>Gave to Other Charity type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tc>
                  <a:txBody>
                    <a:bodyPr/>
                    <a:lstStyle/>
                    <a:p>
                      <a:pPr marL="0" marR="0">
                        <a:lnSpc>
                          <a:spcPct val="80000"/>
                        </a:lnSpc>
                        <a:spcBef>
                          <a:spcPts val="0"/>
                        </a:spcBef>
                        <a:spcAft>
                          <a:spcPts val="0"/>
                        </a:spcAft>
                      </a:pPr>
                      <a:r>
                        <a:rPr lang="en-US" sz="1800" b="1" dirty="0">
                          <a:effectLst/>
                        </a:rPr>
                        <a:t>5.79%</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extLst>
                  <a:ext uri="{0D108BD9-81ED-4DB2-BD59-A6C34878D82A}">
                    <a16:rowId xmlns:a16="http://schemas.microsoft.com/office/drawing/2014/main" val="10008"/>
                  </a:ext>
                </a:extLst>
              </a:tr>
              <a:tr h="361273">
                <a:tc>
                  <a:txBody>
                    <a:bodyPr/>
                    <a:lstStyle/>
                    <a:p>
                      <a:pPr marL="0" marR="0">
                        <a:lnSpc>
                          <a:spcPct val="80000"/>
                        </a:lnSpc>
                        <a:spcBef>
                          <a:spcPts val="0"/>
                        </a:spcBef>
                        <a:spcAft>
                          <a:spcPts val="0"/>
                        </a:spcAft>
                      </a:pPr>
                      <a:r>
                        <a:rPr lang="en-US" sz="1800">
                          <a:effectLst/>
                        </a:rPr>
                        <a:t>Gave to Religious Org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tc>
                  <a:txBody>
                    <a:bodyPr/>
                    <a:lstStyle/>
                    <a:p>
                      <a:pPr marL="0" marR="0">
                        <a:lnSpc>
                          <a:spcPct val="80000"/>
                        </a:lnSpc>
                        <a:spcBef>
                          <a:spcPts val="0"/>
                        </a:spcBef>
                        <a:spcAft>
                          <a:spcPts val="0"/>
                        </a:spcAft>
                      </a:pPr>
                      <a:r>
                        <a:rPr lang="en-US" sz="1800" b="1" dirty="0">
                          <a:effectLst/>
                        </a:rPr>
                        <a:t>39.81%</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extLst>
                  <a:ext uri="{0D108BD9-81ED-4DB2-BD59-A6C34878D82A}">
                    <a16:rowId xmlns:a16="http://schemas.microsoft.com/office/drawing/2014/main" val="10009"/>
                  </a:ext>
                </a:extLst>
              </a:tr>
              <a:tr h="365562">
                <a:tc>
                  <a:txBody>
                    <a:bodyPr/>
                    <a:lstStyle/>
                    <a:p>
                      <a:pPr marL="0" marR="0">
                        <a:lnSpc>
                          <a:spcPct val="80000"/>
                        </a:lnSpc>
                        <a:spcBef>
                          <a:spcPts val="0"/>
                        </a:spcBef>
                        <a:spcAft>
                          <a:spcPts val="0"/>
                        </a:spcAft>
                      </a:pPr>
                      <a:r>
                        <a:rPr lang="en-US" sz="1800">
                          <a:effectLst/>
                        </a:rPr>
                        <a:t>Gave to Multi-purpose Charity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tc>
                  <a:txBody>
                    <a:bodyPr/>
                    <a:lstStyle/>
                    <a:p>
                      <a:pPr marL="0" marR="0">
                        <a:lnSpc>
                          <a:spcPct val="80000"/>
                        </a:lnSpc>
                        <a:spcBef>
                          <a:spcPts val="0"/>
                        </a:spcBef>
                        <a:spcAft>
                          <a:spcPts val="0"/>
                        </a:spcAft>
                      </a:pPr>
                      <a:r>
                        <a:rPr lang="en-US" sz="1800" b="1" dirty="0">
                          <a:effectLst/>
                        </a:rPr>
                        <a:t>23.34%</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953" marR="61953" marT="0" marB="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9292305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5718987" cy="970450"/>
          </a:xfrm>
        </p:spPr>
        <p:txBody>
          <a:bodyPr/>
          <a:lstStyle/>
          <a:p>
            <a:r>
              <a:rPr lang="en-US" dirty="0" smtClean="0"/>
              <a:t>Descriptive Statistics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77057541"/>
              </p:ext>
            </p:extLst>
          </p:nvPr>
        </p:nvGraphicFramePr>
        <p:xfrm>
          <a:off x="0" y="1991474"/>
          <a:ext cx="12135854" cy="4866526"/>
        </p:xfrm>
        <a:graphic>
          <a:graphicData uri="http://schemas.openxmlformats.org/drawingml/2006/table">
            <a:tbl>
              <a:tblPr firstRow="1" firstCol="1" bandRow="1">
                <a:tableStyleId>{5C22544A-7EE6-4342-B048-85BDC9FD1C3A}</a:tableStyleId>
              </a:tblPr>
              <a:tblGrid>
                <a:gridCol w="4671638">
                  <a:extLst>
                    <a:ext uri="{9D8B030D-6E8A-4147-A177-3AD203B41FA5}">
                      <a16:colId xmlns:a16="http://schemas.microsoft.com/office/drawing/2014/main" val="20000"/>
                    </a:ext>
                  </a:extLst>
                </a:gridCol>
                <a:gridCol w="1866054">
                  <a:extLst>
                    <a:ext uri="{9D8B030D-6E8A-4147-A177-3AD203B41FA5}">
                      <a16:colId xmlns:a16="http://schemas.microsoft.com/office/drawing/2014/main" val="20001"/>
                    </a:ext>
                  </a:extLst>
                </a:gridCol>
                <a:gridCol w="1866054">
                  <a:extLst>
                    <a:ext uri="{9D8B030D-6E8A-4147-A177-3AD203B41FA5}">
                      <a16:colId xmlns:a16="http://schemas.microsoft.com/office/drawing/2014/main" val="20002"/>
                    </a:ext>
                  </a:extLst>
                </a:gridCol>
                <a:gridCol w="1866054">
                  <a:extLst>
                    <a:ext uri="{9D8B030D-6E8A-4147-A177-3AD203B41FA5}">
                      <a16:colId xmlns:a16="http://schemas.microsoft.com/office/drawing/2014/main" val="20003"/>
                    </a:ext>
                  </a:extLst>
                </a:gridCol>
                <a:gridCol w="1866054">
                  <a:extLst>
                    <a:ext uri="{9D8B030D-6E8A-4147-A177-3AD203B41FA5}">
                      <a16:colId xmlns:a16="http://schemas.microsoft.com/office/drawing/2014/main" val="20004"/>
                    </a:ext>
                  </a:extLst>
                </a:gridCol>
              </a:tblGrid>
              <a:tr h="1209871">
                <a:tc>
                  <a:txBody>
                    <a:bodyPr/>
                    <a:lstStyle/>
                    <a:p>
                      <a:pPr marL="0" marR="0">
                        <a:lnSpc>
                          <a:spcPct val="80000"/>
                        </a:lnSpc>
                        <a:spcBef>
                          <a:spcPts val="0"/>
                        </a:spcBef>
                        <a:spcAft>
                          <a:spcPts val="0"/>
                        </a:spcAft>
                      </a:pPr>
                      <a:r>
                        <a:rPr lang="en-US" sz="2000" dirty="0">
                          <a:effectLst/>
                        </a:rPr>
                        <a:t>Charitable Organization Types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80000"/>
                        </a:lnSpc>
                        <a:spcBef>
                          <a:spcPts val="0"/>
                        </a:spcBef>
                        <a:spcAft>
                          <a:spcPts val="0"/>
                        </a:spcAft>
                      </a:pPr>
                      <a:r>
                        <a:rPr lang="en-US" sz="2000" dirty="0" smtClean="0">
                          <a:effectLst/>
                          <a:latin typeface="+mn-lt"/>
                        </a:rPr>
                        <a:t>1</a:t>
                      </a:r>
                    </a:p>
                    <a:p>
                      <a:pPr marL="0" marR="0" algn="ctr">
                        <a:lnSpc>
                          <a:spcPct val="80000"/>
                        </a:lnSpc>
                        <a:spcBef>
                          <a:spcPts val="0"/>
                        </a:spcBef>
                        <a:spcAft>
                          <a:spcPts val="0"/>
                        </a:spcAft>
                      </a:pPr>
                      <a:r>
                        <a:rPr lang="en-US" sz="2000" dirty="0" smtClean="0">
                          <a:solidFill>
                            <a:srgbClr val="FFFFFF"/>
                          </a:solidFill>
                          <a:latin typeface="+mn-lt"/>
                          <a:ea typeface="Times New Roman" panose="02020603050405020304" pitchFamily="18" charset="0"/>
                          <a:cs typeface="Times New Roman" panose="02020603050405020304" pitchFamily="18" charset="0"/>
                        </a:rPr>
                        <a:t>Charitable bequest</a:t>
                      </a:r>
                      <a:r>
                        <a:rPr lang="en-US" sz="2000" baseline="0" dirty="0" smtClean="0">
                          <a:solidFill>
                            <a:srgbClr val="FFFFFF"/>
                          </a:solidFill>
                          <a:latin typeface="+mn-lt"/>
                          <a:ea typeface="Times New Roman" panose="02020603050405020304" pitchFamily="18" charset="0"/>
                          <a:cs typeface="Times New Roman" panose="02020603050405020304" pitchFamily="18" charset="0"/>
                        </a:rPr>
                        <a:t> </a:t>
                      </a:r>
                      <a:r>
                        <a:rPr lang="en-US" sz="2000" dirty="0" smtClean="0">
                          <a:solidFill>
                            <a:srgbClr val="FFFFFF"/>
                          </a:solidFill>
                          <a:latin typeface="+mn-lt"/>
                          <a:ea typeface="Times New Roman" panose="02020603050405020304" pitchFamily="18" charset="0"/>
                          <a:cs typeface="Times New Roman" panose="02020603050405020304" pitchFamily="18" charset="0"/>
                        </a:rPr>
                        <a:t>not at all important</a:t>
                      </a:r>
                      <a:endParaRPr lang="en-US"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2000" dirty="0" smtClean="0">
                          <a:effectLst/>
                          <a:latin typeface="+mn-lt"/>
                        </a:rPr>
                        <a:t>2 </a:t>
                      </a:r>
                    </a:p>
                    <a:p>
                      <a:pPr marL="0" marR="0" lvl="0" indent="0" algn="ctr" defTabSz="457200" rtl="0" eaLnBrk="1" fontAlgn="auto" latinLnBrk="0" hangingPunct="1">
                        <a:lnSpc>
                          <a:spcPct val="80000"/>
                        </a:lnSpc>
                        <a:spcBef>
                          <a:spcPts val="0"/>
                        </a:spcBef>
                        <a:spcAft>
                          <a:spcPts val="0"/>
                        </a:spcAft>
                        <a:buClrTx/>
                        <a:buSzTx/>
                        <a:buFontTx/>
                        <a:buNone/>
                        <a:tabLst/>
                        <a:defRPr/>
                      </a:pPr>
                      <a:r>
                        <a:rPr lang="en-US" sz="2000" dirty="0" smtClean="0">
                          <a:solidFill>
                            <a:srgbClr val="FFFFFF"/>
                          </a:solidFill>
                          <a:latin typeface="+mn-lt"/>
                          <a:ea typeface="Times New Roman" panose="02020603050405020304" pitchFamily="18" charset="0"/>
                          <a:cs typeface="Times New Roman" panose="02020603050405020304" pitchFamily="18" charset="0"/>
                        </a:rPr>
                        <a:t>Charitable bequest</a:t>
                      </a:r>
                      <a:r>
                        <a:rPr lang="en-US" sz="2000" baseline="0" dirty="0" smtClean="0">
                          <a:solidFill>
                            <a:srgbClr val="FFFFFF"/>
                          </a:solidFill>
                          <a:latin typeface="+mn-lt"/>
                          <a:ea typeface="Times New Roman" panose="02020603050405020304" pitchFamily="18" charset="0"/>
                          <a:cs typeface="Times New Roman" panose="02020603050405020304" pitchFamily="18" charset="0"/>
                        </a:rPr>
                        <a:t> </a:t>
                      </a:r>
                      <a:r>
                        <a:rPr lang="en-US" sz="2000" dirty="0" smtClean="0">
                          <a:solidFill>
                            <a:srgbClr val="FFFFFF"/>
                          </a:solidFill>
                          <a:latin typeface="+mn-lt"/>
                          <a:ea typeface="Times New Roman" panose="02020603050405020304" pitchFamily="18" charset="0"/>
                          <a:cs typeface="Times New Roman" panose="02020603050405020304" pitchFamily="18" charset="0"/>
                        </a:rPr>
                        <a:t>not  important</a:t>
                      </a:r>
                      <a:endParaRPr lang="en-US" sz="2000" dirty="0" smtClean="0">
                        <a:effectLst/>
                        <a:latin typeface="+mn-lt"/>
                        <a:ea typeface="Calibri" panose="020F0502020204030204" pitchFamily="34" charset="0"/>
                        <a:cs typeface="Times New Roman" panose="02020603050405020304" pitchFamily="18" charset="0"/>
                      </a:endParaRPr>
                    </a:p>
                    <a:p>
                      <a:pPr marL="0" marR="0" algn="ctr">
                        <a:lnSpc>
                          <a:spcPct val="80000"/>
                        </a:lnSpc>
                        <a:spcBef>
                          <a:spcPts val="0"/>
                        </a:spcBef>
                        <a:spcAft>
                          <a:spcPts val="0"/>
                        </a:spcAft>
                      </a:pPr>
                      <a:endParaRPr lang="en-US"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80000"/>
                        </a:lnSpc>
                        <a:spcBef>
                          <a:spcPts val="0"/>
                        </a:spcBef>
                        <a:spcAft>
                          <a:spcPts val="0"/>
                        </a:spcAft>
                      </a:pPr>
                      <a:r>
                        <a:rPr lang="en-US" sz="2000" dirty="0" smtClean="0">
                          <a:effectLst/>
                          <a:latin typeface="+mn-lt"/>
                        </a:rPr>
                        <a:t>3</a:t>
                      </a:r>
                    </a:p>
                    <a:p>
                      <a:pPr marL="0" marR="0" lvl="0" indent="0" algn="ctr" defTabSz="457200" rtl="0" eaLnBrk="1" fontAlgn="auto" latinLnBrk="0" hangingPunct="1">
                        <a:lnSpc>
                          <a:spcPct val="80000"/>
                        </a:lnSpc>
                        <a:spcBef>
                          <a:spcPts val="0"/>
                        </a:spcBef>
                        <a:spcAft>
                          <a:spcPts val="0"/>
                        </a:spcAft>
                        <a:buClrTx/>
                        <a:buSzTx/>
                        <a:buFontTx/>
                        <a:buNone/>
                        <a:tabLst/>
                        <a:defRPr/>
                      </a:pPr>
                      <a:r>
                        <a:rPr lang="en-US" sz="2000" dirty="0" smtClean="0">
                          <a:solidFill>
                            <a:srgbClr val="FFFFFF"/>
                          </a:solidFill>
                          <a:latin typeface="+mn-lt"/>
                          <a:ea typeface="Times New Roman" panose="02020603050405020304" pitchFamily="18" charset="0"/>
                          <a:cs typeface="Times New Roman" panose="02020603050405020304" pitchFamily="18" charset="0"/>
                        </a:rPr>
                        <a:t>Charitable bequest</a:t>
                      </a:r>
                      <a:r>
                        <a:rPr lang="en-US" sz="2000" baseline="0" dirty="0" smtClean="0">
                          <a:solidFill>
                            <a:srgbClr val="FFFFFF"/>
                          </a:solidFill>
                          <a:latin typeface="+mn-lt"/>
                          <a:ea typeface="Times New Roman" panose="02020603050405020304" pitchFamily="18" charset="0"/>
                          <a:cs typeface="Times New Roman" panose="02020603050405020304" pitchFamily="18" charset="0"/>
                        </a:rPr>
                        <a:t> </a:t>
                      </a:r>
                      <a:r>
                        <a:rPr lang="en-US" sz="2000" dirty="0" smtClean="0">
                          <a:solidFill>
                            <a:srgbClr val="FFFFFF"/>
                          </a:solidFill>
                          <a:latin typeface="+mn-lt"/>
                          <a:ea typeface="Times New Roman" panose="02020603050405020304" pitchFamily="18" charset="0"/>
                          <a:cs typeface="Times New Roman" panose="02020603050405020304" pitchFamily="18" charset="0"/>
                        </a:rPr>
                        <a:t>quite  important</a:t>
                      </a:r>
                      <a:endParaRPr lang="en-US" sz="2000" dirty="0" smtClean="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80000"/>
                        </a:lnSpc>
                        <a:spcBef>
                          <a:spcPts val="0"/>
                        </a:spcBef>
                        <a:spcAft>
                          <a:spcPts val="0"/>
                        </a:spcAft>
                      </a:pPr>
                      <a:r>
                        <a:rPr lang="en-US" sz="2000" dirty="0" smtClean="0">
                          <a:effectLst/>
                          <a:latin typeface="+mn-lt"/>
                        </a:rPr>
                        <a:t>4</a:t>
                      </a:r>
                    </a:p>
                    <a:p>
                      <a:pPr marL="0" marR="0" lvl="0" indent="0" algn="ctr" defTabSz="457200" rtl="0" eaLnBrk="1" fontAlgn="auto" latinLnBrk="0" hangingPunct="1">
                        <a:lnSpc>
                          <a:spcPct val="80000"/>
                        </a:lnSpc>
                        <a:spcBef>
                          <a:spcPts val="0"/>
                        </a:spcBef>
                        <a:spcAft>
                          <a:spcPts val="0"/>
                        </a:spcAft>
                        <a:buClrTx/>
                        <a:buSzTx/>
                        <a:buFontTx/>
                        <a:buNone/>
                        <a:tabLst/>
                        <a:defRPr/>
                      </a:pPr>
                      <a:r>
                        <a:rPr lang="en-US" sz="2000" dirty="0" smtClean="0">
                          <a:solidFill>
                            <a:srgbClr val="FFFFFF"/>
                          </a:solidFill>
                          <a:latin typeface="+mn-lt"/>
                          <a:ea typeface="Times New Roman" panose="02020603050405020304" pitchFamily="18" charset="0"/>
                          <a:cs typeface="Times New Roman" panose="02020603050405020304" pitchFamily="18" charset="0"/>
                        </a:rPr>
                        <a:t>Charitable bequest</a:t>
                      </a:r>
                      <a:r>
                        <a:rPr lang="en-US" sz="2000" baseline="0" dirty="0" smtClean="0">
                          <a:solidFill>
                            <a:srgbClr val="FFFFFF"/>
                          </a:solidFill>
                          <a:latin typeface="+mn-lt"/>
                          <a:ea typeface="Times New Roman" panose="02020603050405020304" pitchFamily="18" charset="0"/>
                          <a:cs typeface="Times New Roman" panose="02020603050405020304" pitchFamily="18" charset="0"/>
                        </a:rPr>
                        <a:t> </a:t>
                      </a:r>
                      <a:r>
                        <a:rPr lang="en-US" sz="2000" dirty="0" smtClean="0">
                          <a:solidFill>
                            <a:srgbClr val="FFFFFF"/>
                          </a:solidFill>
                          <a:latin typeface="+mn-lt"/>
                          <a:ea typeface="Times New Roman" panose="02020603050405020304" pitchFamily="18" charset="0"/>
                          <a:cs typeface="Times New Roman" panose="02020603050405020304" pitchFamily="18" charset="0"/>
                        </a:rPr>
                        <a:t>very  important</a:t>
                      </a:r>
                      <a:endParaRPr lang="en-US" sz="2000" dirty="0" smtClean="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27632">
                <a:tc>
                  <a:txBody>
                    <a:bodyPr/>
                    <a:lstStyle/>
                    <a:p>
                      <a:pPr marL="0" marR="0">
                        <a:lnSpc>
                          <a:spcPct val="80000"/>
                        </a:lnSpc>
                        <a:spcBef>
                          <a:spcPts val="0"/>
                        </a:spcBef>
                        <a:spcAft>
                          <a:spcPts val="0"/>
                        </a:spcAft>
                      </a:pPr>
                      <a:r>
                        <a:rPr lang="en-US" sz="2000">
                          <a:effectLst/>
                        </a:rPr>
                        <a:t>Multi-purpose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15.95%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51.17%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25.87%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7.01%</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1"/>
                  </a:ext>
                </a:extLst>
              </a:tr>
              <a:tr h="327632">
                <a:tc>
                  <a:txBody>
                    <a:bodyPr/>
                    <a:lstStyle/>
                    <a:p>
                      <a:pPr marL="0" marR="0">
                        <a:lnSpc>
                          <a:spcPct val="80000"/>
                        </a:lnSpc>
                        <a:spcBef>
                          <a:spcPts val="0"/>
                        </a:spcBef>
                        <a:spcAft>
                          <a:spcPts val="0"/>
                        </a:spcAft>
                      </a:pPr>
                      <a:r>
                        <a:rPr lang="en-US" sz="2000">
                          <a:effectLst/>
                        </a:rPr>
                        <a:t>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24.58%</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45.80%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21.85%</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7.77%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2"/>
                  </a:ext>
                </a:extLst>
              </a:tr>
              <a:tr h="327632">
                <a:tc>
                  <a:txBody>
                    <a:bodyPr/>
                    <a:lstStyle/>
                    <a:p>
                      <a:pPr marL="0" marR="0">
                        <a:lnSpc>
                          <a:spcPct val="80000"/>
                        </a:lnSpc>
                        <a:spcBef>
                          <a:spcPts val="0"/>
                        </a:spcBef>
                        <a:spcAft>
                          <a:spcPts val="0"/>
                        </a:spcAft>
                      </a:pPr>
                      <a:r>
                        <a:rPr lang="en-US" sz="2000">
                          <a:effectLst/>
                        </a:rPr>
                        <a:t>Needy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17.10%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48.93%</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27.10%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6.87%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3"/>
                  </a:ext>
                </a:extLst>
              </a:tr>
              <a:tr h="327632">
                <a:tc>
                  <a:txBody>
                    <a:bodyPr/>
                    <a:lstStyle/>
                    <a:p>
                      <a:pPr marL="0" marR="0">
                        <a:lnSpc>
                          <a:spcPct val="80000"/>
                        </a:lnSpc>
                        <a:spcBef>
                          <a:spcPts val="0"/>
                        </a:spcBef>
                        <a:spcAft>
                          <a:spcPts val="0"/>
                        </a:spcAft>
                      </a:pPr>
                      <a:r>
                        <a:rPr lang="en-US" sz="2000">
                          <a:effectLst/>
                        </a:rPr>
                        <a:t>Health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18.21%</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47.51%</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27.42%</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6.85%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4"/>
                  </a:ext>
                </a:extLst>
              </a:tr>
              <a:tr h="327632">
                <a:tc>
                  <a:txBody>
                    <a:bodyPr/>
                    <a:lstStyle/>
                    <a:p>
                      <a:pPr marL="0" marR="0">
                        <a:lnSpc>
                          <a:spcPct val="80000"/>
                        </a:lnSpc>
                        <a:spcBef>
                          <a:spcPts val="0"/>
                        </a:spcBef>
                        <a:spcAft>
                          <a:spcPts val="0"/>
                        </a:spcAft>
                      </a:pPr>
                      <a:r>
                        <a:rPr lang="en-US" sz="2000">
                          <a:effectLst/>
                        </a:rPr>
                        <a:t>Education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15.48%</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47.40%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29.23%</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7.88%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5"/>
                  </a:ext>
                </a:extLst>
              </a:tr>
              <a:tr h="334861">
                <a:tc>
                  <a:txBody>
                    <a:bodyPr/>
                    <a:lstStyle/>
                    <a:p>
                      <a:pPr marL="0" marR="0">
                        <a:lnSpc>
                          <a:spcPct val="80000"/>
                        </a:lnSpc>
                        <a:spcBef>
                          <a:spcPts val="0"/>
                        </a:spcBef>
                        <a:spcAft>
                          <a:spcPts val="0"/>
                        </a:spcAft>
                      </a:pPr>
                      <a:r>
                        <a:rPr lang="en-US" sz="2000" dirty="0">
                          <a:effectLst/>
                        </a:rPr>
                        <a:t>Youth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16.86%</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51.87%</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25.06%</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6.21%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6"/>
                  </a:ext>
                </a:extLst>
              </a:tr>
              <a:tr h="334861">
                <a:tc>
                  <a:txBody>
                    <a:bodyPr/>
                    <a:lstStyle/>
                    <a:p>
                      <a:pPr marL="0" marR="0">
                        <a:lnSpc>
                          <a:spcPct val="80000"/>
                        </a:lnSpc>
                        <a:spcBef>
                          <a:spcPts val="0"/>
                        </a:spcBef>
                        <a:spcAft>
                          <a:spcPts val="0"/>
                        </a:spcAft>
                      </a:pPr>
                      <a:r>
                        <a:rPr lang="en-US" sz="2000">
                          <a:effectLst/>
                        </a:rPr>
                        <a:t>Culture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14.50%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45.67%</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30.74%</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9.09%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7"/>
                  </a:ext>
                </a:extLst>
              </a:tr>
              <a:tr h="334861">
                <a:tc>
                  <a:txBody>
                    <a:bodyPr/>
                    <a:lstStyle/>
                    <a:p>
                      <a:pPr marL="0" marR="0">
                        <a:lnSpc>
                          <a:spcPct val="80000"/>
                        </a:lnSpc>
                        <a:spcBef>
                          <a:spcPts val="0"/>
                        </a:spcBef>
                        <a:spcAft>
                          <a:spcPts val="0"/>
                        </a:spcAft>
                      </a:pPr>
                      <a:r>
                        <a:rPr lang="en-US" sz="2000">
                          <a:effectLst/>
                        </a:rPr>
                        <a:t>Community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18.50%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45.95%</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28.61%</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6.94%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8"/>
                  </a:ext>
                </a:extLst>
              </a:tr>
              <a:tr h="334861">
                <a:tc>
                  <a:txBody>
                    <a:bodyPr/>
                    <a:lstStyle/>
                    <a:p>
                      <a:pPr marL="0" marR="0">
                        <a:lnSpc>
                          <a:spcPct val="80000"/>
                        </a:lnSpc>
                        <a:spcBef>
                          <a:spcPts val="0"/>
                        </a:spcBef>
                        <a:spcAft>
                          <a:spcPts val="0"/>
                        </a:spcAft>
                      </a:pPr>
                      <a:r>
                        <a:rPr lang="en-US" sz="2000">
                          <a:effectLst/>
                        </a:rPr>
                        <a:t>Environment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17.45%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49.64%</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25.54%</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7.37%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9"/>
                  </a:ext>
                </a:extLst>
              </a:tr>
              <a:tr h="334861">
                <a:tc>
                  <a:txBody>
                    <a:bodyPr/>
                    <a:lstStyle/>
                    <a:p>
                      <a:pPr marL="0" marR="0">
                        <a:lnSpc>
                          <a:spcPct val="80000"/>
                        </a:lnSpc>
                        <a:spcBef>
                          <a:spcPts val="0"/>
                        </a:spcBef>
                        <a:spcAft>
                          <a:spcPts val="0"/>
                        </a:spcAft>
                      </a:pPr>
                      <a:r>
                        <a:rPr lang="en-US" sz="2000" dirty="0" smtClean="0"/>
                        <a:t>Int’l Relief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11.96%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46.41%</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33.01%</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8.61%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0"/>
                  </a:ext>
                </a:extLst>
              </a:tr>
              <a:tr h="334861">
                <a:tc>
                  <a:txBody>
                    <a:bodyPr/>
                    <a:lstStyle/>
                    <a:p>
                      <a:pPr marL="0" marR="0">
                        <a:lnSpc>
                          <a:spcPct val="80000"/>
                        </a:lnSpc>
                        <a:spcBef>
                          <a:spcPts val="0"/>
                        </a:spcBef>
                        <a:spcAft>
                          <a:spcPts val="0"/>
                        </a:spcAft>
                      </a:pPr>
                      <a:r>
                        <a:rPr lang="en-US" sz="2000">
                          <a:effectLst/>
                        </a:rPr>
                        <a:t>Religion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16.35%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50.84%</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a:effectLst/>
                        </a:rPr>
                        <a:t>24.95%</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80000"/>
                        </a:lnSpc>
                        <a:spcBef>
                          <a:spcPts val="0"/>
                        </a:spcBef>
                        <a:spcAft>
                          <a:spcPts val="0"/>
                        </a:spcAft>
                      </a:pPr>
                      <a:r>
                        <a:rPr lang="en-US" sz="2000" b="1" dirty="0">
                          <a:effectLst/>
                        </a:rPr>
                        <a:t>7.87%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0288421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Ordered </a:t>
            </a:r>
            <a:r>
              <a:rPr lang="en-US" dirty="0" err="1" smtClean="0">
                <a:latin typeface="Arial" panose="020B0604020202020204" pitchFamily="34" charset="0"/>
                <a:cs typeface="Arial" panose="020B0604020202020204" pitchFamily="34" charset="0"/>
              </a:rPr>
              <a:t>Probit</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1035782" y="2314322"/>
            <a:ext cx="10683468" cy="387798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rgbClr val="FFFFFF"/>
                </a:solidFill>
              </a:rPr>
              <a:t>Dependent variables have ordinal interpretations – they are qualitative responses ordered to show lowest to highest</a:t>
            </a:r>
          </a:p>
          <a:p>
            <a:endParaRPr lang="en-US" sz="2400" dirty="0" smtClean="0">
              <a:solidFill>
                <a:srgbClr val="FFFFFF"/>
              </a:solidFill>
            </a:endParaRPr>
          </a:p>
          <a:p>
            <a:r>
              <a:rPr lang="en-US" sz="2400" dirty="0">
                <a:solidFill>
                  <a:srgbClr val="FFFFFF"/>
                </a:solidFill>
              </a:rPr>
              <a:t>	</a:t>
            </a:r>
            <a:r>
              <a:rPr lang="en-US" sz="2400" dirty="0" smtClean="0">
                <a:solidFill>
                  <a:srgbClr val="FFFFFF"/>
                </a:solidFill>
              </a:rPr>
              <a:t>1: “not at all important”</a:t>
            </a:r>
          </a:p>
          <a:p>
            <a:r>
              <a:rPr lang="en-US" sz="2400" dirty="0">
                <a:solidFill>
                  <a:srgbClr val="FFFFFF"/>
                </a:solidFill>
              </a:rPr>
              <a:t>	</a:t>
            </a:r>
            <a:r>
              <a:rPr lang="en-US" sz="2400" dirty="0" smtClean="0">
                <a:solidFill>
                  <a:srgbClr val="FFFFFF"/>
                </a:solidFill>
              </a:rPr>
              <a:t>2: “not important”</a:t>
            </a:r>
          </a:p>
          <a:p>
            <a:r>
              <a:rPr lang="en-US" sz="2400" dirty="0">
                <a:solidFill>
                  <a:srgbClr val="FFFFFF"/>
                </a:solidFill>
              </a:rPr>
              <a:t>	</a:t>
            </a:r>
            <a:r>
              <a:rPr lang="en-US" sz="2400" dirty="0" smtClean="0">
                <a:solidFill>
                  <a:srgbClr val="FFFFFF"/>
                </a:solidFill>
              </a:rPr>
              <a:t>3: “quite important”</a:t>
            </a:r>
          </a:p>
          <a:p>
            <a:r>
              <a:rPr lang="en-US" sz="2400" dirty="0">
                <a:solidFill>
                  <a:srgbClr val="FFFFFF"/>
                </a:solidFill>
              </a:rPr>
              <a:t>	</a:t>
            </a:r>
            <a:r>
              <a:rPr lang="en-US" sz="2400" dirty="0" smtClean="0">
                <a:solidFill>
                  <a:srgbClr val="FFFFFF"/>
                </a:solidFill>
              </a:rPr>
              <a:t>4: “very important”</a:t>
            </a:r>
          </a:p>
          <a:p>
            <a:endParaRPr lang="en-US" sz="2400" dirty="0" smtClean="0">
              <a:solidFill>
                <a:srgbClr val="FFFFFF"/>
              </a:solidFill>
            </a:endParaRPr>
          </a:p>
          <a:p>
            <a:endParaRPr lang="en-US" dirty="0">
              <a:solidFill>
                <a:srgbClr val="FFFFFF"/>
              </a:solidFill>
            </a:endParaRPr>
          </a:p>
          <a:p>
            <a:pPr marL="285750" indent="-285750">
              <a:buFont typeface="Arial" panose="020B0604020202020204" pitchFamily="34" charset="0"/>
              <a:buChar char="•"/>
            </a:pPr>
            <a:endParaRPr lang="en-US" dirty="0" smtClean="0">
              <a:solidFill>
                <a:srgbClr val="FFFFFF"/>
              </a:solidFill>
            </a:endParaRPr>
          </a:p>
          <a:p>
            <a:endParaRPr lang="en-US" dirty="0">
              <a:solidFill>
                <a:srgbClr val="FFFFFF"/>
              </a:solidFill>
            </a:endParaRPr>
          </a:p>
        </p:txBody>
      </p:sp>
    </p:spTree>
    <p:extLst>
      <p:ext uri="{BB962C8B-B14F-4D97-AF65-F5344CB8AC3E}">
        <p14:creationId xmlns:p14="http://schemas.microsoft.com/office/powerpoint/2010/main" val="25143264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773687"/>
          </a:xfrm>
        </p:spPr>
        <p:txBody>
          <a:bodyPr anchor="ctr">
            <a:normAutofit fontScale="90000"/>
          </a:bodyPr>
          <a:lstStyle/>
          <a:p>
            <a:r>
              <a:rPr lang="en-US" sz="2400" dirty="0">
                <a:latin typeface="+mn-lt"/>
              </a:rPr>
              <a:t/>
            </a:r>
            <a:br>
              <a:rPr lang="en-US" sz="2400" dirty="0">
                <a:latin typeface="+mn-lt"/>
              </a:rPr>
            </a:br>
            <a:r>
              <a:rPr lang="en-US" sz="2000" dirty="0">
                <a:latin typeface="+mn-lt"/>
              </a:rPr>
              <a:t>Model:</a:t>
            </a:r>
            <a:r>
              <a:rPr lang="en-US" sz="2400" dirty="0">
                <a:latin typeface="+mn-lt"/>
              </a:rPr>
              <a:t> </a:t>
            </a:r>
            <a:r>
              <a:rPr lang="en-US" sz="1600" dirty="0"/>
              <a:t>Y* = a</a:t>
            </a:r>
            <a:r>
              <a:rPr lang="en-US" sz="1600" baseline="-25000" dirty="0"/>
              <a:t>0</a:t>
            </a:r>
            <a:r>
              <a:rPr lang="en-US" sz="1600" dirty="0"/>
              <a:t> + a</a:t>
            </a:r>
            <a:r>
              <a:rPr lang="en-US" sz="1600" baseline="-25000" dirty="0"/>
              <a:t>1</a:t>
            </a:r>
            <a:r>
              <a:rPr lang="en-US" sz="1600" dirty="0"/>
              <a:t>X</a:t>
            </a:r>
            <a:r>
              <a:rPr lang="en-US" sz="1600" baseline="-25000" dirty="0"/>
              <a:t>1</a:t>
            </a:r>
            <a:r>
              <a:rPr lang="en-US" sz="1600" dirty="0"/>
              <a:t> + a</a:t>
            </a:r>
            <a:r>
              <a:rPr lang="en-US" sz="1600" baseline="-25000" dirty="0"/>
              <a:t>2</a:t>
            </a:r>
            <a:r>
              <a:rPr lang="en-US" sz="1600" dirty="0"/>
              <a:t>X</a:t>
            </a:r>
            <a:r>
              <a:rPr lang="en-US" sz="1600" baseline="-25000" dirty="0"/>
              <a:t>2</a:t>
            </a:r>
            <a:r>
              <a:rPr lang="en-US" sz="1600" dirty="0"/>
              <a:t> + a</a:t>
            </a:r>
            <a:r>
              <a:rPr lang="en-US" sz="1600" baseline="-25000" dirty="0"/>
              <a:t>3</a:t>
            </a:r>
            <a:r>
              <a:rPr lang="en-US" sz="1600" dirty="0"/>
              <a:t>X</a:t>
            </a:r>
            <a:r>
              <a:rPr lang="en-US" sz="1600" baseline="-25000" dirty="0"/>
              <a:t>3 + </a:t>
            </a:r>
            <a:r>
              <a:rPr lang="en-US" sz="1600" dirty="0"/>
              <a:t>a</a:t>
            </a:r>
            <a:r>
              <a:rPr lang="en-US" sz="1600" baseline="-25000" dirty="0"/>
              <a:t>4</a:t>
            </a:r>
            <a:r>
              <a:rPr lang="en-US" sz="1600" dirty="0"/>
              <a:t>X</a:t>
            </a:r>
            <a:r>
              <a:rPr lang="en-US" sz="1600" baseline="-25000" dirty="0"/>
              <a:t>4 </a:t>
            </a:r>
            <a:r>
              <a:rPr lang="en-US" sz="1600" dirty="0"/>
              <a:t>+ a</a:t>
            </a:r>
            <a:r>
              <a:rPr lang="en-US" sz="1600" baseline="-25000" dirty="0"/>
              <a:t>5</a:t>
            </a:r>
            <a:r>
              <a:rPr lang="en-US" sz="1600" dirty="0"/>
              <a:t>X</a:t>
            </a:r>
            <a:r>
              <a:rPr lang="en-US" sz="1600" baseline="-25000" dirty="0"/>
              <a:t>5</a:t>
            </a:r>
            <a:r>
              <a:rPr lang="en-US" sz="1600" dirty="0"/>
              <a:t> + a</a:t>
            </a:r>
            <a:r>
              <a:rPr lang="en-US" sz="1600" baseline="-25000" dirty="0"/>
              <a:t>6</a:t>
            </a:r>
            <a:r>
              <a:rPr lang="en-US" sz="1600" dirty="0"/>
              <a:t>X</a:t>
            </a:r>
            <a:r>
              <a:rPr lang="en-US" sz="1600" baseline="-25000" dirty="0"/>
              <a:t>6</a:t>
            </a:r>
            <a:r>
              <a:rPr lang="en-US" sz="1600" dirty="0"/>
              <a:t> + a</a:t>
            </a:r>
            <a:r>
              <a:rPr lang="en-US" sz="1600" baseline="-25000" dirty="0"/>
              <a:t>7</a:t>
            </a:r>
            <a:r>
              <a:rPr lang="en-US" sz="1600" dirty="0"/>
              <a:t>X</a:t>
            </a:r>
            <a:r>
              <a:rPr lang="en-US" sz="1600" baseline="-25000" dirty="0"/>
              <a:t>7 + </a:t>
            </a:r>
            <a:r>
              <a:rPr lang="en-US" sz="1600" dirty="0"/>
              <a:t>a</a:t>
            </a:r>
            <a:r>
              <a:rPr lang="en-US" sz="1600" baseline="-25000" dirty="0"/>
              <a:t>8</a:t>
            </a:r>
            <a:r>
              <a:rPr lang="en-US" sz="1600" dirty="0"/>
              <a:t>X</a:t>
            </a:r>
            <a:r>
              <a:rPr lang="en-US" sz="1600" baseline="-25000" dirty="0"/>
              <a:t>8</a:t>
            </a:r>
            <a:r>
              <a:rPr lang="en-US" sz="1600" dirty="0"/>
              <a:t> + a</a:t>
            </a:r>
            <a:r>
              <a:rPr lang="en-US" sz="1600" baseline="-25000" dirty="0"/>
              <a:t>9</a:t>
            </a:r>
            <a:r>
              <a:rPr lang="en-US" sz="1600" dirty="0"/>
              <a:t>X</a:t>
            </a:r>
            <a:r>
              <a:rPr lang="en-US" sz="1600" baseline="-25000" dirty="0"/>
              <a:t>9</a:t>
            </a:r>
            <a:r>
              <a:rPr lang="en-US" sz="1600" dirty="0"/>
              <a:t> + a</a:t>
            </a:r>
            <a:r>
              <a:rPr lang="en-US" sz="1600" baseline="-25000" dirty="0"/>
              <a:t>10</a:t>
            </a:r>
            <a:r>
              <a:rPr lang="en-US" sz="1600" dirty="0"/>
              <a:t>X</a:t>
            </a:r>
            <a:r>
              <a:rPr lang="en-US" sz="1600" baseline="-25000" dirty="0"/>
              <a:t>10</a:t>
            </a:r>
            <a:r>
              <a:rPr lang="en-US" sz="1600" dirty="0"/>
              <a:t> + a</a:t>
            </a:r>
            <a:r>
              <a:rPr lang="en-US" sz="1600" baseline="-25000" dirty="0"/>
              <a:t>11</a:t>
            </a:r>
            <a:r>
              <a:rPr lang="en-US" sz="1600" dirty="0"/>
              <a:t>X</a:t>
            </a:r>
            <a:r>
              <a:rPr lang="en-US" sz="1600" baseline="-25000" dirty="0"/>
              <a:t>11 + </a:t>
            </a:r>
            <a:r>
              <a:rPr lang="en-US" sz="1600" dirty="0"/>
              <a:t>a</a:t>
            </a:r>
            <a:r>
              <a:rPr lang="en-US" sz="1600" baseline="-25000" dirty="0"/>
              <a:t>12</a:t>
            </a:r>
            <a:r>
              <a:rPr lang="en-US" sz="1600" dirty="0"/>
              <a:t>X</a:t>
            </a:r>
            <a:r>
              <a:rPr lang="en-US" sz="1600" baseline="-25000" dirty="0"/>
              <a:t>12 </a:t>
            </a:r>
            <a:r>
              <a:rPr lang="en-US" sz="1600" dirty="0"/>
              <a:t>+ a</a:t>
            </a:r>
            <a:r>
              <a:rPr lang="en-US" sz="1600" baseline="-25000" dirty="0"/>
              <a:t>13</a:t>
            </a:r>
            <a:r>
              <a:rPr lang="en-US" sz="1600" dirty="0"/>
              <a:t>X</a:t>
            </a:r>
            <a:r>
              <a:rPr lang="en-US" sz="1600" baseline="-25000" dirty="0"/>
              <a:t>13</a:t>
            </a:r>
            <a:r>
              <a:rPr lang="en-US" sz="1600" dirty="0"/>
              <a:t> + a</a:t>
            </a:r>
            <a:r>
              <a:rPr lang="en-US" sz="1600" baseline="-25000" dirty="0"/>
              <a:t>14</a:t>
            </a:r>
            <a:r>
              <a:rPr lang="en-US" sz="1600" dirty="0"/>
              <a:t>X</a:t>
            </a:r>
            <a:r>
              <a:rPr lang="en-US" sz="1600" baseline="-25000" dirty="0"/>
              <a:t>14</a:t>
            </a:r>
            <a:r>
              <a:rPr lang="en-US" sz="1600" dirty="0"/>
              <a:t> + a</a:t>
            </a:r>
            <a:r>
              <a:rPr lang="en-US" sz="1600" baseline="-25000" dirty="0"/>
              <a:t>15</a:t>
            </a:r>
            <a:r>
              <a:rPr lang="en-US" sz="1600" dirty="0"/>
              <a:t>X</a:t>
            </a:r>
            <a:r>
              <a:rPr lang="en-US" sz="1600" baseline="-25000" dirty="0"/>
              <a:t>15 + </a:t>
            </a:r>
            <a:r>
              <a:rPr lang="en-US" sz="1600" dirty="0"/>
              <a:t>a</a:t>
            </a:r>
            <a:r>
              <a:rPr lang="en-US" sz="1600" baseline="-25000" dirty="0"/>
              <a:t>16</a:t>
            </a:r>
            <a:r>
              <a:rPr lang="en-US" sz="1600" dirty="0"/>
              <a:t>X</a:t>
            </a:r>
            <a:r>
              <a:rPr lang="en-US" sz="1600" baseline="-25000" dirty="0"/>
              <a:t>16 + </a:t>
            </a:r>
            <a:r>
              <a:rPr lang="en-US" sz="1600" dirty="0"/>
              <a:t>X</a:t>
            </a:r>
            <a:r>
              <a:rPr lang="en-US" sz="1600" baseline="-25000" dirty="0"/>
              <a:t>17 + </a:t>
            </a:r>
            <a:r>
              <a:rPr lang="en-US" sz="1600" dirty="0" smtClean="0"/>
              <a:t>v</a:t>
            </a:r>
            <a:br>
              <a:rPr lang="en-US" sz="1600" dirty="0" smtClean="0"/>
            </a:br>
            <a:r>
              <a:rPr lang="en-US" sz="1600" dirty="0"/>
              <a:t/>
            </a:r>
            <a:br>
              <a:rPr lang="en-US" sz="1600" dirty="0"/>
            </a:br>
            <a:r>
              <a:rPr lang="en-US" sz="1300" b="0" dirty="0">
                <a:latin typeface="+mn-lt"/>
              </a:rPr>
              <a:t>y=1 (“not at all important”) if </a:t>
            </a:r>
            <a:r>
              <a:rPr lang="en-US" sz="1300" b="0" dirty="0" err="1">
                <a:latin typeface="+mn-lt"/>
              </a:rPr>
              <a:t>y</a:t>
            </a:r>
            <a:r>
              <a:rPr lang="en-US" sz="1300" b="0" baseline="-25000" dirty="0" err="1">
                <a:latin typeface="+mn-lt"/>
              </a:rPr>
              <a:t>i</a:t>
            </a:r>
            <a:r>
              <a:rPr lang="en-US" sz="1300" b="0" dirty="0">
                <a:latin typeface="+mn-lt"/>
              </a:rPr>
              <a:t>* ≤ </a:t>
            </a:r>
            <a:r>
              <a:rPr lang="en-US" sz="1300" b="0" dirty="0" smtClean="0">
                <a:latin typeface="+mn-lt"/>
              </a:rPr>
              <a:t>u</a:t>
            </a:r>
            <a:r>
              <a:rPr lang="en-US" sz="1300" b="0" baseline="-25000" dirty="0">
                <a:latin typeface="+mn-lt"/>
              </a:rPr>
              <a:t>1 </a:t>
            </a:r>
            <a:r>
              <a:rPr lang="en-US" sz="1300" b="0" baseline="-25000" dirty="0" smtClean="0">
                <a:latin typeface="+mn-lt"/>
              </a:rPr>
              <a:t>, </a:t>
            </a:r>
            <a:r>
              <a:rPr lang="en-US" sz="1300" b="0" dirty="0"/>
              <a:t>y=2 (“not important”) if u</a:t>
            </a:r>
            <a:r>
              <a:rPr lang="en-US" sz="1300" b="0" baseline="-25000" dirty="0"/>
              <a:t>1</a:t>
            </a:r>
            <a:r>
              <a:rPr lang="en-US" sz="1300" b="0" dirty="0"/>
              <a:t> &lt; </a:t>
            </a:r>
            <a:r>
              <a:rPr lang="en-US" sz="1300" b="0" dirty="0" err="1"/>
              <a:t>y</a:t>
            </a:r>
            <a:r>
              <a:rPr lang="en-US" sz="1300" b="0" baseline="-25000" dirty="0" err="1"/>
              <a:t>i</a:t>
            </a:r>
            <a:r>
              <a:rPr lang="en-US" sz="1300" b="0" dirty="0"/>
              <a:t>* ≤ </a:t>
            </a:r>
            <a:r>
              <a:rPr lang="en-US" sz="1300" b="0" dirty="0" smtClean="0"/>
              <a:t>u</a:t>
            </a:r>
            <a:r>
              <a:rPr lang="en-US" sz="1300" b="0" baseline="-25000" dirty="0" smtClean="0"/>
              <a:t>2</a:t>
            </a:r>
            <a:r>
              <a:rPr lang="en-US" sz="1300" b="0" baseline="-25000" dirty="0" smtClean="0">
                <a:latin typeface="+mn-lt"/>
              </a:rPr>
              <a:t> , </a:t>
            </a:r>
            <a:r>
              <a:rPr lang="en-US" sz="1300" b="0" dirty="0">
                <a:latin typeface="+mn-lt"/>
              </a:rPr>
              <a:t>y=3 (“quite important”) if u2 &lt; </a:t>
            </a:r>
            <a:r>
              <a:rPr lang="en-US" sz="1300" b="0" dirty="0" err="1">
                <a:latin typeface="+mn-lt"/>
              </a:rPr>
              <a:t>yi</a:t>
            </a:r>
            <a:r>
              <a:rPr lang="en-US" sz="1300" b="0" dirty="0">
                <a:latin typeface="+mn-lt"/>
              </a:rPr>
              <a:t>* ≤ u3, y=4 (“very important”) if </a:t>
            </a:r>
            <a:r>
              <a:rPr lang="en-US" sz="1300" b="0" dirty="0" err="1">
                <a:latin typeface="+mn-lt"/>
              </a:rPr>
              <a:t>yi</a:t>
            </a:r>
            <a:r>
              <a:rPr lang="en-US" sz="1300" b="0" dirty="0">
                <a:latin typeface="+mn-lt"/>
              </a:rPr>
              <a:t>* &gt; u3</a:t>
            </a:r>
            <a:br>
              <a:rPr lang="en-US" sz="1300" b="0" dirty="0">
                <a:latin typeface="+mn-lt"/>
              </a:rPr>
            </a:br>
            <a:r>
              <a:rPr lang="en-US" sz="1300" b="0" baseline="-25000" dirty="0">
                <a:latin typeface="+mn-lt"/>
              </a:rPr>
              <a:t/>
            </a:r>
            <a:br>
              <a:rPr lang="en-US" sz="1300" b="0" baseline="-25000" dirty="0">
                <a:latin typeface="+mn-lt"/>
              </a:rPr>
            </a:br>
            <a:r>
              <a:rPr lang="en-US" sz="1300" b="0" baseline="-25000" dirty="0" smtClean="0">
                <a:latin typeface="+mn-lt"/>
              </a:rPr>
              <a:t> </a:t>
            </a:r>
            <a:r>
              <a:rPr lang="en-US" sz="1300" b="0" dirty="0">
                <a:latin typeface="+mn-lt"/>
              </a:rPr>
              <a:t/>
            </a:r>
            <a:br>
              <a:rPr lang="en-US" sz="1300" b="0" dirty="0">
                <a:latin typeface="+mn-lt"/>
              </a:rPr>
            </a:br>
            <a:r>
              <a:rPr lang="en-US" sz="1300" b="0" baseline="-25000" dirty="0" smtClean="0">
                <a:latin typeface="+mn-lt"/>
              </a:rPr>
              <a:t>	</a:t>
            </a:r>
            <a:r>
              <a:rPr lang="en-US" sz="1300" b="0" dirty="0">
                <a:latin typeface="+mn-lt"/>
              </a:rPr>
              <a:t/>
            </a:r>
            <a:br>
              <a:rPr lang="en-US" sz="1300" b="0" dirty="0">
                <a:latin typeface="+mn-lt"/>
              </a:rPr>
            </a:br>
            <a:endParaRPr lang="en-US" sz="1300" b="0" dirty="0">
              <a:latin typeface="+mn-lt"/>
            </a:endParaRPr>
          </a:p>
        </p:txBody>
      </p:sp>
      <p:sp>
        <p:nvSpPr>
          <p:cNvPr id="3" name="Content Placeholder 2"/>
          <p:cNvSpPr>
            <a:spLocks noGrp="1"/>
          </p:cNvSpPr>
          <p:nvPr>
            <p:ph idx="1"/>
          </p:nvPr>
        </p:nvSpPr>
        <p:spPr>
          <a:xfrm>
            <a:off x="818712" y="2222287"/>
            <a:ext cx="10671978" cy="4332262"/>
          </a:xfrm>
        </p:spPr>
        <p:txBody>
          <a:bodyPr>
            <a:noAutofit/>
          </a:bodyPr>
          <a:lstStyle/>
          <a:p>
            <a:pPr marL="0" indent="0">
              <a:buNone/>
            </a:pPr>
            <a:r>
              <a:rPr lang="en-US" sz="2000" dirty="0" smtClean="0"/>
              <a:t>where </a:t>
            </a:r>
            <a:r>
              <a:rPr lang="en-US" sz="2000" dirty="0"/>
              <a:t>Y* is the unobserved importance of making a charitable bequest, </a:t>
            </a:r>
            <a:endParaRPr lang="en-US" sz="2000" dirty="0" smtClean="0"/>
          </a:p>
          <a:p>
            <a:pPr marL="0" indent="0">
              <a:buNone/>
            </a:pPr>
            <a:r>
              <a:rPr lang="en-US" sz="2000" dirty="0" smtClean="0"/>
              <a:t>X1 </a:t>
            </a:r>
            <a:r>
              <a:rPr lang="en-US" sz="2000" dirty="0"/>
              <a:t>is a race vector, </a:t>
            </a:r>
            <a:r>
              <a:rPr lang="en-US" sz="2000" dirty="0" smtClean="0"/>
              <a:t>								X2 </a:t>
            </a:r>
            <a:r>
              <a:rPr lang="en-US" sz="2000" dirty="0"/>
              <a:t>is an ethnicity vector, </a:t>
            </a:r>
            <a:endParaRPr lang="en-US" sz="2000" dirty="0" smtClean="0"/>
          </a:p>
          <a:p>
            <a:pPr marL="0" indent="0">
              <a:buNone/>
            </a:pPr>
            <a:r>
              <a:rPr lang="en-US" sz="2000" dirty="0" smtClean="0"/>
              <a:t>X3 </a:t>
            </a:r>
            <a:r>
              <a:rPr lang="en-US" sz="2000" dirty="0"/>
              <a:t>is a wealth vector, </a:t>
            </a:r>
            <a:r>
              <a:rPr lang="en-US" sz="2000" dirty="0" smtClean="0"/>
              <a:t>								X4 </a:t>
            </a:r>
            <a:r>
              <a:rPr lang="en-US" sz="2000" dirty="0"/>
              <a:t>is an </a:t>
            </a:r>
            <a:r>
              <a:rPr lang="en-US" sz="2000" dirty="0" smtClean="0"/>
              <a:t>education </a:t>
            </a:r>
            <a:r>
              <a:rPr lang="en-US" sz="2000" dirty="0"/>
              <a:t>vector, </a:t>
            </a:r>
            <a:endParaRPr lang="en-US" sz="2000" dirty="0" smtClean="0"/>
          </a:p>
          <a:p>
            <a:pPr marL="0" indent="0">
              <a:buNone/>
            </a:pPr>
            <a:r>
              <a:rPr lang="en-US" sz="2000" dirty="0" smtClean="0"/>
              <a:t>X5 </a:t>
            </a:r>
            <a:r>
              <a:rPr lang="en-US" sz="2000" dirty="0"/>
              <a:t>is </a:t>
            </a:r>
            <a:r>
              <a:rPr lang="en-US" sz="2000" dirty="0" smtClean="0"/>
              <a:t>an age vector</a:t>
            </a:r>
            <a:r>
              <a:rPr lang="en-US" sz="2000" dirty="0"/>
              <a:t>, </a:t>
            </a:r>
            <a:r>
              <a:rPr lang="en-US" sz="2000" dirty="0" smtClean="0"/>
              <a:t>								X6 </a:t>
            </a:r>
            <a:r>
              <a:rPr lang="en-US" sz="2000" dirty="0"/>
              <a:t>is </a:t>
            </a:r>
            <a:r>
              <a:rPr lang="en-US" sz="2000" dirty="0" smtClean="0"/>
              <a:t>a family size vector</a:t>
            </a:r>
            <a:r>
              <a:rPr lang="en-US" sz="2000" dirty="0"/>
              <a:t>, </a:t>
            </a:r>
            <a:endParaRPr lang="en-US" sz="2000" dirty="0" smtClean="0"/>
          </a:p>
          <a:p>
            <a:pPr marL="0" indent="0">
              <a:buNone/>
            </a:pPr>
            <a:r>
              <a:rPr lang="en-US" sz="2000" dirty="0" smtClean="0"/>
              <a:t>X7 </a:t>
            </a:r>
            <a:r>
              <a:rPr lang="en-US" sz="2000" dirty="0"/>
              <a:t>is </a:t>
            </a:r>
            <a:r>
              <a:rPr lang="en-US" sz="2000" dirty="0" smtClean="0"/>
              <a:t>an “other donor” </a:t>
            </a:r>
            <a:r>
              <a:rPr lang="en-US" sz="2000" dirty="0"/>
              <a:t>vector</a:t>
            </a:r>
            <a:r>
              <a:rPr lang="en-US" sz="2000" dirty="0" smtClean="0"/>
              <a:t>,						X8 </a:t>
            </a:r>
            <a:r>
              <a:rPr lang="en-US" sz="2000" dirty="0"/>
              <a:t>is a </a:t>
            </a:r>
            <a:r>
              <a:rPr lang="en-US" sz="2000" dirty="0" smtClean="0"/>
              <a:t>needy </a:t>
            </a:r>
            <a:r>
              <a:rPr lang="en-US" sz="2000" dirty="0"/>
              <a:t>donor vector, </a:t>
            </a:r>
            <a:endParaRPr lang="en-US" sz="2000" dirty="0" smtClean="0"/>
          </a:p>
          <a:p>
            <a:pPr marL="0" indent="0">
              <a:buNone/>
            </a:pPr>
            <a:r>
              <a:rPr lang="en-US" sz="2000" dirty="0" smtClean="0"/>
              <a:t>X9 </a:t>
            </a:r>
            <a:r>
              <a:rPr lang="en-US" sz="2000" dirty="0"/>
              <a:t>is </a:t>
            </a:r>
            <a:r>
              <a:rPr lang="en-US" sz="2000" dirty="0" smtClean="0"/>
              <a:t>a health donor </a:t>
            </a:r>
            <a:r>
              <a:rPr lang="en-US" sz="2000" dirty="0"/>
              <a:t>vector, </a:t>
            </a:r>
            <a:r>
              <a:rPr lang="en-US" sz="2000" dirty="0" smtClean="0"/>
              <a:t>						X10 </a:t>
            </a:r>
            <a:r>
              <a:rPr lang="en-US" sz="2000" dirty="0"/>
              <a:t>is </a:t>
            </a:r>
            <a:r>
              <a:rPr lang="en-US" sz="2000" dirty="0" smtClean="0"/>
              <a:t>an education </a:t>
            </a:r>
            <a:r>
              <a:rPr lang="en-US" sz="2000" dirty="0"/>
              <a:t>donor vector, </a:t>
            </a:r>
            <a:endParaRPr lang="en-US" sz="2000" dirty="0" smtClean="0"/>
          </a:p>
          <a:p>
            <a:pPr marL="0" indent="0">
              <a:buNone/>
            </a:pPr>
            <a:r>
              <a:rPr lang="en-US" sz="2000" dirty="0" smtClean="0"/>
              <a:t>X11 </a:t>
            </a:r>
            <a:r>
              <a:rPr lang="en-US" sz="2000" dirty="0"/>
              <a:t>is a </a:t>
            </a:r>
            <a:r>
              <a:rPr lang="en-US" sz="2000" dirty="0" smtClean="0"/>
              <a:t>youth </a:t>
            </a:r>
            <a:r>
              <a:rPr lang="en-US" sz="2000" dirty="0"/>
              <a:t>donor vector, </a:t>
            </a:r>
            <a:r>
              <a:rPr lang="en-US" sz="2000" dirty="0" smtClean="0"/>
              <a:t>						X12 </a:t>
            </a:r>
            <a:r>
              <a:rPr lang="en-US" sz="2000" dirty="0"/>
              <a:t>is a </a:t>
            </a:r>
            <a:r>
              <a:rPr lang="en-US" sz="2000" dirty="0" smtClean="0"/>
              <a:t>culture </a:t>
            </a:r>
            <a:r>
              <a:rPr lang="en-US" sz="2000" dirty="0"/>
              <a:t>donor vector, </a:t>
            </a:r>
            <a:endParaRPr lang="en-US" sz="2000" dirty="0" smtClean="0"/>
          </a:p>
          <a:p>
            <a:pPr marL="0" indent="0">
              <a:buNone/>
            </a:pPr>
            <a:r>
              <a:rPr lang="en-US" sz="2000" dirty="0" smtClean="0"/>
              <a:t>X13 </a:t>
            </a:r>
            <a:r>
              <a:rPr lang="en-US" sz="2000" dirty="0"/>
              <a:t>is </a:t>
            </a:r>
            <a:r>
              <a:rPr lang="en-US" sz="2000" dirty="0" smtClean="0"/>
              <a:t>a community </a:t>
            </a:r>
            <a:r>
              <a:rPr lang="en-US" sz="2000" dirty="0"/>
              <a:t>donor vector, </a:t>
            </a:r>
            <a:r>
              <a:rPr lang="en-US" sz="2000" dirty="0" smtClean="0"/>
              <a:t>				X14 </a:t>
            </a:r>
            <a:r>
              <a:rPr lang="en-US" sz="2000" dirty="0"/>
              <a:t>is </a:t>
            </a:r>
            <a:r>
              <a:rPr lang="en-US" sz="2000" dirty="0" smtClean="0"/>
              <a:t>an environment donor vector,</a:t>
            </a:r>
          </a:p>
          <a:p>
            <a:pPr marL="0" indent="0">
              <a:buNone/>
            </a:pPr>
            <a:r>
              <a:rPr lang="en-US" sz="2000" dirty="0" smtClean="0"/>
              <a:t>X15 is an int’l relief donor vector, 					X16 is a religious donor vector, and</a:t>
            </a:r>
          </a:p>
          <a:p>
            <a:pPr marL="0" indent="0">
              <a:buNone/>
            </a:pPr>
            <a:r>
              <a:rPr lang="en-US" sz="2000" dirty="0" smtClean="0"/>
              <a:t>X17 is a multi-purpose donor vector</a:t>
            </a:r>
          </a:p>
        </p:txBody>
      </p:sp>
    </p:spTree>
    <p:extLst>
      <p:ext uri="{BB962C8B-B14F-4D97-AF65-F5344CB8AC3E}">
        <p14:creationId xmlns:p14="http://schemas.microsoft.com/office/powerpoint/2010/main" val="17776655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Explanatory Variables</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733011" y="1953523"/>
            <a:ext cx="11015243" cy="6032421"/>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rgbClr val="FFFFFF"/>
                </a:solidFill>
              </a:rPr>
              <a:t>Race</a:t>
            </a:r>
            <a:endParaRPr lang="en-US" sz="2400" dirty="0">
              <a:solidFill>
                <a:srgbClr val="FFFFFF"/>
              </a:solidFill>
            </a:endParaRPr>
          </a:p>
          <a:p>
            <a:pPr marL="285750" indent="-285750">
              <a:buFont typeface="Arial" panose="020B0604020202020204" pitchFamily="34" charset="0"/>
              <a:buChar char="•"/>
            </a:pPr>
            <a:endParaRPr lang="en-US" sz="2400" dirty="0">
              <a:solidFill>
                <a:srgbClr val="FFFFFF"/>
              </a:solidFill>
            </a:endParaRPr>
          </a:p>
          <a:p>
            <a:pPr marL="285750" indent="-285750">
              <a:buFont typeface="Arial" panose="020B0604020202020204" pitchFamily="34" charset="0"/>
              <a:buChar char="•"/>
            </a:pPr>
            <a:r>
              <a:rPr lang="en-US" sz="2400" dirty="0">
                <a:solidFill>
                  <a:srgbClr val="FFFFFF"/>
                </a:solidFill>
              </a:rPr>
              <a:t>Ethnicity</a:t>
            </a:r>
          </a:p>
          <a:p>
            <a:pPr marL="285750" indent="-285750">
              <a:buFont typeface="Arial" panose="020B0604020202020204" pitchFamily="34" charset="0"/>
              <a:buChar char="•"/>
            </a:pPr>
            <a:endParaRPr lang="en-US" sz="2400" dirty="0">
              <a:solidFill>
                <a:srgbClr val="FFFFFF"/>
              </a:solidFill>
            </a:endParaRPr>
          </a:p>
          <a:p>
            <a:pPr marL="285750" indent="-285750">
              <a:buFont typeface="Arial" panose="020B0604020202020204" pitchFamily="34" charset="0"/>
              <a:buChar char="•"/>
            </a:pPr>
            <a:r>
              <a:rPr lang="en-US" sz="2400" dirty="0">
                <a:solidFill>
                  <a:srgbClr val="FFFFFF"/>
                </a:solidFill>
              </a:rPr>
              <a:t>Wealth (Ln</a:t>
            </a:r>
            <a:r>
              <a:rPr lang="en-US" sz="2400" dirty="0" smtClean="0">
                <a:solidFill>
                  <a:srgbClr val="FFFFFF"/>
                </a:solidFill>
              </a:rPr>
              <a:t>)</a:t>
            </a:r>
          </a:p>
          <a:p>
            <a:pPr marL="285750" indent="-285750">
              <a:buFont typeface="Arial" panose="020B0604020202020204" pitchFamily="34" charset="0"/>
              <a:buChar char="•"/>
            </a:pPr>
            <a:endParaRPr lang="en-US" sz="2400" dirty="0">
              <a:solidFill>
                <a:srgbClr val="FFFFFF"/>
              </a:solidFill>
            </a:endParaRPr>
          </a:p>
          <a:p>
            <a:pPr marL="285750" indent="-285750">
              <a:buFont typeface="Arial" panose="020B0604020202020204" pitchFamily="34" charset="0"/>
              <a:buChar char="•"/>
            </a:pPr>
            <a:r>
              <a:rPr lang="en-US" sz="2400" dirty="0" smtClean="0">
                <a:solidFill>
                  <a:srgbClr val="FFFFFF"/>
                </a:solidFill>
              </a:rPr>
              <a:t>Education</a:t>
            </a:r>
            <a:endParaRPr lang="en-US" sz="2400" dirty="0">
              <a:solidFill>
                <a:srgbClr val="FFFFFF"/>
              </a:solidFill>
            </a:endParaRPr>
          </a:p>
          <a:p>
            <a:pPr marL="285750" indent="-285750">
              <a:buFont typeface="Arial" panose="020B0604020202020204" pitchFamily="34" charset="0"/>
              <a:buChar char="•"/>
            </a:pPr>
            <a:endParaRPr lang="en-US" sz="2400" dirty="0">
              <a:solidFill>
                <a:srgbClr val="FFFFFF"/>
              </a:solidFill>
            </a:endParaRPr>
          </a:p>
          <a:p>
            <a:pPr marL="285750" indent="-285750">
              <a:buFont typeface="Arial" panose="020B0604020202020204" pitchFamily="34" charset="0"/>
              <a:buChar char="•"/>
            </a:pPr>
            <a:r>
              <a:rPr lang="en-US" sz="2400" dirty="0">
                <a:solidFill>
                  <a:srgbClr val="FFFFFF"/>
                </a:solidFill>
              </a:rPr>
              <a:t>Age</a:t>
            </a:r>
          </a:p>
          <a:p>
            <a:pPr marL="285750" indent="-285750">
              <a:buFont typeface="Arial" panose="020B0604020202020204" pitchFamily="34" charset="0"/>
              <a:buChar char="•"/>
            </a:pPr>
            <a:endParaRPr lang="en-US" sz="2400" dirty="0">
              <a:solidFill>
                <a:srgbClr val="FFFFFF"/>
              </a:solidFill>
            </a:endParaRPr>
          </a:p>
          <a:p>
            <a:pPr marL="342900" indent="-342900">
              <a:buFont typeface="Arial" panose="020B0604020202020204" pitchFamily="34" charset="0"/>
              <a:buChar char="•"/>
            </a:pPr>
            <a:r>
              <a:rPr lang="en-US" sz="2400" dirty="0">
                <a:solidFill>
                  <a:srgbClr val="FFFFFF"/>
                </a:solidFill>
              </a:rPr>
              <a:t>Family </a:t>
            </a:r>
            <a:r>
              <a:rPr lang="en-US" sz="2400" dirty="0" smtClean="0">
                <a:solidFill>
                  <a:srgbClr val="FFFFFF"/>
                </a:solidFill>
              </a:rPr>
              <a:t>Size</a:t>
            </a:r>
          </a:p>
          <a:p>
            <a:pPr marL="342900" indent="-342900">
              <a:buFont typeface="Arial" panose="020B0604020202020204" pitchFamily="34" charset="0"/>
              <a:buChar char="•"/>
            </a:pPr>
            <a:endParaRPr lang="en-US" sz="2400" dirty="0">
              <a:solidFill>
                <a:srgbClr val="FFFFFF"/>
              </a:solidFill>
            </a:endParaRPr>
          </a:p>
          <a:p>
            <a:pPr marL="342900" indent="-342900">
              <a:buFont typeface="Arial" panose="020B0604020202020204" pitchFamily="34" charset="0"/>
              <a:buChar char="•"/>
            </a:pPr>
            <a:r>
              <a:rPr lang="en-US" sz="2400" dirty="0" smtClean="0">
                <a:solidFill>
                  <a:srgbClr val="FFFFFF"/>
                </a:solidFill>
              </a:rPr>
              <a:t>Total Giving Amount</a:t>
            </a:r>
            <a:endParaRPr lang="en-US" sz="2400" dirty="0">
              <a:solidFill>
                <a:srgbClr val="FFFFFF"/>
              </a:solidFill>
            </a:endParaRPr>
          </a:p>
          <a:p>
            <a:pPr marL="285750" indent="-285750">
              <a:buFont typeface="Arial" panose="020B0604020202020204" pitchFamily="34" charset="0"/>
              <a:buChar char="•"/>
            </a:pPr>
            <a:endParaRPr lang="en-US" sz="2000" dirty="0">
              <a:solidFill>
                <a:srgbClr val="FFFFFF"/>
              </a:solidFill>
            </a:endParaRPr>
          </a:p>
          <a:p>
            <a:pPr marL="285750" indent="-285750">
              <a:buFont typeface="Arial" panose="020B0604020202020204" pitchFamily="34" charset="0"/>
              <a:buChar char="•"/>
            </a:pPr>
            <a:endParaRPr lang="en-US" dirty="0">
              <a:solidFill>
                <a:srgbClr val="FFFFFF"/>
              </a:solidFill>
            </a:endParaRPr>
          </a:p>
          <a:p>
            <a:pPr marL="285750" indent="-285750">
              <a:buFont typeface="Arial" panose="020B0604020202020204" pitchFamily="34" charset="0"/>
              <a:buChar char="•"/>
            </a:pPr>
            <a:endParaRPr lang="en-US" dirty="0">
              <a:solidFill>
                <a:srgbClr val="FFFFFF"/>
              </a:solidFill>
            </a:endParaRPr>
          </a:p>
          <a:p>
            <a:endParaRPr lang="en-US" dirty="0">
              <a:solidFill>
                <a:srgbClr val="FFFFFF"/>
              </a:solidFill>
            </a:endParaRPr>
          </a:p>
        </p:txBody>
      </p:sp>
    </p:spTree>
    <p:extLst>
      <p:ext uri="{BB962C8B-B14F-4D97-AF65-F5344CB8AC3E}">
        <p14:creationId xmlns:p14="http://schemas.microsoft.com/office/powerpoint/2010/main" val="758789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Essay 1 Research Questions</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23475407"/>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Content Placeholder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2250236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46" y="432230"/>
            <a:ext cx="12007517" cy="1099601"/>
          </a:xfrm>
        </p:spPr>
        <p:txBody>
          <a:bodyPr/>
          <a:lstStyle/>
          <a:p>
            <a:r>
              <a:rPr lang="en-US" sz="2400" dirty="0" smtClean="0"/>
              <a:t>11 Ordered </a:t>
            </a:r>
            <a:r>
              <a:rPr lang="en-US" sz="2400" dirty="0" err="1"/>
              <a:t>Probit</a:t>
            </a:r>
            <a:r>
              <a:rPr lang="en-US" sz="2400" dirty="0"/>
              <a:t> </a:t>
            </a:r>
            <a:r>
              <a:rPr lang="en-US" sz="2400" dirty="0" smtClean="0"/>
              <a:t>Regressions: </a:t>
            </a:r>
            <a:r>
              <a:rPr lang="en-US" sz="2400" dirty="0"/>
              <a:t>Marginal Effect of Being a </a:t>
            </a:r>
            <a:r>
              <a:rPr lang="en-US" sz="2400" i="1" dirty="0"/>
              <a:t>Donor</a:t>
            </a:r>
            <a:r>
              <a:rPr lang="en-US" sz="2400" dirty="0"/>
              <a:t> to a Particular Type of Charity on the Importance of Leaving a </a:t>
            </a:r>
            <a:r>
              <a:rPr lang="en-US" sz="2400" i="1" dirty="0"/>
              <a:t>Bequest </a:t>
            </a:r>
            <a:r>
              <a:rPr lang="en-US" sz="2400" dirty="0"/>
              <a:t>to Charity,</a:t>
            </a:r>
            <a:r>
              <a:rPr lang="en-US" sz="2400" i="1" dirty="0"/>
              <a:t> </a:t>
            </a:r>
            <a:r>
              <a:rPr lang="en-US" sz="2400" dirty="0"/>
              <a:t>holding Ethnicity, Race, Wealth, </a:t>
            </a:r>
            <a:r>
              <a:rPr lang="en-US" sz="2400" dirty="0" smtClean="0"/>
              <a:t>Education, Age</a:t>
            </a:r>
            <a:r>
              <a:rPr lang="en-US" sz="2400" dirty="0"/>
              <a:t>, </a:t>
            </a:r>
            <a:r>
              <a:rPr lang="en-US" sz="2400" dirty="0" smtClean="0"/>
              <a:t>Family Size, and Total Giving Amount </a:t>
            </a:r>
            <a:r>
              <a:rPr lang="en-US" sz="2400" dirty="0"/>
              <a:t>constant</a:t>
            </a:r>
          </a:p>
        </p:txBody>
      </p:sp>
      <p:sp>
        <p:nvSpPr>
          <p:cNvPr id="5" name="Rectangle 4"/>
          <p:cNvSpPr/>
          <p:nvPr/>
        </p:nvSpPr>
        <p:spPr>
          <a:xfrm>
            <a:off x="4684295" y="1531831"/>
            <a:ext cx="6713621" cy="355738"/>
          </a:xfrm>
          <a:prstGeom prst="rect">
            <a:avLst/>
          </a:prstGeom>
        </p:spPr>
        <p:txBody>
          <a:bodyPr wrap="square">
            <a:spAutoFit/>
          </a:bodyPr>
          <a:lstStyle/>
          <a:p>
            <a:pPr>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 level;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5</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level; Standard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Errors are in parentheses</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Number of observations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7,520; </a:t>
            </a:r>
            <a:r>
              <a:rPr lang="en-US" sz="800" dirty="0" smtClean="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Data </a:t>
            </a: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source: Panel Study of Income Dynamics, 2007 </a:t>
            </a:r>
            <a:r>
              <a:rPr lang="en-US" sz="800" dirty="0" smtClean="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wave PSID </a:t>
            </a: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survey weights applied</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52131298"/>
              </p:ext>
            </p:extLst>
          </p:nvPr>
        </p:nvGraphicFramePr>
        <p:xfrm>
          <a:off x="56146" y="1932432"/>
          <a:ext cx="12135854" cy="4925568"/>
        </p:xfrm>
        <a:graphic>
          <a:graphicData uri="http://schemas.openxmlformats.org/drawingml/2006/table">
            <a:tbl>
              <a:tblPr firstRow="1" firstCol="1" bandRow="1">
                <a:tableStyleId>{5C22544A-7EE6-4342-B048-85BDC9FD1C3A}</a:tableStyleId>
              </a:tblPr>
              <a:tblGrid>
                <a:gridCol w="3505201">
                  <a:extLst>
                    <a:ext uri="{9D8B030D-6E8A-4147-A177-3AD203B41FA5}">
                      <a16:colId xmlns:a16="http://schemas.microsoft.com/office/drawing/2014/main" val="20000"/>
                    </a:ext>
                  </a:extLst>
                </a:gridCol>
                <a:gridCol w="2181727">
                  <a:extLst>
                    <a:ext uri="{9D8B030D-6E8A-4147-A177-3AD203B41FA5}">
                      <a16:colId xmlns:a16="http://schemas.microsoft.com/office/drawing/2014/main" val="20001"/>
                    </a:ext>
                  </a:extLst>
                </a:gridCol>
                <a:gridCol w="2318084">
                  <a:extLst>
                    <a:ext uri="{9D8B030D-6E8A-4147-A177-3AD203B41FA5}">
                      <a16:colId xmlns:a16="http://schemas.microsoft.com/office/drawing/2014/main" val="20002"/>
                    </a:ext>
                  </a:extLst>
                </a:gridCol>
                <a:gridCol w="2149642">
                  <a:extLst>
                    <a:ext uri="{9D8B030D-6E8A-4147-A177-3AD203B41FA5}">
                      <a16:colId xmlns:a16="http://schemas.microsoft.com/office/drawing/2014/main" val="20003"/>
                    </a:ext>
                  </a:extLst>
                </a:gridCol>
                <a:gridCol w="1981200">
                  <a:extLst>
                    <a:ext uri="{9D8B030D-6E8A-4147-A177-3AD203B41FA5}">
                      <a16:colId xmlns:a16="http://schemas.microsoft.com/office/drawing/2014/main" val="20004"/>
                    </a:ext>
                  </a:extLst>
                </a:gridCol>
              </a:tblGrid>
              <a:tr h="91440">
                <a:tc>
                  <a:txBody>
                    <a:bodyPr/>
                    <a:lstStyle/>
                    <a:p>
                      <a:pPr marL="0" marR="0">
                        <a:lnSpc>
                          <a:spcPct val="80000"/>
                        </a:lnSpc>
                        <a:spcBef>
                          <a:spcPts val="0"/>
                        </a:spcBef>
                        <a:spcAft>
                          <a:spcPts val="0"/>
                        </a:spcAft>
                      </a:pPr>
                      <a:r>
                        <a:rPr lang="en-US" sz="2000" cap="all">
                          <a:effectLst/>
                        </a:rPr>
                        <a:t>Explanatory Variable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cap="all" dirty="0">
                          <a:effectLst/>
                        </a:rPr>
                        <a:t>Not at all Imp.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cap="all">
                          <a:effectLst/>
                        </a:rPr>
                        <a:t>Not Imp.</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cap="all">
                          <a:effectLst/>
                        </a:rPr>
                        <a:t>Quite Imp.</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cap="all">
                          <a:effectLst/>
                        </a:rPr>
                        <a:t>Very Imp.</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00"/>
                  </a:ext>
                </a:extLst>
              </a:tr>
              <a:tr h="91440">
                <a:tc>
                  <a:txBody>
                    <a:bodyPr/>
                    <a:lstStyle/>
                    <a:p>
                      <a:pPr marL="0" marR="0">
                        <a:lnSpc>
                          <a:spcPct val="80000"/>
                        </a:lnSpc>
                        <a:spcBef>
                          <a:spcPts val="0"/>
                        </a:spcBef>
                        <a:spcAft>
                          <a:spcPts val="0"/>
                        </a:spcAft>
                      </a:pPr>
                      <a:r>
                        <a:rPr lang="en-US" sz="2000" cap="all" dirty="0">
                          <a:effectLst/>
                        </a:rPr>
                        <a:t>DONOR TO THE NEEDY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-.0317</a:t>
                      </a:r>
                      <a:r>
                        <a:rPr lang="en-US" sz="2000" b="1" dirty="0" smtClean="0">
                          <a:effectLst/>
                        </a:rPr>
                        <a:t>*** (.</a:t>
                      </a:r>
                      <a:r>
                        <a:rPr lang="en-US" sz="2000" b="1" dirty="0">
                          <a:effectLst/>
                        </a:rPr>
                        <a:t>0075)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-.0124</a:t>
                      </a:r>
                      <a:r>
                        <a:rPr lang="en-US" sz="2000" b="1" dirty="0" smtClean="0">
                          <a:effectLst/>
                        </a:rPr>
                        <a:t>*** (.</a:t>
                      </a:r>
                      <a:r>
                        <a:rPr lang="en-US" sz="2000" b="1" dirty="0">
                          <a:effectLst/>
                        </a:rPr>
                        <a:t>0030)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.0257</a:t>
                      </a:r>
                      <a:r>
                        <a:rPr lang="en-US" sz="2000" b="1" dirty="0" smtClean="0">
                          <a:effectLst/>
                        </a:rPr>
                        <a:t>*** (.</a:t>
                      </a:r>
                      <a:r>
                        <a:rPr lang="en-US" sz="2000" b="1" dirty="0">
                          <a:effectLst/>
                        </a:rPr>
                        <a:t>0061)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.0183</a:t>
                      </a:r>
                      <a:r>
                        <a:rPr lang="en-US" sz="2000" b="1" dirty="0" smtClean="0">
                          <a:effectLst/>
                        </a:rPr>
                        <a:t>*** (.</a:t>
                      </a:r>
                      <a:r>
                        <a:rPr lang="en-US" sz="2000" b="1" dirty="0">
                          <a:effectLst/>
                        </a:rPr>
                        <a:t>0043)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01"/>
                  </a:ext>
                </a:extLst>
              </a:tr>
              <a:tr h="91440">
                <a:tc>
                  <a:txBody>
                    <a:bodyPr/>
                    <a:lstStyle/>
                    <a:p>
                      <a:pPr marL="0" marR="0">
                        <a:lnSpc>
                          <a:spcPct val="80000"/>
                        </a:lnSpc>
                        <a:spcBef>
                          <a:spcPts val="0"/>
                        </a:spcBef>
                        <a:spcAft>
                          <a:spcPts val="0"/>
                        </a:spcAft>
                      </a:pPr>
                      <a:r>
                        <a:rPr lang="en-US" sz="2000" cap="all">
                          <a:effectLst/>
                        </a:rPr>
                        <a:t>DONOR TO HEALTH ORG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-.0434</a:t>
                      </a:r>
                      <a:r>
                        <a:rPr lang="en-US" sz="2000" b="1" dirty="0" smtClean="0">
                          <a:effectLst/>
                        </a:rPr>
                        <a:t>*** (.</a:t>
                      </a:r>
                      <a:r>
                        <a:rPr lang="en-US" sz="2000" b="1" dirty="0">
                          <a:effectLst/>
                        </a:rPr>
                        <a:t>0086)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-.0170</a:t>
                      </a:r>
                      <a:r>
                        <a:rPr lang="en-US" sz="2000" b="1" dirty="0" smtClean="0">
                          <a:effectLst/>
                        </a:rPr>
                        <a:t>*** (.</a:t>
                      </a:r>
                      <a:r>
                        <a:rPr lang="en-US" sz="2000" b="1" dirty="0">
                          <a:effectLst/>
                        </a:rPr>
                        <a:t>0035)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.0353</a:t>
                      </a:r>
                      <a:r>
                        <a:rPr lang="en-US" sz="2000" b="1" dirty="0" smtClean="0">
                          <a:effectLst/>
                        </a:rPr>
                        <a:t>*** (.</a:t>
                      </a:r>
                      <a:r>
                        <a:rPr lang="en-US" sz="2000" b="1" dirty="0">
                          <a:effectLst/>
                        </a:rPr>
                        <a:t>0070)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.0251</a:t>
                      </a:r>
                      <a:r>
                        <a:rPr lang="en-US" sz="2000" b="1" dirty="0" smtClean="0">
                          <a:effectLst/>
                        </a:rPr>
                        <a:t>*** (.</a:t>
                      </a:r>
                      <a:r>
                        <a:rPr lang="en-US" sz="2000" b="1" dirty="0">
                          <a:effectLst/>
                        </a:rPr>
                        <a:t>0050)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02"/>
                  </a:ext>
                </a:extLst>
              </a:tr>
              <a:tr h="91440">
                <a:tc>
                  <a:txBody>
                    <a:bodyPr/>
                    <a:lstStyle/>
                    <a:p>
                      <a:pPr marL="0" marR="0">
                        <a:lnSpc>
                          <a:spcPct val="80000"/>
                        </a:lnSpc>
                        <a:spcBef>
                          <a:spcPts val="0"/>
                        </a:spcBef>
                        <a:spcAft>
                          <a:spcPts val="0"/>
                        </a:spcAft>
                      </a:pPr>
                      <a:r>
                        <a:rPr lang="en-US" sz="2000" cap="all">
                          <a:effectLst/>
                        </a:rPr>
                        <a:t>DONOR TO EDUCATION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-.0600</a:t>
                      </a:r>
                      <a:r>
                        <a:rPr lang="en-US" sz="2000" b="1" dirty="0" smtClean="0">
                          <a:effectLst/>
                        </a:rPr>
                        <a:t>*** (.</a:t>
                      </a:r>
                      <a:r>
                        <a:rPr lang="en-US" sz="2000" b="1" dirty="0">
                          <a:effectLst/>
                        </a:rPr>
                        <a:t>0099)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-.0236</a:t>
                      </a:r>
                      <a:r>
                        <a:rPr lang="en-US" sz="2000" b="1" dirty="0" smtClean="0">
                          <a:effectLst/>
                        </a:rPr>
                        <a:t>*** (.</a:t>
                      </a:r>
                      <a:r>
                        <a:rPr lang="en-US" sz="2000" b="1" dirty="0">
                          <a:effectLst/>
                        </a:rPr>
                        <a:t>0040)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.0488</a:t>
                      </a:r>
                      <a:r>
                        <a:rPr lang="en-US" sz="2000" b="1" dirty="0" smtClean="0">
                          <a:effectLst/>
                        </a:rPr>
                        <a:t>*** (.</a:t>
                      </a:r>
                      <a:r>
                        <a:rPr lang="en-US" sz="2000" b="1" dirty="0">
                          <a:effectLst/>
                        </a:rPr>
                        <a:t>0080)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.0348</a:t>
                      </a:r>
                      <a:r>
                        <a:rPr lang="en-US" sz="2000" b="1" dirty="0" smtClean="0">
                          <a:effectLst/>
                        </a:rPr>
                        <a:t>*** (.</a:t>
                      </a:r>
                      <a:r>
                        <a:rPr lang="en-US" sz="2000" b="1" dirty="0">
                          <a:effectLst/>
                        </a:rPr>
                        <a:t>0058)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03"/>
                  </a:ext>
                </a:extLst>
              </a:tr>
              <a:tr h="91440">
                <a:tc>
                  <a:txBody>
                    <a:bodyPr/>
                    <a:lstStyle/>
                    <a:p>
                      <a:pPr marL="0" marR="0">
                        <a:lnSpc>
                          <a:spcPct val="80000"/>
                        </a:lnSpc>
                        <a:spcBef>
                          <a:spcPts val="0"/>
                        </a:spcBef>
                        <a:spcAft>
                          <a:spcPts val="0"/>
                        </a:spcAft>
                      </a:pPr>
                      <a:r>
                        <a:rPr lang="en-US" sz="2000" cap="all">
                          <a:effectLst/>
                        </a:rPr>
                        <a:t>DONOR TO YOUTH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0222 (.</a:t>
                      </a:r>
                      <a:r>
                        <a:rPr lang="en-US" sz="2000" b="1" dirty="0">
                          <a:effectLst/>
                        </a:rPr>
                        <a:t>0106)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0087 (.</a:t>
                      </a:r>
                      <a:r>
                        <a:rPr lang="en-US" sz="2000" b="1" dirty="0">
                          <a:effectLst/>
                        </a:rPr>
                        <a:t>0042)</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0180 (.</a:t>
                      </a:r>
                      <a:r>
                        <a:rPr lang="en-US" sz="2000" b="1" dirty="0">
                          <a:effectLst/>
                        </a:rPr>
                        <a:t>0086)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0128 (.</a:t>
                      </a:r>
                      <a:r>
                        <a:rPr lang="en-US" sz="2000" b="1" dirty="0">
                          <a:effectLst/>
                        </a:rPr>
                        <a:t>0061)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04"/>
                  </a:ext>
                </a:extLst>
              </a:tr>
              <a:tr h="91440">
                <a:tc>
                  <a:txBody>
                    <a:bodyPr/>
                    <a:lstStyle/>
                    <a:p>
                      <a:pPr marL="0" marR="0">
                        <a:lnSpc>
                          <a:spcPct val="80000"/>
                        </a:lnSpc>
                        <a:spcBef>
                          <a:spcPts val="0"/>
                        </a:spcBef>
                        <a:spcAft>
                          <a:spcPts val="0"/>
                        </a:spcAft>
                      </a:pPr>
                      <a:r>
                        <a:rPr lang="en-US" sz="2000" cap="all">
                          <a:effectLst/>
                        </a:rPr>
                        <a:t>DONOR TO CULTURE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-.0874</a:t>
                      </a:r>
                      <a:r>
                        <a:rPr lang="en-US" sz="2000" b="1" dirty="0" smtClean="0">
                          <a:effectLst/>
                        </a:rPr>
                        <a:t>*** (.</a:t>
                      </a:r>
                      <a:r>
                        <a:rPr lang="en-US" sz="2000" b="1" dirty="0">
                          <a:effectLst/>
                        </a:rPr>
                        <a:t>0141)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-.0343</a:t>
                      </a:r>
                      <a:r>
                        <a:rPr lang="en-US" sz="2000" b="1" dirty="0" smtClean="0">
                          <a:effectLst/>
                        </a:rPr>
                        <a:t>*** (.</a:t>
                      </a:r>
                      <a:r>
                        <a:rPr lang="en-US" sz="2000" b="1" dirty="0">
                          <a:effectLst/>
                        </a:rPr>
                        <a:t>0057)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.0711</a:t>
                      </a:r>
                      <a:r>
                        <a:rPr lang="en-US" sz="2000" b="1" dirty="0" smtClean="0">
                          <a:effectLst/>
                        </a:rPr>
                        <a:t>*** (.</a:t>
                      </a:r>
                      <a:r>
                        <a:rPr lang="en-US" sz="2000" b="1" dirty="0">
                          <a:effectLst/>
                        </a:rPr>
                        <a:t>0114)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.0507</a:t>
                      </a:r>
                      <a:r>
                        <a:rPr lang="en-US" sz="2000" b="1" dirty="0" smtClean="0">
                          <a:effectLst/>
                        </a:rPr>
                        <a:t>*** (.</a:t>
                      </a:r>
                      <a:r>
                        <a:rPr lang="en-US" sz="2000" b="1" dirty="0">
                          <a:effectLst/>
                        </a:rPr>
                        <a:t>0083)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05"/>
                  </a:ext>
                </a:extLst>
              </a:tr>
              <a:tr h="91440">
                <a:tc>
                  <a:txBody>
                    <a:bodyPr/>
                    <a:lstStyle/>
                    <a:p>
                      <a:pPr marL="0" marR="0">
                        <a:lnSpc>
                          <a:spcPct val="80000"/>
                        </a:lnSpc>
                        <a:spcBef>
                          <a:spcPts val="0"/>
                        </a:spcBef>
                        <a:spcAft>
                          <a:spcPts val="0"/>
                        </a:spcAft>
                      </a:pPr>
                      <a:r>
                        <a:rPr lang="en-US" sz="2000" cap="all" dirty="0">
                          <a:effectLst/>
                        </a:rPr>
                        <a:t>DONOR TO </a:t>
                      </a:r>
                      <a:r>
                        <a:rPr lang="en-US" sz="2000" cap="all" dirty="0" smtClean="0">
                          <a:effectLst/>
                        </a:rPr>
                        <a:t>COMMUNITY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0252 (.</a:t>
                      </a:r>
                      <a:r>
                        <a:rPr lang="en-US" sz="2000" b="1" dirty="0">
                          <a:effectLst/>
                        </a:rPr>
                        <a:t>0157)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0098 (.</a:t>
                      </a:r>
                      <a:r>
                        <a:rPr lang="en-US" sz="2000" b="1" dirty="0">
                          <a:effectLst/>
                        </a:rPr>
                        <a:t>0062)</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0205 (.</a:t>
                      </a:r>
                      <a:r>
                        <a:rPr lang="en-US" sz="2000" b="1" dirty="0">
                          <a:effectLst/>
                        </a:rPr>
                        <a:t>0128)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0146 (.</a:t>
                      </a:r>
                      <a:r>
                        <a:rPr lang="en-US" sz="2000" b="1" dirty="0">
                          <a:effectLst/>
                        </a:rPr>
                        <a:t>0091)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06"/>
                  </a:ext>
                </a:extLst>
              </a:tr>
              <a:tr h="91440">
                <a:tc>
                  <a:txBody>
                    <a:bodyPr/>
                    <a:lstStyle/>
                    <a:p>
                      <a:pPr marL="0" marR="0">
                        <a:lnSpc>
                          <a:spcPct val="80000"/>
                        </a:lnSpc>
                        <a:spcBef>
                          <a:spcPts val="0"/>
                        </a:spcBef>
                        <a:spcAft>
                          <a:spcPts val="0"/>
                        </a:spcAft>
                      </a:pPr>
                      <a:r>
                        <a:rPr lang="en-US" sz="2000" cap="all" dirty="0">
                          <a:effectLst/>
                        </a:rPr>
                        <a:t>DONOR TO </a:t>
                      </a:r>
                      <a:r>
                        <a:rPr lang="en-US" sz="2000" cap="all" dirty="0" smtClean="0">
                          <a:effectLst/>
                        </a:rPr>
                        <a:t>ENVIRONMENT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-.0475</a:t>
                      </a:r>
                      <a:r>
                        <a:rPr lang="en-US" sz="2000" b="1" dirty="0" smtClean="0">
                          <a:effectLst/>
                        </a:rPr>
                        <a:t>*** (.</a:t>
                      </a:r>
                      <a:r>
                        <a:rPr lang="en-US" sz="2000" b="1" dirty="0">
                          <a:effectLst/>
                        </a:rPr>
                        <a:t>0128)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-.0186</a:t>
                      </a:r>
                      <a:r>
                        <a:rPr lang="en-US" sz="2000" b="1" dirty="0" smtClean="0">
                          <a:effectLst/>
                        </a:rPr>
                        <a:t>*** (.</a:t>
                      </a:r>
                      <a:r>
                        <a:rPr lang="en-US" sz="2000" b="1" dirty="0">
                          <a:effectLst/>
                        </a:rPr>
                        <a:t>0051)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.0386</a:t>
                      </a:r>
                      <a:r>
                        <a:rPr lang="en-US" sz="2000" b="1" dirty="0" smtClean="0">
                          <a:effectLst/>
                        </a:rPr>
                        <a:t>*** (.</a:t>
                      </a:r>
                      <a:r>
                        <a:rPr lang="en-US" sz="2000" b="1" dirty="0">
                          <a:effectLst/>
                        </a:rPr>
                        <a:t>0104)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.0275</a:t>
                      </a:r>
                      <a:r>
                        <a:rPr lang="en-US" sz="2000" b="1" dirty="0" smtClean="0">
                          <a:effectLst/>
                        </a:rPr>
                        <a:t>*** (.</a:t>
                      </a:r>
                      <a:r>
                        <a:rPr lang="en-US" sz="2000" b="1" dirty="0">
                          <a:effectLst/>
                        </a:rPr>
                        <a:t>0075)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07"/>
                  </a:ext>
                </a:extLst>
              </a:tr>
              <a:tr h="91440">
                <a:tc>
                  <a:txBody>
                    <a:bodyPr/>
                    <a:lstStyle/>
                    <a:p>
                      <a:pPr marL="0" marR="0" lvl="0" indent="0" algn="l" defTabSz="457200" rtl="0" eaLnBrk="1" fontAlgn="auto" latinLnBrk="0" hangingPunct="1">
                        <a:lnSpc>
                          <a:spcPct val="80000"/>
                        </a:lnSpc>
                        <a:spcBef>
                          <a:spcPts val="0"/>
                        </a:spcBef>
                        <a:spcAft>
                          <a:spcPts val="0"/>
                        </a:spcAft>
                        <a:buClrTx/>
                        <a:buSzTx/>
                        <a:buFontTx/>
                        <a:buNone/>
                        <a:tabLst/>
                        <a:defRPr/>
                      </a:pPr>
                      <a:r>
                        <a:rPr lang="en-US" sz="2000" cap="all" dirty="0">
                          <a:effectLst/>
                        </a:rPr>
                        <a:t>DONOR TO </a:t>
                      </a:r>
                      <a:r>
                        <a:rPr lang="en-US" sz="2400" dirty="0" smtClean="0"/>
                        <a:t>Int’l Relief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-.0878</a:t>
                      </a:r>
                      <a:r>
                        <a:rPr lang="en-US" sz="2000" b="1" dirty="0" smtClean="0">
                          <a:effectLst/>
                        </a:rPr>
                        <a:t>*** (.</a:t>
                      </a:r>
                      <a:r>
                        <a:rPr lang="en-US" sz="2000" b="1" dirty="0">
                          <a:effectLst/>
                        </a:rPr>
                        <a:t>0145)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-.0345</a:t>
                      </a:r>
                      <a:r>
                        <a:rPr lang="en-US" sz="2000" b="1" dirty="0" smtClean="0">
                          <a:effectLst/>
                        </a:rPr>
                        <a:t>*** (.</a:t>
                      </a:r>
                      <a:r>
                        <a:rPr lang="en-US" sz="2000" b="1" dirty="0">
                          <a:effectLst/>
                        </a:rPr>
                        <a:t>0059)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.0714</a:t>
                      </a:r>
                      <a:r>
                        <a:rPr lang="en-US" sz="2000" b="1" dirty="0" smtClean="0">
                          <a:effectLst/>
                        </a:rPr>
                        <a:t>*** (.</a:t>
                      </a:r>
                      <a:r>
                        <a:rPr lang="en-US" sz="2000" b="1" dirty="0">
                          <a:effectLst/>
                        </a:rPr>
                        <a:t>0117)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.0510</a:t>
                      </a:r>
                      <a:r>
                        <a:rPr lang="en-US" sz="2000" b="1" dirty="0" smtClean="0">
                          <a:effectLst/>
                        </a:rPr>
                        <a:t>*** (.</a:t>
                      </a:r>
                      <a:r>
                        <a:rPr lang="en-US" sz="2000" b="1" dirty="0">
                          <a:effectLst/>
                        </a:rPr>
                        <a:t>0085)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08"/>
                  </a:ext>
                </a:extLst>
              </a:tr>
              <a:tr h="91440">
                <a:tc>
                  <a:txBody>
                    <a:bodyPr/>
                    <a:lstStyle/>
                    <a:p>
                      <a:pPr marL="0" marR="0">
                        <a:lnSpc>
                          <a:spcPct val="80000"/>
                        </a:lnSpc>
                        <a:spcBef>
                          <a:spcPts val="0"/>
                        </a:spcBef>
                        <a:spcAft>
                          <a:spcPts val="0"/>
                        </a:spcAft>
                      </a:pPr>
                      <a:r>
                        <a:rPr lang="en-US" sz="2000" cap="all">
                          <a:effectLst/>
                        </a:rPr>
                        <a:t>DONOR TO RELIGIOUS ORG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-.0363</a:t>
                      </a:r>
                      <a:r>
                        <a:rPr lang="en-US" sz="2000" b="1" dirty="0" smtClean="0">
                          <a:effectLst/>
                        </a:rPr>
                        <a:t>*** (.</a:t>
                      </a:r>
                      <a:r>
                        <a:rPr lang="en-US" sz="2000" b="1" dirty="0">
                          <a:effectLst/>
                        </a:rPr>
                        <a:t>0069)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-.0142</a:t>
                      </a:r>
                      <a:r>
                        <a:rPr lang="en-US" sz="2000" b="1" dirty="0" smtClean="0">
                          <a:effectLst/>
                        </a:rPr>
                        <a:t>*** (.</a:t>
                      </a:r>
                      <a:r>
                        <a:rPr lang="en-US" sz="2000" b="1" dirty="0">
                          <a:effectLst/>
                        </a:rPr>
                        <a:t>0028)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.0295</a:t>
                      </a:r>
                      <a:r>
                        <a:rPr lang="en-US" sz="2000" b="1" dirty="0" smtClean="0">
                          <a:effectLst/>
                        </a:rPr>
                        <a:t>*** (.</a:t>
                      </a:r>
                      <a:r>
                        <a:rPr lang="en-US" sz="2000" b="1" dirty="0">
                          <a:effectLst/>
                        </a:rPr>
                        <a:t>0056)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.0210</a:t>
                      </a:r>
                      <a:r>
                        <a:rPr lang="en-US" sz="2000" b="1" dirty="0" smtClean="0">
                          <a:effectLst/>
                        </a:rPr>
                        <a:t>*** (.</a:t>
                      </a:r>
                      <a:r>
                        <a:rPr lang="en-US" sz="2000" b="1" dirty="0">
                          <a:effectLst/>
                        </a:rPr>
                        <a:t>0040)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09"/>
                  </a:ext>
                </a:extLst>
              </a:tr>
              <a:tr h="91440">
                <a:tc>
                  <a:txBody>
                    <a:bodyPr/>
                    <a:lstStyle/>
                    <a:p>
                      <a:pPr marL="0" marR="0">
                        <a:lnSpc>
                          <a:spcPct val="80000"/>
                        </a:lnSpc>
                        <a:spcBef>
                          <a:spcPts val="0"/>
                        </a:spcBef>
                        <a:spcAft>
                          <a:spcPts val="0"/>
                        </a:spcAft>
                      </a:pPr>
                      <a:r>
                        <a:rPr lang="en-US" sz="2000" cap="all">
                          <a:effectLst/>
                        </a:rPr>
                        <a:t>DONOR TO OTHER TYPE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0143 (.</a:t>
                      </a:r>
                      <a:r>
                        <a:rPr lang="en-US" sz="2000" b="1" dirty="0">
                          <a:effectLst/>
                        </a:rPr>
                        <a:t>0136)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0056 (.</a:t>
                      </a:r>
                      <a:r>
                        <a:rPr lang="en-US" sz="2000" b="1" dirty="0">
                          <a:effectLst/>
                        </a:rPr>
                        <a:t>0053)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0116 (.</a:t>
                      </a:r>
                      <a:r>
                        <a:rPr lang="en-US" sz="2000" b="1" dirty="0">
                          <a:effectLst/>
                        </a:rPr>
                        <a:t>0110)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0083 (.</a:t>
                      </a:r>
                      <a:r>
                        <a:rPr lang="en-US" sz="2000" b="1" dirty="0">
                          <a:effectLst/>
                        </a:rPr>
                        <a:t>0079)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10"/>
                  </a:ext>
                </a:extLst>
              </a:tr>
              <a:tr h="91440">
                <a:tc>
                  <a:txBody>
                    <a:bodyPr/>
                    <a:lstStyle/>
                    <a:p>
                      <a:pPr marL="0" marR="0">
                        <a:lnSpc>
                          <a:spcPct val="80000"/>
                        </a:lnSpc>
                        <a:spcBef>
                          <a:spcPts val="0"/>
                        </a:spcBef>
                        <a:spcAft>
                          <a:spcPts val="0"/>
                        </a:spcAft>
                      </a:pPr>
                      <a:r>
                        <a:rPr lang="en-US" sz="2000" cap="all" dirty="0">
                          <a:effectLst/>
                        </a:rPr>
                        <a:t>DONOR TO </a:t>
                      </a:r>
                      <a:r>
                        <a:rPr lang="en-US" sz="2000" cap="all" dirty="0" smtClean="0">
                          <a:effectLst/>
                        </a:rPr>
                        <a:t>MULTI-PURPOSE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-.0280</a:t>
                      </a:r>
                      <a:r>
                        <a:rPr lang="en-US" sz="2000" b="1" dirty="0" smtClean="0">
                          <a:effectLst/>
                        </a:rPr>
                        <a:t>*** (.</a:t>
                      </a:r>
                      <a:r>
                        <a:rPr lang="en-US" sz="2000" b="1" dirty="0">
                          <a:effectLst/>
                        </a:rPr>
                        <a:t>0078)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-.0109</a:t>
                      </a:r>
                      <a:r>
                        <a:rPr lang="en-US" sz="2000" b="1" dirty="0" smtClean="0">
                          <a:effectLst/>
                        </a:rPr>
                        <a:t>*** (.</a:t>
                      </a:r>
                      <a:r>
                        <a:rPr lang="en-US" sz="2000" b="1" dirty="0">
                          <a:effectLst/>
                        </a:rPr>
                        <a:t>0031)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.0227</a:t>
                      </a:r>
                      <a:r>
                        <a:rPr lang="en-US" sz="2000" b="1" dirty="0" smtClean="0">
                          <a:effectLst/>
                        </a:rPr>
                        <a:t>*** (.</a:t>
                      </a:r>
                      <a:r>
                        <a:rPr lang="en-US" sz="2000" b="1" dirty="0">
                          <a:effectLst/>
                        </a:rPr>
                        <a:t>0063)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.0162</a:t>
                      </a:r>
                      <a:r>
                        <a:rPr lang="en-US" sz="2000" b="1" dirty="0" smtClean="0">
                          <a:effectLst/>
                        </a:rPr>
                        <a:t>*** (.</a:t>
                      </a:r>
                      <a:r>
                        <a:rPr lang="en-US" sz="2000" b="1" dirty="0">
                          <a:effectLst/>
                        </a:rPr>
                        <a:t>0046)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11"/>
                  </a:ext>
                </a:extLst>
              </a:tr>
              <a:tr h="91440">
                <a:tc>
                  <a:txBody>
                    <a:bodyPr/>
                    <a:lstStyle/>
                    <a:p>
                      <a:pPr marL="0" marR="0">
                        <a:lnSpc>
                          <a:spcPct val="80000"/>
                        </a:lnSpc>
                        <a:spcBef>
                          <a:spcPts val="0"/>
                        </a:spcBef>
                        <a:spcAft>
                          <a:spcPts val="0"/>
                        </a:spcAft>
                      </a:pPr>
                      <a:r>
                        <a:rPr lang="en-US" sz="2000" cap="all">
                          <a:effectLst/>
                        </a:rPr>
                        <a:t>total giving amount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NS</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NS</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NS</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NS</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12"/>
                  </a:ext>
                </a:extLst>
              </a:tr>
              <a:tr h="91440">
                <a:tc>
                  <a:txBody>
                    <a:bodyPr/>
                    <a:lstStyle/>
                    <a:p>
                      <a:pPr marL="0" marR="0">
                        <a:lnSpc>
                          <a:spcPct val="80000"/>
                        </a:lnSpc>
                        <a:spcBef>
                          <a:spcPts val="0"/>
                        </a:spcBef>
                        <a:spcAft>
                          <a:spcPts val="0"/>
                        </a:spcAft>
                      </a:pPr>
                      <a:r>
                        <a:rPr lang="en-US" sz="2000" cap="all">
                          <a:effectLst/>
                        </a:rPr>
                        <a:t>Hispanic</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13"/>
                  </a:ext>
                </a:extLst>
              </a:tr>
              <a:tr h="91440">
                <a:tc>
                  <a:txBody>
                    <a:bodyPr/>
                    <a:lstStyle/>
                    <a:p>
                      <a:pPr marL="0" marR="0">
                        <a:lnSpc>
                          <a:spcPct val="80000"/>
                        </a:lnSpc>
                        <a:spcBef>
                          <a:spcPts val="0"/>
                        </a:spcBef>
                        <a:spcAft>
                          <a:spcPts val="0"/>
                        </a:spcAft>
                      </a:pPr>
                      <a:r>
                        <a:rPr lang="en-US" sz="2000" cap="all">
                          <a:effectLst/>
                        </a:rPr>
                        <a:t>Black</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14"/>
                  </a:ext>
                </a:extLst>
              </a:tr>
              <a:tr h="91440">
                <a:tc>
                  <a:txBody>
                    <a:bodyPr/>
                    <a:lstStyle/>
                    <a:p>
                      <a:pPr marL="0" marR="0">
                        <a:lnSpc>
                          <a:spcPct val="80000"/>
                        </a:lnSpc>
                        <a:spcBef>
                          <a:spcPts val="0"/>
                        </a:spcBef>
                        <a:spcAft>
                          <a:spcPts val="0"/>
                        </a:spcAft>
                      </a:pPr>
                      <a:r>
                        <a:rPr lang="en-US" sz="2000" cap="all">
                          <a:effectLst/>
                        </a:rPr>
                        <a:t>Other Races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15"/>
                  </a:ext>
                </a:extLst>
              </a:tr>
              <a:tr h="91440">
                <a:tc>
                  <a:txBody>
                    <a:bodyPr/>
                    <a:lstStyle/>
                    <a:p>
                      <a:pPr marL="0" marR="0">
                        <a:lnSpc>
                          <a:spcPct val="80000"/>
                        </a:lnSpc>
                        <a:spcBef>
                          <a:spcPts val="0"/>
                        </a:spcBef>
                        <a:spcAft>
                          <a:spcPts val="0"/>
                        </a:spcAft>
                      </a:pPr>
                      <a:r>
                        <a:rPr lang="en-US" sz="2000" cap="all">
                          <a:effectLst/>
                        </a:rPr>
                        <a:t>Ln (Wealth)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16"/>
                  </a:ext>
                </a:extLst>
              </a:tr>
              <a:tr h="91440">
                <a:tc>
                  <a:txBody>
                    <a:bodyPr/>
                    <a:lstStyle/>
                    <a:p>
                      <a:pPr marL="0" marR="0">
                        <a:lnSpc>
                          <a:spcPct val="80000"/>
                        </a:lnSpc>
                        <a:spcBef>
                          <a:spcPts val="0"/>
                        </a:spcBef>
                        <a:spcAft>
                          <a:spcPts val="0"/>
                        </a:spcAft>
                      </a:pPr>
                      <a:r>
                        <a:rPr lang="en-US" sz="2000" cap="all">
                          <a:effectLst/>
                        </a:rPr>
                        <a:t>EDUCATION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NS</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NS</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NS</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NS</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17"/>
                  </a:ext>
                </a:extLst>
              </a:tr>
              <a:tr h="91440">
                <a:tc>
                  <a:txBody>
                    <a:bodyPr/>
                    <a:lstStyle/>
                    <a:p>
                      <a:pPr marL="0" marR="0">
                        <a:lnSpc>
                          <a:spcPct val="80000"/>
                        </a:lnSpc>
                        <a:spcBef>
                          <a:spcPts val="0"/>
                        </a:spcBef>
                        <a:spcAft>
                          <a:spcPts val="0"/>
                        </a:spcAft>
                      </a:pPr>
                      <a:r>
                        <a:rPr lang="en-US" sz="2000" cap="all" dirty="0">
                          <a:effectLst/>
                        </a:rPr>
                        <a:t>AGE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18"/>
                  </a:ext>
                </a:extLst>
              </a:tr>
              <a:tr h="91440">
                <a:tc>
                  <a:txBody>
                    <a:bodyPr/>
                    <a:lstStyle/>
                    <a:p>
                      <a:pPr marL="0" marR="0">
                        <a:lnSpc>
                          <a:spcPct val="80000"/>
                        </a:lnSpc>
                        <a:spcBef>
                          <a:spcPts val="0"/>
                        </a:spcBef>
                        <a:spcAft>
                          <a:spcPts val="0"/>
                        </a:spcAft>
                      </a:pPr>
                      <a:r>
                        <a:rPr lang="en-US" sz="2000" cap="all">
                          <a:effectLst/>
                        </a:rPr>
                        <a:t>FAMILY SIZE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a:effectLst/>
                        </a:rPr>
                        <a: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tc>
                  <a:txBody>
                    <a:bodyPr/>
                    <a:lstStyle/>
                    <a:p>
                      <a:pPr marL="0" marR="0">
                        <a:lnSpc>
                          <a:spcPct val="80000"/>
                        </a:lnSpc>
                        <a:spcBef>
                          <a:spcPts val="0"/>
                        </a:spcBef>
                        <a:spcAft>
                          <a:spcPts val="0"/>
                        </a:spcAft>
                      </a:pPr>
                      <a:r>
                        <a:rPr lang="en-US" sz="2000" b="1" dirty="0">
                          <a:effectLst/>
                        </a:rPr>
                        <a:t>-</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620" marR="38620" marT="0" marB="0"/>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42741340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Explanatory Variables</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Content Placeholder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819150" y="1599236"/>
            <a:ext cx="11015243" cy="6217087"/>
          </a:xfrm>
          <a:prstGeom prst="rect">
            <a:avLst/>
          </a:prstGeom>
          <a:noFill/>
        </p:spPr>
        <p:txBody>
          <a:bodyPr wrap="square" rtlCol="0">
            <a:spAutoFit/>
          </a:bodyPr>
          <a:lstStyle/>
          <a:p>
            <a:pPr marL="285750" indent="-285750">
              <a:buFont typeface="Arial" panose="020B0604020202020204" pitchFamily="34" charset="0"/>
              <a:buChar char="•"/>
            </a:pPr>
            <a:endParaRPr lang="en-US" sz="2400" dirty="0">
              <a:solidFill>
                <a:srgbClr val="FFFFFF"/>
              </a:solidFill>
            </a:endParaRPr>
          </a:p>
          <a:p>
            <a:pPr marL="285750" indent="-285750">
              <a:buFont typeface="Arial" panose="020B0604020202020204" pitchFamily="34" charset="0"/>
              <a:buChar char="•"/>
            </a:pPr>
            <a:r>
              <a:rPr lang="en-US" sz="2000" dirty="0">
                <a:solidFill>
                  <a:srgbClr val="FFFFFF"/>
                </a:solidFill>
              </a:rPr>
              <a:t>Race</a:t>
            </a:r>
          </a:p>
          <a:p>
            <a:pPr marL="285750" indent="-285750">
              <a:buFont typeface="Arial" panose="020B0604020202020204" pitchFamily="34" charset="0"/>
              <a:buChar char="•"/>
            </a:pPr>
            <a:endParaRPr lang="en-US" sz="2000" dirty="0">
              <a:solidFill>
                <a:srgbClr val="FFFFFF"/>
              </a:solidFill>
            </a:endParaRPr>
          </a:p>
          <a:p>
            <a:pPr marL="285750" indent="-285750">
              <a:buFont typeface="Arial" panose="020B0604020202020204" pitchFamily="34" charset="0"/>
              <a:buChar char="•"/>
            </a:pPr>
            <a:r>
              <a:rPr lang="en-US" sz="2000" dirty="0">
                <a:solidFill>
                  <a:srgbClr val="FFFFFF"/>
                </a:solidFill>
              </a:rPr>
              <a:t>Ethnicity</a:t>
            </a:r>
          </a:p>
          <a:p>
            <a:pPr marL="285750" indent="-285750">
              <a:buFont typeface="Arial" panose="020B0604020202020204" pitchFamily="34" charset="0"/>
              <a:buChar char="•"/>
            </a:pPr>
            <a:endParaRPr lang="en-US" sz="2000" dirty="0">
              <a:solidFill>
                <a:srgbClr val="FFFFFF"/>
              </a:solidFill>
            </a:endParaRPr>
          </a:p>
          <a:p>
            <a:pPr marL="285750" indent="-285750">
              <a:buFont typeface="Arial" panose="020B0604020202020204" pitchFamily="34" charset="0"/>
              <a:buChar char="•"/>
            </a:pPr>
            <a:r>
              <a:rPr lang="en-US" sz="2000" dirty="0">
                <a:solidFill>
                  <a:srgbClr val="FFFFFF"/>
                </a:solidFill>
              </a:rPr>
              <a:t>Wealth (Ln</a:t>
            </a:r>
            <a:r>
              <a:rPr lang="en-US" sz="2000" dirty="0" smtClean="0">
                <a:solidFill>
                  <a:srgbClr val="FFFFFF"/>
                </a:solidFill>
              </a:rPr>
              <a:t>)</a:t>
            </a:r>
          </a:p>
          <a:p>
            <a:pPr marL="285750" indent="-285750">
              <a:buFont typeface="Arial" panose="020B0604020202020204" pitchFamily="34" charset="0"/>
              <a:buChar char="•"/>
            </a:pPr>
            <a:endParaRPr lang="en-US" sz="2000" dirty="0">
              <a:solidFill>
                <a:srgbClr val="FFFFFF"/>
              </a:solidFill>
            </a:endParaRPr>
          </a:p>
          <a:p>
            <a:pPr marL="285750" indent="-285750">
              <a:buFont typeface="Arial" panose="020B0604020202020204" pitchFamily="34" charset="0"/>
              <a:buChar char="•"/>
            </a:pPr>
            <a:r>
              <a:rPr lang="en-US" sz="2000" dirty="0" smtClean="0">
                <a:solidFill>
                  <a:srgbClr val="FFFFFF"/>
                </a:solidFill>
              </a:rPr>
              <a:t>Education</a:t>
            </a:r>
            <a:endParaRPr lang="en-US" sz="2000" dirty="0">
              <a:solidFill>
                <a:srgbClr val="FFFFFF"/>
              </a:solidFill>
            </a:endParaRPr>
          </a:p>
          <a:p>
            <a:pPr marL="285750" indent="-285750">
              <a:buFont typeface="Arial" panose="020B0604020202020204" pitchFamily="34" charset="0"/>
              <a:buChar char="•"/>
            </a:pPr>
            <a:endParaRPr lang="en-US" sz="2000" dirty="0">
              <a:solidFill>
                <a:srgbClr val="FFFFFF"/>
              </a:solidFill>
            </a:endParaRPr>
          </a:p>
          <a:p>
            <a:pPr marL="285750" indent="-285750">
              <a:buFont typeface="Arial" panose="020B0604020202020204" pitchFamily="34" charset="0"/>
              <a:buChar char="•"/>
            </a:pPr>
            <a:r>
              <a:rPr lang="en-US" sz="2000" dirty="0">
                <a:solidFill>
                  <a:srgbClr val="FFFFFF"/>
                </a:solidFill>
              </a:rPr>
              <a:t>Age</a:t>
            </a:r>
          </a:p>
          <a:p>
            <a:pPr marL="285750" indent="-285750">
              <a:buFont typeface="Arial" panose="020B0604020202020204" pitchFamily="34" charset="0"/>
              <a:buChar char="•"/>
            </a:pPr>
            <a:endParaRPr lang="en-US" sz="2000" dirty="0">
              <a:solidFill>
                <a:srgbClr val="FFFFFF"/>
              </a:solidFill>
            </a:endParaRPr>
          </a:p>
          <a:p>
            <a:pPr marL="342900" indent="-342900">
              <a:buFont typeface="Arial" panose="020B0604020202020204" pitchFamily="34" charset="0"/>
              <a:buChar char="•"/>
            </a:pPr>
            <a:r>
              <a:rPr lang="en-US" sz="2000" dirty="0">
                <a:solidFill>
                  <a:srgbClr val="FFFFFF"/>
                </a:solidFill>
              </a:rPr>
              <a:t>Family </a:t>
            </a:r>
            <a:r>
              <a:rPr lang="en-US" sz="2000" dirty="0" smtClean="0">
                <a:solidFill>
                  <a:srgbClr val="FFFFFF"/>
                </a:solidFill>
              </a:rPr>
              <a:t>Size</a:t>
            </a:r>
          </a:p>
          <a:p>
            <a:pPr marL="342900" indent="-342900">
              <a:buFont typeface="Arial" panose="020B0604020202020204" pitchFamily="34" charset="0"/>
              <a:buChar char="•"/>
            </a:pPr>
            <a:endParaRPr lang="en-US" sz="2000" dirty="0" smtClean="0">
              <a:solidFill>
                <a:srgbClr val="FFFFFF"/>
              </a:solidFill>
            </a:endParaRPr>
          </a:p>
          <a:p>
            <a:pPr marL="342900" indent="-342900">
              <a:buFont typeface="Arial" panose="020B0604020202020204" pitchFamily="34" charset="0"/>
              <a:buChar char="•"/>
            </a:pPr>
            <a:r>
              <a:rPr lang="en-US" sz="2000" dirty="0" smtClean="0">
                <a:solidFill>
                  <a:srgbClr val="FFFFFF"/>
                </a:solidFill>
              </a:rPr>
              <a:t>Total Giving Amount</a:t>
            </a:r>
            <a:endParaRPr lang="en-US" sz="2000" dirty="0">
              <a:solidFill>
                <a:srgbClr val="FFFFFF"/>
              </a:solidFill>
            </a:endParaRPr>
          </a:p>
          <a:p>
            <a:pPr marL="342900" indent="-342900">
              <a:buFont typeface="Arial" panose="020B0604020202020204" pitchFamily="34" charset="0"/>
              <a:buChar char="•"/>
            </a:pPr>
            <a:endParaRPr lang="en-US" sz="2000" dirty="0">
              <a:solidFill>
                <a:srgbClr val="FFFFFF"/>
              </a:solidFill>
            </a:endParaRPr>
          </a:p>
          <a:p>
            <a:pPr marL="342900" indent="-342900">
              <a:buFont typeface="Arial" panose="020B0604020202020204" pitchFamily="34" charset="0"/>
              <a:buChar char="•"/>
            </a:pPr>
            <a:r>
              <a:rPr lang="en-US" sz="2000" dirty="0">
                <a:solidFill>
                  <a:srgbClr val="FFFFFF"/>
                </a:solidFill>
              </a:rPr>
              <a:t>Being a donor to other types of charities</a:t>
            </a:r>
          </a:p>
          <a:p>
            <a:pPr marL="285750" indent="-285750">
              <a:buFont typeface="Arial" panose="020B0604020202020204" pitchFamily="34" charset="0"/>
              <a:buChar char="•"/>
            </a:pPr>
            <a:endParaRPr lang="en-US" sz="2000" dirty="0">
              <a:solidFill>
                <a:srgbClr val="FFFFFF"/>
              </a:solidFill>
            </a:endParaRPr>
          </a:p>
          <a:p>
            <a:pPr marL="285750" indent="-285750">
              <a:buFont typeface="Arial" panose="020B0604020202020204" pitchFamily="34" charset="0"/>
              <a:buChar char="•"/>
            </a:pPr>
            <a:endParaRPr lang="en-US" dirty="0">
              <a:solidFill>
                <a:srgbClr val="FFFFFF"/>
              </a:solidFill>
            </a:endParaRPr>
          </a:p>
          <a:p>
            <a:pPr marL="285750" indent="-285750">
              <a:buFont typeface="Arial" panose="020B0604020202020204" pitchFamily="34" charset="0"/>
              <a:buChar char="•"/>
            </a:pPr>
            <a:endParaRPr lang="en-US" dirty="0">
              <a:solidFill>
                <a:srgbClr val="FFFFFF"/>
              </a:solidFill>
            </a:endParaRPr>
          </a:p>
          <a:p>
            <a:endParaRPr lang="en-US" dirty="0">
              <a:solidFill>
                <a:srgbClr val="FFFFFF"/>
              </a:solidFill>
            </a:endParaRPr>
          </a:p>
        </p:txBody>
      </p:sp>
      <p:sp>
        <p:nvSpPr>
          <p:cNvPr id="5" name="Right Arrow 4"/>
          <p:cNvSpPr/>
          <p:nvPr/>
        </p:nvSpPr>
        <p:spPr>
          <a:xfrm rot="10800000">
            <a:off x="6340470" y="6316368"/>
            <a:ext cx="943276" cy="2598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01008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890" y="387367"/>
            <a:ext cx="9410770" cy="1099601"/>
          </a:xfrm>
        </p:spPr>
        <p:txBody>
          <a:bodyPr/>
          <a:lstStyle/>
          <a:p>
            <a:r>
              <a:rPr lang="en-US" sz="2000" dirty="0"/>
              <a:t>Ordered </a:t>
            </a:r>
            <a:r>
              <a:rPr lang="en-US" sz="2000" dirty="0" err="1"/>
              <a:t>Probit</a:t>
            </a:r>
            <a:r>
              <a:rPr lang="en-US" sz="2000" dirty="0"/>
              <a:t> Regression: Marginal Effect of Being a </a:t>
            </a:r>
            <a:r>
              <a:rPr lang="en-US" sz="2000" i="1" dirty="0"/>
              <a:t>Donor</a:t>
            </a:r>
            <a:r>
              <a:rPr lang="en-US" sz="2000" dirty="0"/>
              <a:t> to a Particular Type of Charity on the Importance of Leaving a </a:t>
            </a:r>
            <a:r>
              <a:rPr lang="en-US" sz="2000" i="1" dirty="0"/>
              <a:t>Bequest </a:t>
            </a:r>
            <a:r>
              <a:rPr lang="en-US" sz="2000" dirty="0"/>
              <a:t>to Charity,</a:t>
            </a:r>
            <a:r>
              <a:rPr lang="en-US" sz="2000" i="1" dirty="0"/>
              <a:t> </a:t>
            </a:r>
            <a:r>
              <a:rPr lang="en-US" sz="2000" dirty="0"/>
              <a:t>holding Ethnicity, Race, Wealth, </a:t>
            </a:r>
            <a:r>
              <a:rPr lang="en-US" sz="2000" dirty="0" smtClean="0"/>
              <a:t>Education, Age</a:t>
            </a:r>
            <a:r>
              <a:rPr lang="en-US" sz="2000" dirty="0"/>
              <a:t>, </a:t>
            </a:r>
            <a:r>
              <a:rPr lang="en-US" sz="2000" dirty="0" smtClean="0"/>
              <a:t>Family Size, Total Giving Amount, and Being a Donor to all other types of charities constant (one regression)</a:t>
            </a:r>
            <a:endParaRPr lang="en-US" sz="2000" dirty="0"/>
          </a:p>
        </p:txBody>
      </p:sp>
      <p:sp>
        <p:nvSpPr>
          <p:cNvPr id="5" name="Rectangle 4"/>
          <p:cNvSpPr/>
          <p:nvPr/>
        </p:nvSpPr>
        <p:spPr>
          <a:xfrm>
            <a:off x="9538701" y="877940"/>
            <a:ext cx="2653299" cy="1007840"/>
          </a:xfrm>
          <a:prstGeom prst="rect">
            <a:avLst/>
          </a:prstGeom>
        </p:spPr>
        <p:txBody>
          <a:bodyPr wrap="square">
            <a:spAutoFit/>
          </a:bodyPr>
          <a:lstStyle/>
          <a:p>
            <a:pPr>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level</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5</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Standard Errors are in parentheses</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Number of observations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7,422</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Data source: Panel Study of Income Dynamics, 2007 wave</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PSID survey weights applied</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5-Point Star 5"/>
          <p:cNvSpPr/>
          <p:nvPr/>
        </p:nvSpPr>
        <p:spPr>
          <a:xfrm>
            <a:off x="1542789" y="3176170"/>
            <a:ext cx="391885" cy="348343"/>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698811333"/>
              </p:ext>
            </p:extLst>
          </p:nvPr>
        </p:nvGraphicFramePr>
        <p:xfrm>
          <a:off x="0" y="1885780"/>
          <a:ext cx="12192001" cy="2926080"/>
        </p:xfrm>
        <a:graphic>
          <a:graphicData uri="http://schemas.openxmlformats.org/drawingml/2006/table">
            <a:tbl>
              <a:tblPr firstRow="1" firstCol="1" bandRow="1">
                <a:tableStyleId>{5C22544A-7EE6-4342-B048-85BDC9FD1C3A}</a:tableStyleId>
              </a:tblPr>
              <a:tblGrid>
                <a:gridCol w="3761874">
                  <a:extLst>
                    <a:ext uri="{9D8B030D-6E8A-4147-A177-3AD203B41FA5}">
                      <a16:colId xmlns:a16="http://schemas.microsoft.com/office/drawing/2014/main" val="20000"/>
                    </a:ext>
                  </a:extLst>
                </a:gridCol>
                <a:gridCol w="2149642">
                  <a:extLst>
                    <a:ext uri="{9D8B030D-6E8A-4147-A177-3AD203B41FA5}">
                      <a16:colId xmlns:a16="http://schemas.microsoft.com/office/drawing/2014/main" val="20001"/>
                    </a:ext>
                  </a:extLst>
                </a:gridCol>
                <a:gridCol w="2205789">
                  <a:extLst>
                    <a:ext uri="{9D8B030D-6E8A-4147-A177-3AD203B41FA5}">
                      <a16:colId xmlns:a16="http://schemas.microsoft.com/office/drawing/2014/main" val="20002"/>
                    </a:ext>
                  </a:extLst>
                </a:gridCol>
                <a:gridCol w="2029327">
                  <a:extLst>
                    <a:ext uri="{9D8B030D-6E8A-4147-A177-3AD203B41FA5}">
                      <a16:colId xmlns:a16="http://schemas.microsoft.com/office/drawing/2014/main" val="20003"/>
                    </a:ext>
                  </a:extLst>
                </a:gridCol>
                <a:gridCol w="2045369">
                  <a:extLst>
                    <a:ext uri="{9D8B030D-6E8A-4147-A177-3AD203B41FA5}">
                      <a16:colId xmlns:a16="http://schemas.microsoft.com/office/drawing/2014/main" val="20004"/>
                    </a:ext>
                  </a:extLst>
                </a:gridCol>
              </a:tblGrid>
              <a:tr h="182880">
                <a:tc>
                  <a:txBody>
                    <a:bodyPr/>
                    <a:lstStyle/>
                    <a:p>
                      <a:pPr marL="0" marR="0">
                        <a:lnSpc>
                          <a:spcPct val="80000"/>
                        </a:lnSpc>
                        <a:spcBef>
                          <a:spcPts val="0"/>
                        </a:spcBef>
                        <a:spcAft>
                          <a:spcPts val="0"/>
                        </a:spcAft>
                      </a:pPr>
                      <a:r>
                        <a:rPr lang="en-US" sz="2000" cap="all" dirty="0">
                          <a:effectLst/>
                        </a:rPr>
                        <a:t>Explanatory Variable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cap="all" dirty="0">
                          <a:effectLst/>
                        </a:rPr>
                        <a:t>Not at all Imp.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cap="all">
                          <a:effectLst/>
                        </a:rPr>
                        <a:t>Not Imp.</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cap="all">
                          <a:effectLst/>
                        </a:rPr>
                        <a:t>Quite Imp.</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cap="all" dirty="0">
                          <a:effectLst/>
                        </a:rPr>
                        <a:t>Very Imp.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0"/>
                  </a:ext>
                </a:extLst>
              </a:tr>
              <a:tr h="182880">
                <a:tc>
                  <a:txBody>
                    <a:bodyPr/>
                    <a:lstStyle/>
                    <a:p>
                      <a:pPr marL="0" marR="0">
                        <a:lnSpc>
                          <a:spcPct val="80000"/>
                        </a:lnSpc>
                        <a:spcBef>
                          <a:spcPts val="0"/>
                        </a:spcBef>
                        <a:spcAft>
                          <a:spcPts val="0"/>
                        </a:spcAft>
                      </a:pPr>
                      <a:r>
                        <a:rPr lang="en-US" sz="2000" cap="all">
                          <a:effectLst/>
                        </a:rPr>
                        <a:t>DONOR TO THE NEEDY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0068 (.</a:t>
                      </a:r>
                      <a:r>
                        <a:rPr lang="en-US" sz="2000" b="1" dirty="0">
                          <a:effectLst/>
                        </a:rPr>
                        <a:t>0081)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0027 (.</a:t>
                      </a:r>
                      <a:r>
                        <a:rPr lang="en-US" sz="2000" b="1" dirty="0">
                          <a:effectLst/>
                        </a:rPr>
                        <a:t>0032)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0056 (.</a:t>
                      </a:r>
                      <a:r>
                        <a:rPr lang="en-US" sz="2000" b="1" dirty="0">
                          <a:effectLst/>
                        </a:rPr>
                        <a:t>0066)</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0040 (.</a:t>
                      </a:r>
                      <a:r>
                        <a:rPr lang="en-US" sz="2000" b="1" dirty="0">
                          <a:effectLst/>
                        </a:rPr>
                        <a:t>0047)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1"/>
                  </a:ext>
                </a:extLst>
              </a:tr>
              <a:tr h="182880">
                <a:tc>
                  <a:txBody>
                    <a:bodyPr/>
                    <a:lstStyle/>
                    <a:p>
                      <a:pPr marL="0" marR="0">
                        <a:lnSpc>
                          <a:spcPct val="80000"/>
                        </a:lnSpc>
                        <a:spcBef>
                          <a:spcPts val="0"/>
                        </a:spcBef>
                        <a:spcAft>
                          <a:spcPts val="0"/>
                        </a:spcAft>
                      </a:pPr>
                      <a:r>
                        <a:rPr lang="en-US" sz="2000" cap="all" dirty="0">
                          <a:effectLst/>
                        </a:rPr>
                        <a:t>DONOR TO HEALTH ORG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-.0223</a:t>
                      </a:r>
                      <a:r>
                        <a:rPr lang="en-US" sz="2000" b="1" dirty="0" smtClean="0">
                          <a:effectLst/>
                        </a:rPr>
                        <a:t>** (.</a:t>
                      </a:r>
                      <a:r>
                        <a:rPr lang="en-US" sz="2000" b="1" dirty="0">
                          <a:effectLst/>
                        </a:rPr>
                        <a:t>0092)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-.0088</a:t>
                      </a:r>
                      <a:r>
                        <a:rPr lang="en-US" sz="2000" b="1" dirty="0" smtClean="0">
                          <a:effectLst/>
                        </a:rPr>
                        <a:t>** (.</a:t>
                      </a:r>
                      <a:r>
                        <a:rPr lang="en-US" sz="2000" b="1" dirty="0">
                          <a:effectLst/>
                        </a:rPr>
                        <a:t>0036)</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.0182</a:t>
                      </a:r>
                      <a:r>
                        <a:rPr lang="en-US" sz="2000" b="1" dirty="0" smtClean="0">
                          <a:effectLst/>
                        </a:rPr>
                        <a:t>** (.</a:t>
                      </a:r>
                      <a:r>
                        <a:rPr lang="en-US" sz="2000" b="1" dirty="0">
                          <a:effectLst/>
                        </a:rPr>
                        <a:t>0074)</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.0129</a:t>
                      </a:r>
                      <a:r>
                        <a:rPr lang="en-US" sz="2000" b="1" dirty="0" smtClean="0">
                          <a:effectLst/>
                        </a:rPr>
                        <a:t>** (.</a:t>
                      </a:r>
                      <a:r>
                        <a:rPr lang="en-US" sz="2000" b="1" dirty="0">
                          <a:effectLst/>
                        </a:rPr>
                        <a:t>0053)</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2"/>
                  </a:ext>
                </a:extLst>
              </a:tr>
              <a:tr h="182880">
                <a:tc>
                  <a:txBody>
                    <a:bodyPr/>
                    <a:lstStyle/>
                    <a:p>
                      <a:pPr marL="0" marR="0">
                        <a:lnSpc>
                          <a:spcPct val="80000"/>
                        </a:lnSpc>
                        <a:spcBef>
                          <a:spcPts val="0"/>
                        </a:spcBef>
                        <a:spcAft>
                          <a:spcPts val="0"/>
                        </a:spcAft>
                      </a:pPr>
                      <a:r>
                        <a:rPr lang="en-US" sz="2000" cap="all" dirty="0">
                          <a:effectLst/>
                        </a:rPr>
                        <a:t>DONOR TO EDUCATION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-.0307</a:t>
                      </a:r>
                      <a:r>
                        <a:rPr lang="en-US" sz="2000" b="1" dirty="0" smtClean="0">
                          <a:effectLst/>
                        </a:rPr>
                        <a:t>* (.</a:t>
                      </a:r>
                      <a:r>
                        <a:rPr lang="en-US" sz="2000" b="1" dirty="0">
                          <a:effectLst/>
                        </a:rPr>
                        <a:t>0108)</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-.0121</a:t>
                      </a:r>
                      <a:r>
                        <a:rPr lang="en-US" sz="2000" b="1" dirty="0" smtClean="0">
                          <a:effectLst/>
                        </a:rPr>
                        <a:t>* (.</a:t>
                      </a:r>
                      <a:r>
                        <a:rPr lang="en-US" sz="2000" b="1" dirty="0">
                          <a:effectLst/>
                        </a:rPr>
                        <a:t>0043)</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.0249</a:t>
                      </a:r>
                      <a:r>
                        <a:rPr lang="en-US" sz="2000" b="1" dirty="0" smtClean="0">
                          <a:effectLst/>
                        </a:rPr>
                        <a:t>* (.</a:t>
                      </a:r>
                      <a:r>
                        <a:rPr lang="en-US" sz="2000" b="1" dirty="0">
                          <a:effectLst/>
                        </a:rPr>
                        <a:t>0088)</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.0178</a:t>
                      </a:r>
                      <a:r>
                        <a:rPr lang="en-US" sz="2000" b="1" dirty="0" smtClean="0">
                          <a:effectLst/>
                        </a:rPr>
                        <a:t>* (.</a:t>
                      </a:r>
                      <a:r>
                        <a:rPr lang="en-US" sz="2000" b="1" dirty="0">
                          <a:effectLst/>
                        </a:rPr>
                        <a:t>0063)</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3"/>
                  </a:ext>
                </a:extLst>
              </a:tr>
              <a:tr h="182880">
                <a:tc>
                  <a:txBody>
                    <a:bodyPr/>
                    <a:lstStyle/>
                    <a:p>
                      <a:pPr marL="0" marR="0">
                        <a:lnSpc>
                          <a:spcPct val="80000"/>
                        </a:lnSpc>
                        <a:spcBef>
                          <a:spcPts val="0"/>
                        </a:spcBef>
                        <a:spcAft>
                          <a:spcPts val="0"/>
                        </a:spcAft>
                      </a:pPr>
                      <a:r>
                        <a:rPr lang="en-US" sz="2000" cap="all">
                          <a:effectLst/>
                        </a:rPr>
                        <a:t>DONOR TO YOUTH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0096 (.</a:t>
                      </a:r>
                      <a:r>
                        <a:rPr lang="en-US" sz="2000" b="1" dirty="0">
                          <a:effectLst/>
                        </a:rPr>
                        <a:t>0112)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0038 (.</a:t>
                      </a:r>
                      <a:r>
                        <a:rPr lang="en-US" sz="2000" b="1" dirty="0">
                          <a:effectLst/>
                        </a:rPr>
                        <a:t>0044)</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0078 (.</a:t>
                      </a:r>
                      <a:r>
                        <a:rPr lang="en-US" sz="2000" b="1" dirty="0">
                          <a:effectLst/>
                        </a:rPr>
                        <a:t>0091)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0055 (.</a:t>
                      </a:r>
                      <a:r>
                        <a:rPr lang="en-US" sz="2000" b="1" dirty="0">
                          <a:effectLst/>
                        </a:rPr>
                        <a:t>0065)</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4"/>
                  </a:ext>
                </a:extLst>
              </a:tr>
              <a:tr h="182880">
                <a:tc>
                  <a:txBody>
                    <a:bodyPr/>
                    <a:lstStyle/>
                    <a:p>
                      <a:pPr marL="0" marR="0">
                        <a:lnSpc>
                          <a:spcPct val="80000"/>
                        </a:lnSpc>
                        <a:spcBef>
                          <a:spcPts val="0"/>
                        </a:spcBef>
                        <a:spcAft>
                          <a:spcPts val="0"/>
                        </a:spcAft>
                      </a:pPr>
                      <a:r>
                        <a:rPr lang="en-US" sz="2000" cap="all" dirty="0">
                          <a:effectLst/>
                        </a:rPr>
                        <a:t>DONOR TO CULTURE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-.0558</a:t>
                      </a:r>
                      <a:r>
                        <a:rPr lang="en-US" sz="2000" b="1" dirty="0" smtClean="0">
                          <a:effectLst/>
                        </a:rPr>
                        <a:t>*** (.</a:t>
                      </a:r>
                      <a:r>
                        <a:rPr lang="en-US" sz="2000" b="1" dirty="0">
                          <a:effectLst/>
                        </a:rPr>
                        <a:t>0152)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-.0220</a:t>
                      </a:r>
                      <a:r>
                        <a:rPr lang="en-US" sz="2000" b="1" dirty="0" smtClean="0">
                          <a:effectLst/>
                        </a:rPr>
                        <a:t>*** (.</a:t>
                      </a:r>
                      <a:r>
                        <a:rPr lang="en-US" sz="2000" b="1" dirty="0">
                          <a:effectLst/>
                        </a:rPr>
                        <a:t>0061)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.0454</a:t>
                      </a:r>
                      <a:r>
                        <a:rPr lang="en-US" sz="2000" b="1" dirty="0" smtClean="0">
                          <a:effectLst/>
                        </a:rPr>
                        <a:t>*** (.</a:t>
                      </a:r>
                      <a:r>
                        <a:rPr lang="en-US" sz="2000" b="1" dirty="0">
                          <a:effectLst/>
                        </a:rPr>
                        <a:t>0124)</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.0324</a:t>
                      </a:r>
                      <a:r>
                        <a:rPr lang="en-US" sz="2000" b="1" dirty="0" smtClean="0">
                          <a:effectLst/>
                        </a:rPr>
                        <a:t>*** (.</a:t>
                      </a:r>
                      <a:r>
                        <a:rPr lang="en-US" sz="2000" b="1" dirty="0">
                          <a:effectLst/>
                        </a:rPr>
                        <a:t>0089)</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5"/>
                  </a:ext>
                </a:extLst>
              </a:tr>
              <a:tr h="182880">
                <a:tc>
                  <a:txBody>
                    <a:bodyPr/>
                    <a:lstStyle/>
                    <a:p>
                      <a:pPr marL="0" marR="0">
                        <a:lnSpc>
                          <a:spcPct val="80000"/>
                        </a:lnSpc>
                        <a:spcBef>
                          <a:spcPts val="0"/>
                        </a:spcBef>
                        <a:spcAft>
                          <a:spcPts val="0"/>
                        </a:spcAft>
                      </a:pPr>
                      <a:r>
                        <a:rPr lang="en-US" sz="2000" cap="all">
                          <a:effectLst/>
                        </a:rPr>
                        <a:t>DONOR TO THE COMMUNITY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0047 (.</a:t>
                      </a:r>
                      <a:r>
                        <a:rPr lang="en-US" sz="2000" b="1" dirty="0">
                          <a:effectLst/>
                        </a:rPr>
                        <a:t>0161)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0018 (.</a:t>
                      </a:r>
                      <a:r>
                        <a:rPr lang="en-US" sz="2000" b="1" dirty="0">
                          <a:effectLst/>
                        </a:rPr>
                        <a:t>0063)</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0038 (.</a:t>
                      </a:r>
                      <a:r>
                        <a:rPr lang="en-US" sz="2000" b="1" dirty="0">
                          <a:effectLst/>
                        </a:rPr>
                        <a:t>0131)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0027 (.</a:t>
                      </a:r>
                      <a:r>
                        <a:rPr lang="en-US" sz="2000" b="1" dirty="0">
                          <a:effectLst/>
                        </a:rPr>
                        <a:t>0094)</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6"/>
                  </a:ext>
                </a:extLst>
              </a:tr>
              <a:tr h="182880">
                <a:tc>
                  <a:txBody>
                    <a:bodyPr/>
                    <a:lstStyle/>
                    <a:p>
                      <a:pPr marL="0" marR="0">
                        <a:lnSpc>
                          <a:spcPct val="80000"/>
                        </a:lnSpc>
                        <a:spcBef>
                          <a:spcPts val="0"/>
                        </a:spcBef>
                        <a:spcAft>
                          <a:spcPts val="0"/>
                        </a:spcAft>
                      </a:pPr>
                      <a:r>
                        <a:rPr lang="en-US" sz="2000" cap="all">
                          <a:effectLst/>
                        </a:rPr>
                        <a:t>DONOR TO THE ENVIRONMENT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0132 (.</a:t>
                      </a:r>
                      <a:r>
                        <a:rPr lang="en-US" sz="2000" b="1" dirty="0">
                          <a:effectLst/>
                        </a:rPr>
                        <a:t>0136)</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0052 (.</a:t>
                      </a:r>
                      <a:r>
                        <a:rPr lang="en-US" sz="2000" b="1" dirty="0">
                          <a:effectLst/>
                        </a:rPr>
                        <a:t>0053)</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0108 (.</a:t>
                      </a:r>
                      <a:r>
                        <a:rPr lang="en-US" sz="2000" b="1" dirty="0">
                          <a:effectLst/>
                        </a:rPr>
                        <a:t>0110)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0077 (.</a:t>
                      </a:r>
                      <a:r>
                        <a:rPr lang="en-US" sz="2000" b="1" dirty="0">
                          <a:effectLst/>
                        </a:rPr>
                        <a:t>0079)</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7"/>
                  </a:ext>
                </a:extLst>
              </a:tr>
              <a:tr h="182880">
                <a:tc>
                  <a:txBody>
                    <a:bodyPr/>
                    <a:lstStyle/>
                    <a:p>
                      <a:pPr marL="0" marR="0" lvl="0" indent="0" algn="l" defTabSz="457200" rtl="0" eaLnBrk="1" fontAlgn="auto" latinLnBrk="0" hangingPunct="1">
                        <a:lnSpc>
                          <a:spcPct val="80000"/>
                        </a:lnSpc>
                        <a:spcBef>
                          <a:spcPts val="0"/>
                        </a:spcBef>
                        <a:spcAft>
                          <a:spcPts val="0"/>
                        </a:spcAft>
                        <a:buClrTx/>
                        <a:buSzTx/>
                        <a:buFontTx/>
                        <a:buNone/>
                        <a:tabLst/>
                        <a:defRPr/>
                      </a:pPr>
                      <a:r>
                        <a:rPr lang="en-US" sz="2000" cap="all" dirty="0">
                          <a:effectLst/>
                        </a:rPr>
                        <a:t>DONOR TO </a:t>
                      </a:r>
                      <a:r>
                        <a:rPr lang="en-US" sz="2000" dirty="0" smtClean="0"/>
                        <a:t>INT’L RELIEF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-.0573</a:t>
                      </a:r>
                      <a:r>
                        <a:rPr lang="en-US" sz="2000" b="1" dirty="0" smtClean="0">
                          <a:effectLst/>
                        </a:rPr>
                        <a:t>*** (.</a:t>
                      </a:r>
                      <a:r>
                        <a:rPr lang="en-US" sz="2000" b="1" dirty="0">
                          <a:effectLst/>
                        </a:rPr>
                        <a:t>0152)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-.0225</a:t>
                      </a:r>
                      <a:r>
                        <a:rPr lang="en-US" sz="2000" b="1" dirty="0" smtClean="0">
                          <a:effectLst/>
                        </a:rPr>
                        <a:t>*** (.</a:t>
                      </a:r>
                      <a:r>
                        <a:rPr lang="en-US" sz="2000" b="1" dirty="0">
                          <a:effectLst/>
                        </a:rPr>
                        <a:t>0061)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.0466</a:t>
                      </a:r>
                      <a:r>
                        <a:rPr lang="en-US" sz="2000" b="1" dirty="0" smtClean="0">
                          <a:effectLst/>
                        </a:rPr>
                        <a:t>*** (.</a:t>
                      </a:r>
                      <a:r>
                        <a:rPr lang="en-US" sz="2000" b="1" dirty="0">
                          <a:effectLst/>
                        </a:rPr>
                        <a:t>0123)</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.0332</a:t>
                      </a:r>
                      <a:r>
                        <a:rPr lang="en-US" sz="2000" b="1" dirty="0" smtClean="0">
                          <a:effectLst/>
                        </a:rPr>
                        <a:t>*** (.</a:t>
                      </a:r>
                      <a:r>
                        <a:rPr lang="en-US" sz="2000" b="1" dirty="0">
                          <a:effectLst/>
                        </a:rPr>
                        <a:t>0089)</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8"/>
                  </a:ext>
                </a:extLst>
              </a:tr>
              <a:tr h="182880">
                <a:tc>
                  <a:txBody>
                    <a:bodyPr/>
                    <a:lstStyle/>
                    <a:p>
                      <a:pPr marL="0" marR="0">
                        <a:lnSpc>
                          <a:spcPct val="80000"/>
                        </a:lnSpc>
                        <a:spcBef>
                          <a:spcPts val="0"/>
                        </a:spcBef>
                        <a:spcAft>
                          <a:spcPts val="0"/>
                        </a:spcAft>
                      </a:pPr>
                      <a:r>
                        <a:rPr lang="en-US" sz="2000" cap="all" dirty="0">
                          <a:effectLst/>
                        </a:rPr>
                        <a:t>DONOR TO </a:t>
                      </a:r>
                      <a:r>
                        <a:rPr lang="en-US" sz="2000" cap="all" dirty="0" smtClean="0">
                          <a:effectLst/>
                        </a:rPr>
                        <a:t>RELIGIOUS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-.0275</a:t>
                      </a:r>
                      <a:r>
                        <a:rPr lang="en-US" sz="2000" b="1" dirty="0" smtClean="0">
                          <a:effectLst/>
                        </a:rPr>
                        <a:t>*** (.</a:t>
                      </a:r>
                      <a:r>
                        <a:rPr lang="en-US" sz="2000" b="1" dirty="0">
                          <a:effectLst/>
                        </a:rPr>
                        <a:t>0071)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-.0108</a:t>
                      </a:r>
                      <a:r>
                        <a:rPr lang="en-US" sz="2000" b="1" dirty="0" smtClean="0">
                          <a:effectLst/>
                        </a:rPr>
                        <a:t>*** (.</a:t>
                      </a:r>
                      <a:r>
                        <a:rPr lang="en-US" sz="2000" b="1" dirty="0">
                          <a:effectLst/>
                        </a:rPr>
                        <a:t>0028)</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.0223</a:t>
                      </a:r>
                      <a:r>
                        <a:rPr lang="en-US" sz="2000" b="1" dirty="0" smtClean="0">
                          <a:effectLst/>
                        </a:rPr>
                        <a:t>*** (.</a:t>
                      </a:r>
                      <a:r>
                        <a:rPr lang="en-US" sz="2000" b="1" dirty="0">
                          <a:effectLst/>
                        </a:rPr>
                        <a:t>0057)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.0159</a:t>
                      </a:r>
                      <a:r>
                        <a:rPr lang="en-US" sz="2000" b="1" dirty="0" smtClean="0">
                          <a:effectLst/>
                        </a:rPr>
                        <a:t>*** (.</a:t>
                      </a:r>
                      <a:r>
                        <a:rPr lang="en-US" sz="2000" b="1" dirty="0">
                          <a:effectLst/>
                        </a:rPr>
                        <a:t>0041)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9"/>
                  </a:ext>
                </a:extLst>
              </a:tr>
              <a:tr h="182880">
                <a:tc>
                  <a:txBody>
                    <a:bodyPr/>
                    <a:lstStyle/>
                    <a:p>
                      <a:pPr marL="0" marR="0">
                        <a:lnSpc>
                          <a:spcPct val="80000"/>
                        </a:lnSpc>
                        <a:spcBef>
                          <a:spcPts val="0"/>
                        </a:spcBef>
                        <a:spcAft>
                          <a:spcPts val="0"/>
                        </a:spcAft>
                      </a:pPr>
                      <a:r>
                        <a:rPr lang="en-US" sz="2000" cap="all" dirty="0">
                          <a:effectLst/>
                        </a:rPr>
                        <a:t>DONOR TO OTHER TYPE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.0305</a:t>
                      </a:r>
                      <a:r>
                        <a:rPr lang="en-US" sz="2000" b="1" dirty="0" smtClean="0">
                          <a:effectLst/>
                        </a:rPr>
                        <a:t>* (.</a:t>
                      </a:r>
                      <a:r>
                        <a:rPr lang="en-US" sz="2000" b="1" dirty="0">
                          <a:effectLst/>
                        </a:rPr>
                        <a:t>0137)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.0120</a:t>
                      </a:r>
                      <a:r>
                        <a:rPr lang="en-US" sz="2000" b="1" dirty="0" smtClean="0">
                          <a:effectLst/>
                        </a:rPr>
                        <a:t>* (.</a:t>
                      </a:r>
                      <a:r>
                        <a:rPr lang="en-US" sz="2000" b="1" dirty="0">
                          <a:effectLst/>
                        </a:rPr>
                        <a:t>0054)</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-.0248</a:t>
                      </a:r>
                      <a:r>
                        <a:rPr lang="en-US" sz="2000" b="1" dirty="0" smtClean="0">
                          <a:effectLst/>
                        </a:rPr>
                        <a:t>* (.</a:t>
                      </a:r>
                      <a:r>
                        <a:rPr lang="en-US" sz="2000" b="1" dirty="0">
                          <a:effectLst/>
                        </a:rPr>
                        <a:t>0112)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-.0177</a:t>
                      </a:r>
                      <a:r>
                        <a:rPr lang="en-US" sz="2000" b="1" dirty="0" smtClean="0">
                          <a:effectLst/>
                        </a:rPr>
                        <a:t>* (.</a:t>
                      </a:r>
                      <a:r>
                        <a:rPr lang="en-US" sz="2000" b="1" dirty="0">
                          <a:effectLst/>
                        </a:rPr>
                        <a:t>0080)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10"/>
                  </a:ext>
                </a:extLst>
              </a:tr>
              <a:tr h="182880">
                <a:tc>
                  <a:txBody>
                    <a:bodyPr/>
                    <a:lstStyle/>
                    <a:p>
                      <a:pPr marL="0" marR="0">
                        <a:lnSpc>
                          <a:spcPct val="80000"/>
                        </a:lnSpc>
                        <a:spcBef>
                          <a:spcPts val="0"/>
                        </a:spcBef>
                        <a:spcAft>
                          <a:spcPts val="0"/>
                        </a:spcAft>
                      </a:pPr>
                      <a:r>
                        <a:rPr lang="en-US" sz="2000" cap="all" dirty="0">
                          <a:effectLst/>
                        </a:rPr>
                        <a:t>DONOR TO </a:t>
                      </a:r>
                      <a:r>
                        <a:rPr lang="en-US" sz="2000" cap="all" dirty="0" smtClean="0">
                          <a:effectLst/>
                        </a:rPr>
                        <a:t>MULTI-PURPOSE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0062 (.</a:t>
                      </a:r>
                      <a:r>
                        <a:rPr lang="en-US" sz="2000" b="1" dirty="0">
                          <a:effectLst/>
                        </a:rPr>
                        <a:t>0083)</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0024 (.</a:t>
                      </a:r>
                      <a:r>
                        <a:rPr lang="en-US" sz="2000" b="1" dirty="0">
                          <a:effectLst/>
                        </a:rPr>
                        <a:t>0032)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0051 (.</a:t>
                      </a:r>
                      <a:r>
                        <a:rPr lang="en-US" sz="2000" b="1" dirty="0">
                          <a:effectLst/>
                        </a:rPr>
                        <a:t>0067)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80000"/>
                        </a:lnSpc>
                        <a:spcBef>
                          <a:spcPts val="0"/>
                        </a:spcBef>
                        <a:spcAft>
                          <a:spcPts val="0"/>
                        </a:spcAft>
                      </a:pPr>
                      <a:r>
                        <a:rPr lang="en-US" sz="2000" b="1" dirty="0">
                          <a:effectLst/>
                        </a:rPr>
                        <a:t>.</a:t>
                      </a:r>
                      <a:r>
                        <a:rPr lang="en-US" sz="2000" b="1" dirty="0" smtClean="0">
                          <a:effectLst/>
                        </a:rPr>
                        <a:t>0036 (.</a:t>
                      </a:r>
                      <a:r>
                        <a:rPr lang="en-US" sz="2000" b="1" dirty="0">
                          <a:effectLst/>
                        </a:rPr>
                        <a:t>0048)</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1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386449480"/>
              </p:ext>
            </p:extLst>
          </p:nvPr>
        </p:nvGraphicFramePr>
        <p:xfrm>
          <a:off x="0" y="4822914"/>
          <a:ext cx="12192000" cy="1950720"/>
        </p:xfrm>
        <a:graphic>
          <a:graphicData uri="http://schemas.openxmlformats.org/drawingml/2006/table">
            <a:tbl>
              <a:tblPr firstRow="1" firstCol="1" bandRow="1">
                <a:tableStyleId>{5C22544A-7EE6-4342-B048-85BDC9FD1C3A}</a:tableStyleId>
              </a:tblPr>
              <a:tblGrid>
                <a:gridCol w="3753853">
                  <a:extLst>
                    <a:ext uri="{9D8B030D-6E8A-4147-A177-3AD203B41FA5}">
                      <a16:colId xmlns:a16="http://schemas.microsoft.com/office/drawing/2014/main" val="20000"/>
                    </a:ext>
                  </a:extLst>
                </a:gridCol>
                <a:gridCol w="2149642">
                  <a:extLst>
                    <a:ext uri="{9D8B030D-6E8A-4147-A177-3AD203B41FA5}">
                      <a16:colId xmlns:a16="http://schemas.microsoft.com/office/drawing/2014/main" val="20001"/>
                    </a:ext>
                  </a:extLst>
                </a:gridCol>
                <a:gridCol w="2213810">
                  <a:extLst>
                    <a:ext uri="{9D8B030D-6E8A-4147-A177-3AD203B41FA5}">
                      <a16:colId xmlns:a16="http://schemas.microsoft.com/office/drawing/2014/main" val="20002"/>
                    </a:ext>
                  </a:extLst>
                </a:gridCol>
                <a:gridCol w="2013284">
                  <a:extLst>
                    <a:ext uri="{9D8B030D-6E8A-4147-A177-3AD203B41FA5}">
                      <a16:colId xmlns:a16="http://schemas.microsoft.com/office/drawing/2014/main" val="20003"/>
                    </a:ext>
                  </a:extLst>
                </a:gridCol>
                <a:gridCol w="2061411">
                  <a:extLst>
                    <a:ext uri="{9D8B030D-6E8A-4147-A177-3AD203B41FA5}">
                      <a16:colId xmlns:a16="http://schemas.microsoft.com/office/drawing/2014/main" val="20004"/>
                    </a:ext>
                  </a:extLst>
                </a:gridCol>
              </a:tblGrid>
              <a:tr h="146367">
                <a:tc>
                  <a:txBody>
                    <a:bodyPr/>
                    <a:lstStyle/>
                    <a:p>
                      <a:pPr marL="0" marR="0">
                        <a:lnSpc>
                          <a:spcPct val="80000"/>
                        </a:lnSpc>
                        <a:spcBef>
                          <a:spcPts val="0"/>
                        </a:spcBef>
                        <a:spcAft>
                          <a:spcPts val="0"/>
                        </a:spcAft>
                      </a:pPr>
                      <a:r>
                        <a:rPr lang="en-US" sz="2000" cap="all" dirty="0">
                          <a:effectLst/>
                        </a:rPr>
                        <a:t>total giving amount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0" cap="all" dirty="0">
                          <a:solidFill>
                            <a:srgbClr val="7F7F7F"/>
                          </a:solidFill>
                          <a:effectLst/>
                        </a:rPr>
                        <a:t>NS</a:t>
                      </a:r>
                      <a:endParaRPr lang="en-US" sz="1800" b="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4E7E7"/>
                    </a:solidFill>
                  </a:tcPr>
                </a:tc>
                <a:tc>
                  <a:txBody>
                    <a:bodyPr/>
                    <a:lstStyle/>
                    <a:p>
                      <a:pPr marL="0" marR="0">
                        <a:lnSpc>
                          <a:spcPct val="80000"/>
                        </a:lnSpc>
                        <a:spcBef>
                          <a:spcPts val="0"/>
                        </a:spcBef>
                        <a:spcAft>
                          <a:spcPts val="0"/>
                        </a:spcAft>
                      </a:pPr>
                      <a:r>
                        <a:rPr lang="en-US" sz="2000" b="0" cap="all" dirty="0">
                          <a:solidFill>
                            <a:srgbClr val="7F7F7F"/>
                          </a:solidFill>
                          <a:effectLst/>
                        </a:rPr>
                        <a:t>NS</a:t>
                      </a:r>
                      <a:endParaRPr lang="en-US" sz="1800" b="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4E7E7"/>
                    </a:solidFill>
                  </a:tcPr>
                </a:tc>
                <a:tc>
                  <a:txBody>
                    <a:bodyPr/>
                    <a:lstStyle/>
                    <a:p>
                      <a:pPr marL="0" marR="0">
                        <a:lnSpc>
                          <a:spcPct val="80000"/>
                        </a:lnSpc>
                        <a:spcBef>
                          <a:spcPts val="0"/>
                        </a:spcBef>
                        <a:spcAft>
                          <a:spcPts val="0"/>
                        </a:spcAft>
                      </a:pPr>
                      <a:r>
                        <a:rPr lang="en-US" sz="2000" b="0" cap="all" dirty="0">
                          <a:solidFill>
                            <a:srgbClr val="7F7F7F"/>
                          </a:solidFill>
                          <a:effectLst/>
                        </a:rPr>
                        <a:t>NS</a:t>
                      </a:r>
                      <a:endParaRPr lang="en-US" sz="1800" b="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4E7E7"/>
                    </a:solidFill>
                  </a:tcPr>
                </a:tc>
                <a:tc>
                  <a:txBody>
                    <a:bodyPr/>
                    <a:lstStyle/>
                    <a:p>
                      <a:pPr marL="0" marR="0">
                        <a:lnSpc>
                          <a:spcPct val="80000"/>
                        </a:lnSpc>
                        <a:spcBef>
                          <a:spcPts val="0"/>
                        </a:spcBef>
                        <a:spcAft>
                          <a:spcPts val="0"/>
                        </a:spcAft>
                      </a:pPr>
                      <a:r>
                        <a:rPr lang="en-US" sz="2000" b="0" cap="all" dirty="0">
                          <a:solidFill>
                            <a:srgbClr val="7F7F7F"/>
                          </a:solidFill>
                          <a:effectLst/>
                        </a:rPr>
                        <a:t>NS</a:t>
                      </a:r>
                      <a:endParaRPr lang="en-US" sz="1800" b="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4E7E7"/>
                    </a:solidFill>
                  </a:tcPr>
                </a:tc>
                <a:extLst>
                  <a:ext uri="{0D108BD9-81ED-4DB2-BD59-A6C34878D82A}">
                    <a16:rowId xmlns:a16="http://schemas.microsoft.com/office/drawing/2014/main" val="10000"/>
                  </a:ext>
                </a:extLst>
              </a:tr>
              <a:tr h="232161">
                <a:tc>
                  <a:txBody>
                    <a:bodyPr/>
                    <a:lstStyle/>
                    <a:p>
                      <a:pPr marL="0" marR="0">
                        <a:lnSpc>
                          <a:spcPct val="80000"/>
                        </a:lnSpc>
                        <a:spcBef>
                          <a:spcPts val="0"/>
                        </a:spcBef>
                        <a:spcAft>
                          <a:spcPts val="0"/>
                        </a:spcAft>
                      </a:pPr>
                      <a:r>
                        <a:rPr lang="en-US" sz="2000" cap="all" dirty="0">
                          <a:effectLst/>
                        </a:rPr>
                        <a:t>Hispanic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32161">
                <a:tc>
                  <a:txBody>
                    <a:bodyPr/>
                    <a:lstStyle/>
                    <a:p>
                      <a:pPr marL="0" marR="0">
                        <a:lnSpc>
                          <a:spcPct val="80000"/>
                        </a:lnSpc>
                        <a:spcBef>
                          <a:spcPts val="0"/>
                        </a:spcBef>
                        <a:spcAft>
                          <a:spcPts val="0"/>
                        </a:spcAft>
                      </a:pPr>
                      <a:r>
                        <a:rPr lang="en-US" sz="2000" cap="all">
                          <a:effectLst/>
                        </a:rPr>
                        <a:t>Black</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4E7E7"/>
                    </a:solidFill>
                  </a:tcPr>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32161">
                <a:tc>
                  <a:txBody>
                    <a:bodyPr/>
                    <a:lstStyle/>
                    <a:p>
                      <a:pPr marL="0" marR="0">
                        <a:lnSpc>
                          <a:spcPct val="80000"/>
                        </a:lnSpc>
                        <a:spcBef>
                          <a:spcPts val="0"/>
                        </a:spcBef>
                        <a:spcAft>
                          <a:spcPts val="0"/>
                        </a:spcAft>
                      </a:pPr>
                      <a:r>
                        <a:rPr lang="en-US" sz="2000" cap="all">
                          <a:effectLst/>
                        </a:rPr>
                        <a:t>Other Races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32161">
                <a:tc>
                  <a:txBody>
                    <a:bodyPr/>
                    <a:lstStyle/>
                    <a:p>
                      <a:pPr marL="0" marR="0">
                        <a:lnSpc>
                          <a:spcPct val="80000"/>
                        </a:lnSpc>
                        <a:spcBef>
                          <a:spcPts val="0"/>
                        </a:spcBef>
                        <a:spcAft>
                          <a:spcPts val="0"/>
                        </a:spcAft>
                      </a:pPr>
                      <a:r>
                        <a:rPr lang="en-US" sz="2000" cap="all">
                          <a:effectLst/>
                        </a:rPr>
                        <a:t>Ln (Wealth)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232161">
                <a:tc>
                  <a:txBody>
                    <a:bodyPr/>
                    <a:lstStyle/>
                    <a:p>
                      <a:pPr marL="0" marR="0">
                        <a:lnSpc>
                          <a:spcPct val="80000"/>
                        </a:lnSpc>
                        <a:spcBef>
                          <a:spcPts val="0"/>
                        </a:spcBef>
                        <a:spcAft>
                          <a:spcPts val="0"/>
                        </a:spcAft>
                      </a:pPr>
                      <a:r>
                        <a:rPr lang="en-US" sz="2000" cap="all">
                          <a:effectLst/>
                        </a:rPr>
                        <a:t>EDUCATION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232161">
                <a:tc>
                  <a:txBody>
                    <a:bodyPr/>
                    <a:lstStyle/>
                    <a:p>
                      <a:pPr marL="0" marR="0">
                        <a:lnSpc>
                          <a:spcPct val="80000"/>
                        </a:lnSpc>
                        <a:spcBef>
                          <a:spcPts val="0"/>
                        </a:spcBef>
                        <a:spcAft>
                          <a:spcPts val="0"/>
                        </a:spcAft>
                      </a:pPr>
                      <a:r>
                        <a:rPr lang="en-US" sz="2000" cap="all">
                          <a:effectLst/>
                        </a:rPr>
                        <a: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232161">
                <a:tc>
                  <a:txBody>
                    <a:bodyPr/>
                    <a:lstStyle/>
                    <a:p>
                      <a:pPr marL="0" marR="0">
                        <a:lnSpc>
                          <a:spcPct val="80000"/>
                        </a:lnSpc>
                        <a:spcBef>
                          <a:spcPts val="0"/>
                        </a:spcBef>
                        <a:spcAft>
                          <a:spcPts val="0"/>
                        </a:spcAft>
                      </a:pPr>
                      <a:r>
                        <a:rPr lang="en-US" sz="2000" cap="all">
                          <a:effectLst/>
                        </a:rPr>
                        <a:t>FAMILY SIZE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pic>
        <p:nvPicPr>
          <p:cNvPr id="14" name="Picture 13"/>
          <p:cNvPicPr>
            <a:picLocks noChangeAspect="1"/>
          </p:cNvPicPr>
          <p:nvPr/>
        </p:nvPicPr>
        <p:blipFill>
          <a:blip r:embed="rId3"/>
          <a:stretch>
            <a:fillRect/>
          </a:stretch>
        </p:blipFill>
        <p:spPr>
          <a:xfrm>
            <a:off x="2916352" y="2270621"/>
            <a:ext cx="403292" cy="355534"/>
          </a:xfrm>
          <a:prstGeom prst="rect">
            <a:avLst/>
          </a:prstGeom>
        </p:spPr>
      </p:pic>
      <p:pic>
        <p:nvPicPr>
          <p:cNvPr id="15" name="Picture 14"/>
          <p:cNvPicPr>
            <a:picLocks noChangeAspect="1"/>
          </p:cNvPicPr>
          <p:nvPr/>
        </p:nvPicPr>
        <p:blipFill>
          <a:blip r:embed="rId4"/>
          <a:stretch>
            <a:fillRect/>
          </a:stretch>
        </p:blipFill>
        <p:spPr>
          <a:xfrm>
            <a:off x="2916352" y="2547525"/>
            <a:ext cx="402371" cy="353599"/>
          </a:xfrm>
          <a:prstGeom prst="rect">
            <a:avLst/>
          </a:prstGeom>
        </p:spPr>
      </p:pic>
      <p:pic>
        <p:nvPicPr>
          <p:cNvPr id="16" name="Picture 15"/>
          <p:cNvPicPr>
            <a:picLocks noChangeAspect="1"/>
          </p:cNvPicPr>
          <p:nvPr/>
        </p:nvPicPr>
        <p:blipFill>
          <a:blip r:embed="rId5"/>
          <a:stretch>
            <a:fillRect/>
          </a:stretch>
        </p:blipFill>
        <p:spPr>
          <a:xfrm>
            <a:off x="2715166" y="3007810"/>
            <a:ext cx="402371" cy="353599"/>
          </a:xfrm>
          <a:prstGeom prst="rect">
            <a:avLst/>
          </a:prstGeom>
        </p:spPr>
      </p:pic>
      <p:pic>
        <p:nvPicPr>
          <p:cNvPr id="17" name="Picture 16"/>
          <p:cNvPicPr>
            <a:picLocks noChangeAspect="1"/>
          </p:cNvPicPr>
          <p:nvPr/>
        </p:nvPicPr>
        <p:blipFill>
          <a:blip r:embed="rId6"/>
          <a:stretch>
            <a:fillRect/>
          </a:stretch>
        </p:blipFill>
        <p:spPr>
          <a:xfrm>
            <a:off x="3266890" y="3740389"/>
            <a:ext cx="402371" cy="353599"/>
          </a:xfrm>
          <a:prstGeom prst="rect">
            <a:avLst/>
          </a:prstGeom>
        </p:spPr>
      </p:pic>
      <p:pic>
        <p:nvPicPr>
          <p:cNvPr id="18" name="Picture 17"/>
          <p:cNvPicPr>
            <a:picLocks noChangeAspect="1"/>
          </p:cNvPicPr>
          <p:nvPr/>
        </p:nvPicPr>
        <p:blipFill>
          <a:blip r:embed="rId6"/>
          <a:stretch>
            <a:fillRect/>
          </a:stretch>
        </p:blipFill>
        <p:spPr>
          <a:xfrm>
            <a:off x="3117537" y="4023044"/>
            <a:ext cx="402371" cy="353599"/>
          </a:xfrm>
          <a:prstGeom prst="rect">
            <a:avLst/>
          </a:prstGeom>
        </p:spPr>
      </p:pic>
      <p:pic>
        <p:nvPicPr>
          <p:cNvPr id="19" name="Picture 18"/>
          <p:cNvPicPr>
            <a:picLocks noChangeAspect="1"/>
          </p:cNvPicPr>
          <p:nvPr/>
        </p:nvPicPr>
        <p:blipFill>
          <a:blip r:embed="rId6"/>
          <a:stretch>
            <a:fillRect/>
          </a:stretch>
        </p:blipFill>
        <p:spPr>
          <a:xfrm>
            <a:off x="3318722" y="4279744"/>
            <a:ext cx="402371" cy="353599"/>
          </a:xfrm>
          <a:prstGeom prst="rect">
            <a:avLst/>
          </a:prstGeom>
        </p:spPr>
      </p:pic>
    </p:spTree>
    <p:extLst>
      <p:ext uri="{BB962C8B-B14F-4D97-AF65-F5344CB8AC3E}">
        <p14:creationId xmlns:p14="http://schemas.microsoft.com/office/powerpoint/2010/main" val="3474239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890" y="387367"/>
            <a:ext cx="9410770" cy="1273653"/>
          </a:xfrm>
        </p:spPr>
        <p:txBody>
          <a:bodyPr/>
          <a:lstStyle/>
          <a:p>
            <a:r>
              <a:rPr lang="en-US" sz="2000" dirty="0"/>
              <a:t>Ordered </a:t>
            </a:r>
            <a:r>
              <a:rPr lang="en-US" sz="2000" dirty="0" err="1"/>
              <a:t>Probit</a:t>
            </a:r>
            <a:r>
              <a:rPr lang="en-US" sz="2000" dirty="0"/>
              <a:t> Regression: Marginal Effect of Being a </a:t>
            </a:r>
            <a:r>
              <a:rPr lang="en-US" sz="2000" i="1" dirty="0"/>
              <a:t>Donor</a:t>
            </a:r>
            <a:r>
              <a:rPr lang="en-US" sz="2000" dirty="0"/>
              <a:t> to a Particular Type of Charity on the Importance of Leaving a </a:t>
            </a:r>
            <a:r>
              <a:rPr lang="en-US" sz="2000" i="1" dirty="0"/>
              <a:t>Bequest </a:t>
            </a:r>
            <a:r>
              <a:rPr lang="en-US" sz="2000" dirty="0"/>
              <a:t>to Charity,</a:t>
            </a:r>
            <a:r>
              <a:rPr lang="en-US" sz="2000" i="1" dirty="0"/>
              <a:t> </a:t>
            </a:r>
            <a:r>
              <a:rPr lang="en-US" sz="2000" dirty="0"/>
              <a:t>holding Ethnicity, Race, Wealth, </a:t>
            </a:r>
            <a:r>
              <a:rPr lang="en-US" sz="2000" dirty="0" smtClean="0"/>
              <a:t>Education, Age</a:t>
            </a:r>
            <a:r>
              <a:rPr lang="en-US" sz="2000" dirty="0"/>
              <a:t>, </a:t>
            </a:r>
            <a:r>
              <a:rPr lang="en-US" sz="2000" dirty="0" smtClean="0"/>
              <a:t>Family Size, Total Giving Amount, and Being a Donor to all other types of non-religious charities constant (one regression)</a:t>
            </a:r>
            <a:endParaRPr lang="en-US" sz="2000" dirty="0"/>
          </a:p>
        </p:txBody>
      </p:sp>
      <p:sp>
        <p:nvSpPr>
          <p:cNvPr id="5" name="Rectangle 4"/>
          <p:cNvSpPr/>
          <p:nvPr/>
        </p:nvSpPr>
        <p:spPr>
          <a:xfrm>
            <a:off x="9614004" y="352177"/>
            <a:ext cx="2653299" cy="1007840"/>
          </a:xfrm>
          <a:prstGeom prst="rect">
            <a:avLst/>
          </a:prstGeom>
        </p:spPr>
        <p:txBody>
          <a:bodyPr wrap="square">
            <a:spAutoFit/>
          </a:bodyPr>
          <a:lstStyle/>
          <a:p>
            <a:pPr>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level</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1%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5</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Standard Errors are in parentheses</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Number of observations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7,510</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Data source: Panel Study of Income Dynamics, 2007 wave</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PSID survey weights applied</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5-Point Star 5"/>
          <p:cNvSpPr/>
          <p:nvPr/>
        </p:nvSpPr>
        <p:spPr>
          <a:xfrm>
            <a:off x="1542789" y="3176170"/>
            <a:ext cx="391885" cy="348343"/>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173577820"/>
              </p:ext>
            </p:extLst>
          </p:nvPr>
        </p:nvGraphicFramePr>
        <p:xfrm>
          <a:off x="74513" y="1706420"/>
          <a:ext cx="12009912" cy="3229105"/>
        </p:xfrm>
        <a:graphic>
          <a:graphicData uri="http://schemas.openxmlformats.org/drawingml/2006/table">
            <a:tbl>
              <a:tblPr firstRow="1" firstCol="1" bandRow="1">
                <a:tableStyleId>{5C22544A-7EE6-4342-B048-85BDC9FD1C3A}</a:tableStyleId>
              </a:tblPr>
              <a:tblGrid>
                <a:gridCol w="3637951">
                  <a:extLst>
                    <a:ext uri="{9D8B030D-6E8A-4147-A177-3AD203B41FA5}">
                      <a16:colId xmlns:a16="http://schemas.microsoft.com/office/drawing/2014/main" val="20000"/>
                    </a:ext>
                  </a:extLst>
                </a:gridCol>
                <a:gridCol w="1874520">
                  <a:extLst>
                    <a:ext uri="{9D8B030D-6E8A-4147-A177-3AD203B41FA5}">
                      <a16:colId xmlns:a16="http://schemas.microsoft.com/office/drawing/2014/main" val="20001"/>
                    </a:ext>
                  </a:extLst>
                </a:gridCol>
                <a:gridCol w="2103120">
                  <a:extLst>
                    <a:ext uri="{9D8B030D-6E8A-4147-A177-3AD203B41FA5}">
                      <a16:colId xmlns:a16="http://schemas.microsoft.com/office/drawing/2014/main" val="20002"/>
                    </a:ext>
                  </a:extLst>
                </a:gridCol>
                <a:gridCol w="2212848">
                  <a:extLst>
                    <a:ext uri="{9D8B030D-6E8A-4147-A177-3AD203B41FA5}">
                      <a16:colId xmlns:a16="http://schemas.microsoft.com/office/drawing/2014/main" val="20003"/>
                    </a:ext>
                  </a:extLst>
                </a:gridCol>
                <a:gridCol w="2181473">
                  <a:extLst>
                    <a:ext uri="{9D8B030D-6E8A-4147-A177-3AD203B41FA5}">
                      <a16:colId xmlns:a16="http://schemas.microsoft.com/office/drawing/2014/main" val="20004"/>
                    </a:ext>
                  </a:extLst>
                </a:gridCol>
              </a:tblGrid>
              <a:tr h="293555">
                <a:tc>
                  <a:txBody>
                    <a:bodyPr/>
                    <a:lstStyle/>
                    <a:p>
                      <a:pPr marL="0" marR="0">
                        <a:lnSpc>
                          <a:spcPct val="107000"/>
                        </a:lnSpc>
                        <a:spcBef>
                          <a:spcPts val="0"/>
                        </a:spcBef>
                        <a:spcAft>
                          <a:spcPts val="0"/>
                        </a:spcAft>
                      </a:pPr>
                      <a:r>
                        <a:rPr lang="en-US" sz="1600" cap="all" dirty="0">
                          <a:effectLst/>
                        </a:rPr>
                        <a:t>Explanatory Variable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cap="all" dirty="0">
                          <a:effectLst/>
                        </a:rPr>
                        <a:t>Not at all Imp.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cap="all" dirty="0">
                          <a:effectLst/>
                        </a:rPr>
                        <a:t>Not Imp.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cap="all" dirty="0">
                          <a:effectLst/>
                        </a:rPr>
                        <a:t>Quite Imp.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cap="all" dirty="0">
                          <a:effectLst/>
                        </a:rPr>
                        <a:t>Very Imp.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0"/>
                  </a:ext>
                </a:extLst>
              </a:tr>
              <a:tr h="293555">
                <a:tc>
                  <a:txBody>
                    <a:bodyPr/>
                    <a:lstStyle/>
                    <a:p>
                      <a:pPr marL="0" marR="0">
                        <a:lnSpc>
                          <a:spcPct val="107000"/>
                        </a:lnSpc>
                        <a:spcBef>
                          <a:spcPts val="0"/>
                        </a:spcBef>
                        <a:spcAft>
                          <a:spcPts val="0"/>
                        </a:spcAft>
                      </a:pPr>
                      <a:r>
                        <a:rPr lang="en-US" sz="1600" cap="all">
                          <a:effectLst/>
                        </a:rPr>
                        <a:t>DONOR TO THE NEEDY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0068 (.</a:t>
                      </a:r>
                      <a:r>
                        <a:rPr lang="en-US" sz="1600" b="1" dirty="0">
                          <a:effectLst/>
                        </a:rPr>
                        <a:t>0081)</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0027 (.</a:t>
                      </a:r>
                      <a:r>
                        <a:rPr lang="en-US" sz="1600" b="1" dirty="0">
                          <a:effectLst/>
                        </a:rPr>
                        <a:t>0032)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0056 (.</a:t>
                      </a:r>
                      <a:r>
                        <a:rPr lang="en-US" sz="1600" b="1" dirty="0">
                          <a:effectLst/>
                        </a:rPr>
                        <a:t>0066)</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0040 (.</a:t>
                      </a:r>
                      <a:r>
                        <a:rPr lang="en-US" sz="1600" b="1" dirty="0">
                          <a:effectLst/>
                        </a:rPr>
                        <a:t>0047)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1"/>
                  </a:ext>
                </a:extLst>
              </a:tr>
              <a:tr h="293555">
                <a:tc>
                  <a:txBody>
                    <a:bodyPr/>
                    <a:lstStyle/>
                    <a:p>
                      <a:pPr marL="0" marR="0">
                        <a:lnSpc>
                          <a:spcPct val="107000"/>
                        </a:lnSpc>
                        <a:spcBef>
                          <a:spcPts val="0"/>
                        </a:spcBef>
                        <a:spcAft>
                          <a:spcPts val="0"/>
                        </a:spcAft>
                      </a:pPr>
                      <a:r>
                        <a:rPr lang="en-US" sz="1600" cap="all" dirty="0">
                          <a:effectLst/>
                        </a:rPr>
                        <a:t>DONOR TO HEALTH ORG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-.0223</a:t>
                      </a:r>
                      <a:r>
                        <a:rPr lang="en-US" sz="1600" b="1" dirty="0" smtClean="0">
                          <a:effectLst/>
                        </a:rPr>
                        <a:t>** (.</a:t>
                      </a:r>
                      <a:r>
                        <a:rPr lang="en-US" sz="1600" b="1" dirty="0">
                          <a:effectLst/>
                        </a:rPr>
                        <a:t>0092)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-.0088</a:t>
                      </a:r>
                      <a:r>
                        <a:rPr lang="en-US" sz="1600" b="1" dirty="0" smtClean="0">
                          <a:effectLst/>
                        </a:rPr>
                        <a:t>** (.</a:t>
                      </a:r>
                      <a:r>
                        <a:rPr lang="en-US" sz="1600" b="1" dirty="0">
                          <a:effectLst/>
                        </a:rPr>
                        <a:t>0036)</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.0182</a:t>
                      </a:r>
                      <a:r>
                        <a:rPr lang="en-US" sz="1600" b="1" dirty="0" smtClean="0">
                          <a:effectLst/>
                        </a:rPr>
                        <a:t>** (.</a:t>
                      </a:r>
                      <a:r>
                        <a:rPr lang="en-US" sz="1600" b="1" dirty="0">
                          <a:effectLst/>
                        </a:rPr>
                        <a:t>0074)</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.0129</a:t>
                      </a:r>
                      <a:r>
                        <a:rPr lang="en-US" sz="1600" b="1" dirty="0" smtClean="0">
                          <a:effectLst/>
                        </a:rPr>
                        <a:t>** (.</a:t>
                      </a:r>
                      <a:r>
                        <a:rPr lang="en-US" sz="1600" b="1" dirty="0">
                          <a:effectLst/>
                        </a:rPr>
                        <a:t>0053)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2"/>
                  </a:ext>
                </a:extLst>
              </a:tr>
              <a:tr h="293555">
                <a:tc>
                  <a:txBody>
                    <a:bodyPr/>
                    <a:lstStyle/>
                    <a:p>
                      <a:pPr marL="0" marR="0">
                        <a:lnSpc>
                          <a:spcPct val="107000"/>
                        </a:lnSpc>
                        <a:spcBef>
                          <a:spcPts val="0"/>
                        </a:spcBef>
                        <a:spcAft>
                          <a:spcPts val="0"/>
                        </a:spcAft>
                      </a:pPr>
                      <a:r>
                        <a:rPr lang="en-US" sz="1600" cap="all" dirty="0">
                          <a:effectLst/>
                        </a:rPr>
                        <a:t>DONOR TO EDUCATION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-.0307</a:t>
                      </a:r>
                      <a:r>
                        <a:rPr lang="en-US" sz="1600" b="1" dirty="0" smtClean="0">
                          <a:effectLst/>
                        </a:rPr>
                        <a:t>** (.</a:t>
                      </a:r>
                      <a:r>
                        <a:rPr lang="en-US" sz="1600" b="1" dirty="0">
                          <a:effectLst/>
                        </a:rPr>
                        <a:t>0108)</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-.0121</a:t>
                      </a:r>
                      <a:r>
                        <a:rPr lang="en-US" sz="1600" b="1" dirty="0" smtClean="0">
                          <a:effectLst/>
                        </a:rPr>
                        <a:t>** (.</a:t>
                      </a:r>
                      <a:r>
                        <a:rPr lang="en-US" sz="1600" b="1" dirty="0">
                          <a:effectLst/>
                        </a:rPr>
                        <a:t>0043)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.0249</a:t>
                      </a:r>
                      <a:r>
                        <a:rPr lang="en-US" sz="1600" b="1" dirty="0" smtClean="0">
                          <a:effectLst/>
                        </a:rPr>
                        <a:t>** (.</a:t>
                      </a:r>
                      <a:r>
                        <a:rPr lang="en-US" sz="1600" b="1" dirty="0">
                          <a:effectLst/>
                        </a:rPr>
                        <a:t>0088)</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.0178</a:t>
                      </a:r>
                      <a:r>
                        <a:rPr lang="en-US" sz="1600" b="1" dirty="0" smtClean="0">
                          <a:effectLst/>
                        </a:rPr>
                        <a:t>** (.</a:t>
                      </a:r>
                      <a:r>
                        <a:rPr lang="en-US" sz="1600" b="1" dirty="0">
                          <a:effectLst/>
                        </a:rPr>
                        <a:t>0063)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3"/>
                  </a:ext>
                </a:extLst>
              </a:tr>
              <a:tr h="293555">
                <a:tc>
                  <a:txBody>
                    <a:bodyPr/>
                    <a:lstStyle/>
                    <a:p>
                      <a:pPr marL="0" marR="0">
                        <a:lnSpc>
                          <a:spcPct val="107000"/>
                        </a:lnSpc>
                        <a:spcBef>
                          <a:spcPts val="0"/>
                        </a:spcBef>
                        <a:spcAft>
                          <a:spcPts val="0"/>
                        </a:spcAft>
                      </a:pPr>
                      <a:r>
                        <a:rPr lang="en-US" sz="1600" cap="all">
                          <a:effectLst/>
                        </a:rPr>
                        <a:t>DONOR TO YOUTH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0096 (.</a:t>
                      </a:r>
                      <a:r>
                        <a:rPr lang="en-US" sz="1600" b="1" dirty="0">
                          <a:effectLst/>
                        </a:rPr>
                        <a:t>0112)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0038 (.</a:t>
                      </a:r>
                      <a:r>
                        <a:rPr lang="en-US" sz="1600" b="1" dirty="0">
                          <a:effectLst/>
                        </a:rPr>
                        <a:t>0044)</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0078 (.</a:t>
                      </a:r>
                      <a:r>
                        <a:rPr lang="en-US" sz="1600" b="1" dirty="0">
                          <a:effectLst/>
                        </a:rPr>
                        <a:t>0091)</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0055 (.</a:t>
                      </a:r>
                      <a:r>
                        <a:rPr lang="en-US" sz="1600" b="1" dirty="0">
                          <a:effectLst/>
                        </a:rPr>
                        <a:t>0065)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4"/>
                  </a:ext>
                </a:extLst>
              </a:tr>
              <a:tr h="293555">
                <a:tc>
                  <a:txBody>
                    <a:bodyPr/>
                    <a:lstStyle/>
                    <a:p>
                      <a:pPr marL="0" marR="0">
                        <a:lnSpc>
                          <a:spcPct val="107000"/>
                        </a:lnSpc>
                        <a:spcBef>
                          <a:spcPts val="0"/>
                        </a:spcBef>
                        <a:spcAft>
                          <a:spcPts val="0"/>
                        </a:spcAft>
                      </a:pPr>
                      <a:r>
                        <a:rPr lang="en-US" sz="1600" cap="all" dirty="0">
                          <a:effectLst/>
                        </a:rPr>
                        <a:t>DONOR TO CULTURE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-.0558</a:t>
                      </a:r>
                      <a:r>
                        <a:rPr lang="en-US" sz="1600" b="1" dirty="0" smtClean="0">
                          <a:effectLst/>
                        </a:rPr>
                        <a:t>*** (.</a:t>
                      </a:r>
                      <a:r>
                        <a:rPr lang="en-US" sz="1600" b="1" dirty="0">
                          <a:effectLst/>
                        </a:rPr>
                        <a:t>0152)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-.0220</a:t>
                      </a:r>
                      <a:r>
                        <a:rPr lang="en-US" sz="1600" b="1" dirty="0" smtClean="0">
                          <a:effectLst/>
                        </a:rPr>
                        <a:t>*** (.</a:t>
                      </a:r>
                      <a:r>
                        <a:rPr lang="en-US" sz="1600" b="1" dirty="0">
                          <a:effectLst/>
                        </a:rPr>
                        <a:t>0061)</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.0454</a:t>
                      </a:r>
                      <a:r>
                        <a:rPr lang="en-US" sz="1600" b="1" dirty="0" smtClean="0">
                          <a:effectLst/>
                        </a:rPr>
                        <a:t>*** (.</a:t>
                      </a:r>
                      <a:r>
                        <a:rPr lang="en-US" sz="1600" b="1" dirty="0">
                          <a:effectLst/>
                        </a:rPr>
                        <a:t>0124)</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.0324</a:t>
                      </a:r>
                      <a:r>
                        <a:rPr lang="en-US" sz="1600" b="1" dirty="0" smtClean="0">
                          <a:effectLst/>
                        </a:rPr>
                        <a:t>*** (.</a:t>
                      </a:r>
                      <a:r>
                        <a:rPr lang="en-US" sz="1600" b="1" dirty="0">
                          <a:effectLst/>
                        </a:rPr>
                        <a:t>0089)</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5"/>
                  </a:ext>
                </a:extLst>
              </a:tr>
              <a:tr h="293555">
                <a:tc>
                  <a:txBody>
                    <a:bodyPr/>
                    <a:lstStyle/>
                    <a:p>
                      <a:pPr marL="0" marR="0">
                        <a:lnSpc>
                          <a:spcPct val="107000"/>
                        </a:lnSpc>
                        <a:spcBef>
                          <a:spcPts val="0"/>
                        </a:spcBef>
                        <a:spcAft>
                          <a:spcPts val="0"/>
                        </a:spcAft>
                      </a:pPr>
                      <a:r>
                        <a:rPr lang="en-US" sz="1600" cap="all">
                          <a:effectLst/>
                        </a:rPr>
                        <a:t>DONOR TO THE COMMUNITY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0047 (.</a:t>
                      </a:r>
                      <a:r>
                        <a:rPr lang="en-US" sz="1600" b="1" dirty="0">
                          <a:effectLst/>
                        </a:rPr>
                        <a:t>0161)</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0018 (.</a:t>
                      </a:r>
                      <a:r>
                        <a:rPr lang="en-US" sz="1600" b="1" dirty="0">
                          <a:effectLst/>
                        </a:rPr>
                        <a:t>0063)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0038 (.</a:t>
                      </a:r>
                      <a:r>
                        <a:rPr lang="en-US" sz="1600" b="1" dirty="0">
                          <a:effectLst/>
                        </a:rPr>
                        <a:t>0131)</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0027 (.</a:t>
                      </a:r>
                      <a:r>
                        <a:rPr lang="en-US" sz="1600" b="1" dirty="0">
                          <a:effectLst/>
                        </a:rPr>
                        <a:t>0094)</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6"/>
                  </a:ext>
                </a:extLst>
              </a:tr>
              <a:tr h="293555">
                <a:tc>
                  <a:txBody>
                    <a:bodyPr/>
                    <a:lstStyle/>
                    <a:p>
                      <a:pPr marL="0" marR="0">
                        <a:lnSpc>
                          <a:spcPct val="107000"/>
                        </a:lnSpc>
                        <a:spcBef>
                          <a:spcPts val="0"/>
                        </a:spcBef>
                        <a:spcAft>
                          <a:spcPts val="0"/>
                        </a:spcAft>
                      </a:pPr>
                      <a:r>
                        <a:rPr lang="en-US" sz="1600" cap="all">
                          <a:effectLst/>
                        </a:rPr>
                        <a:t>DONOR TO THE ENVIRONMENT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0132 (.</a:t>
                      </a:r>
                      <a:r>
                        <a:rPr lang="en-US" sz="1600" b="1" dirty="0">
                          <a:effectLst/>
                        </a:rPr>
                        <a:t>0136)</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0052 (.</a:t>
                      </a:r>
                      <a:r>
                        <a:rPr lang="en-US" sz="1600" b="1" dirty="0">
                          <a:effectLst/>
                        </a:rPr>
                        <a:t>0053)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0108 (.</a:t>
                      </a:r>
                      <a:r>
                        <a:rPr lang="en-US" sz="1600" b="1" dirty="0">
                          <a:effectLst/>
                        </a:rPr>
                        <a:t>0110)</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0077 (.</a:t>
                      </a:r>
                      <a:r>
                        <a:rPr lang="en-US" sz="1600" b="1" dirty="0">
                          <a:effectLst/>
                        </a:rPr>
                        <a:t>0079)</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7"/>
                  </a:ext>
                </a:extLst>
              </a:tr>
              <a:tr h="293555">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lang="en-US" sz="1600" cap="all" dirty="0">
                          <a:effectLst/>
                        </a:rPr>
                        <a:t>DONOR TO </a:t>
                      </a:r>
                      <a:r>
                        <a:rPr lang="en-US" sz="1600" dirty="0" smtClean="0"/>
                        <a:t>INT’L RELIEF</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-.0573</a:t>
                      </a:r>
                      <a:r>
                        <a:rPr lang="en-US" sz="1600" b="1" dirty="0" smtClean="0">
                          <a:effectLst/>
                        </a:rPr>
                        <a:t>*** (.</a:t>
                      </a:r>
                      <a:r>
                        <a:rPr lang="en-US" sz="1600" b="1" dirty="0">
                          <a:effectLst/>
                        </a:rPr>
                        <a:t>0152)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-.0225</a:t>
                      </a:r>
                      <a:r>
                        <a:rPr lang="en-US" sz="1600" b="1" dirty="0" smtClean="0">
                          <a:effectLst/>
                        </a:rPr>
                        <a:t>*** (.</a:t>
                      </a:r>
                      <a:r>
                        <a:rPr lang="en-US" sz="1600" b="1" dirty="0">
                          <a:effectLst/>
                        </a:rPr>
                        <a:t>0061)</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.0466</a:t>
                      </a:r>
                      <a:r>
                        <a:rPr lang="en-US" sz="1600" b="1" dirty="0" smtClean="0">
                          <a:effectLst/>
                        </a:rPr>
                        <a:t>*** (.</a:t>
                      </a:r>
                      <a:r>
                        <a:rPr lang="en-US" sz="1600" b="1" dirty="0">
                          <a:effectLst/>
                        </a:rPr>
                        <a:t>0123)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.0332</a:t>
                      </a:r>
                      <a:r>
                        <a:rPr lang="en-US" sz="1600" b="1" dirty="0" smtClean="0">
                          <a:effectLst/>
                        </a:rPr>
                        <a:t>*** (.</a:t>
                      </a:r>
                      <a:r>
                        <a:rPr lang="en-US" sz="1600" b="1" dirty="0">
                          <a:effectLst/>
                        </a:rPr>
                        <a:t>0089)</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8"/>
                  </a:ext>
                </a:extLst>
              </a:tr>
              <a:tr h="293555">
                <a:tc>
                  <a:txBody>
                    <a:bodyPr/>
                    <a:lstStyle/>
                    <a:p>
                      <a:pPr marL="0" marR="0">
                        <a:lnSpc>
                          <a:spcPct val="107000"/>
                        </a:lnSpc>
                        <a:spcBef>
                          <a:spcPts val="0"/>
                        </a:spcBef>
                        <a:spcAft>
                          <a:spcPts val="0"/>
                        </a:spcAft>
                      </a:pPr>
                      <a:r>
                        <a:rPr lang="en-US" sz="1600" cap="all" dirty="0">
                          <a:effectLst/>
                        </a:rPr>
                        <a:t>DONOR TO OTHER TYPE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.0305</a:t>
                      </a:r>
                      <a:r>
                        <a:rPr lang="en-US" sz="1600" b="1" dirty="0" smtClean="0">
                          <a:effectLst/>
                        </a:rPr>
                        <a:t>* (.</a:t>
                      </a:r>
                      <a:r>
                        <a:rPr lang="en-US" sz="1600" b="1" dirty="0">
                          <a:effectLst/>
                        </a:rPr>
                        <a:t>0137)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.0120</a:t>
                      </a:r>
                      <a:r>
                        <a:rPr lang="en-US" sz="1600" b="1" dirty="0" smtClean="0">
                          <a:effectLst/>
                        </a:rPr>
                        <a:t>* (.</a:t>
                      </a:r>
                      <a:r>
                        <a:rPr lang="en-US" sz="1600" b="1" dirty="0">
                          <a:effectLst/>
                        </a:rPr>
                        <a:t>0054)</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-.0248</a:t>
                      </a:r>
                      <a:r>
                        <a:rPr lang="en-US" sz="1600" b="1" dirty="0" smtClean="0">
                          <a:effectLst/>
                        </a:rPr>
                        <a:t>* (.</a:t>
                      </a:r>
                      <a:r>
                        <a:rPr lang="en-US" sz="1600" b="1" dirty="0">
                          <a:effectLst/>
                        </a:rPr>
                        <a:t>0112)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-.0177</a:t>
                      </a:r>
                      <a:r>
                        <a:rPr lang="en-US" sz="1600" b="1" dirty="0" smtClean="0">
                          <a:effectLst/>
                        </a:rPr>
                        <a:t>* (.</a:t>
                      </a:r>
                      <a:r>
                        <a:rPr lang="en-US" sz="1600" b="1" dirty="0">
                          <a:effectLst/>
                        </a:rPr>
                        <a:t>0080)</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09"/>
                  </a:ext>
                </a:extLst>
              </a:tr>
              <a:tr h="293555">
                <a:tc>
                  <a:txBody>
                    <a:bodyPr/>
                    <a:lstStyle/>
                    <a:p>
                      <a:pPr marL="0" marR="0">
                        <a:lnSpc>
                          <a:spcPct val="107000"/>
                        </a:lnSpc>
                        <a:spcBef>
                          <a:spcPts val="0"/>
                        </a:spcBef>
                        <a:spcAft>
                          <a:spcPts val="0"/>
                        </a:spcAft>
                      </a:pPr>
                      <a:r>
                        <a:rPr lang="en-US" sz="1600" cap="all" dirty="0">
                          <a:effectLst/>
                        </a:rPr>
                        <a:t>DONOR TO MULTI-PURPOSE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0111 (.0082)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0043 (.</a:t>
                      </a:r>
                      <a:r>
                        <a:rPr lang="en-US" sz="1600" b="1" dirty="0">
                          <a:effectLst/>
                        </a:rPr>
                        <a:t>0032)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0090 (.</a:t>
                      </a:r>
                      <a:r>
                        <a:rPr lang="en-US" sz="1600" b="1" dirty="0">
                          <a:effectLst/>
                        </a:rPr>
                        <a:t>0067)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tc>
                  <a:txBody>
                    <a:bodyPr/>
                    <a:lstStyle/>
                    <a:p>
                      <a:pPr marL="0" marR="0">
                        <a:lnSpc>
                          <a:spcPct val="107000"/>
                        </a:lnSpc>
                        <a:spcBef>
                          <a:spcPts val="0"/>
                        </a:spcBef>
                        <a:spcAft>
                          <a:spcPts val="0"/>
                        </a:spcAft>
                      </a:pPr>
                      <a:r>
                        <a:rPr lang="en-US" sz="1600" b="1" dirty="0">
                          <a:effectLst/>
                        </a:rPr>
                        <a:t>.</a:t>
                      </a:r>
                      <a:r>
                        <a:rPr lang="en-US" sz="1600" b="1" dirty="0" smtClean="0">
                          <a:effectLst/>
                        </a:rPr>
                        <a:t>0064 (.</a:t>
                      </a:r>
                      <a:r>
                        <a:rPr lang="en-US" sz="1600" b="1" dirty="0">
                          <a:effectLst/>
                        </a:rPr>
                        <a:t>0048)</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103" marR="53103" marT="0" marB="0"/>
                </a:tc>
                <a:extLst>
                  <a:ext uri="{0D108BD9-81ED-4DB2-BD59-A6C34878D82A}">
                    <a16:rowId xmlns:a16="http://schemas.microsoft.com/office/drawing/2014/main" val="10010"/>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685302042"/>
              </p:ext>
            </p:extLst>
          </p:nvPr>
        </p:nvGraphicFramePr>
        <p:xfrm>
          <a:off x="74513" y="4922195"/>
          <a:ext cx="12009914" cy="1980184"/>
        </p:xfrm>
        <a:graphic>
          <a:graphicData uri="http://schemas.openxmlformats.org/drawingml/2006/table">
            <a:tbl>
              <a:tblPr firstRow="1" firstCol="1" bandRow="1">
                <a:tableStyleId>{5C22544A-7EE6-4342-B048-85BDC9FD1C3A}</a:tableStyleId>
              </a:tblPr>
              <a:tblGrid>
                <a:gridCol w="3637951">
                  <a:extLst>
                    <a:ext uri="{9D8B030D-6E8A-4147-A177-3AD203B41FA5}">
                      <a16:colId xmlns:a16="http://schemas.microsoft.com/office/drawing/2014/main" val="20000"/>
                    </a:ext>
                  </a:extLst>
                </a:gridCol>
                <a:gridCol w="1892808">
                  <a:extLst>
                    <a:ext uri="{9D8B030D-6E8A-4147-A177-3AD203B41FA5}">
                      <a16:colId xmlns:a16="http://schemas.microsoft.com/office/drawing/2014/main" val="20001"/>
                    </a:ext>
                  </a:extLst>
                </a:gridCol>
                <a:gridCol w="2075688">
                  <a:extLst>
                    <a:ext uri="{9D8B030D-6E8A-4147-A177-3AD203B41FA5}">
                      <a16:colId xmlns:a16="http://schemas.microsoft.com/office/drawing/2014/main" val="20002"/>
                    </a:ext>
                  </a:extLst>
                </a:gridCol>
                <a:gridCol w="2212848">
                  <a:extLst>
                    <a:ext uri="{9D8B030D-6E8A-4147-A177-3AD203B41FA5}">
                      <a16:colId xmlns:a16="http://schemas.microsoft.com/office/drawing/2014/main" val="20003"/>
                    </a:ext>
                  </a:extLst>
                </a:gridCol>
                <a:gridCol w="2190619">
                  <a:extLst>
                    <a:ext uri="{9D8B030D-6E8A-4147-A177-3AD203B41FA5}">
                      <a16:colId xmlns:a16="http://schemas.microsoft.com/office/drawing/2014/main" val="20004"/>
                    </a:ext>
                  </a:extLst>
                </a:gridCol>
              </a:tblGrid>
              <a:tr h="144778">
                <a:tc>
                  <a:txBody>
                    <a:bodyPr/>
                    <a:lstStyle/>
                    <a:p>
                      <a:pPr marL="0" marR="0">
                        <a:lnSpc>
                          <a:spcPct val="107000"/>
                        </a:lnSpc>
                        <a:spcBef>
                          <a:spcPts val="0"/>
                        </a:spcBef>
                        <a:spcAft>
                          <a:spcPts val="0"/>
                        </a:spcAft>
                      </a:pPr>
                      <a:r>
                        <a:rPr lang="en-US" sz="1600" cap="all" dirty="0">
                          <a:effectLst/>
                        </a:rPr>
                        <a:t>total giving amount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cap="all" dirty="0">
                          <a:solidFill>
                            <a:srgbClr val="7F7F7F"/>
                          </a:solidFill>
                          <a:effectLst/>
                        </a:rPr>
                        <a:t>NS</a:t>
                      </a:r>
                      <a:endParaRPr lang="en-US" sz="1600" b="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4E7E7"/>
                    </a:solidFill>
                  </a:tcPr>
                </a:tc>
                <a:tc>
                  <a:txBody>
                    <a:bodyPr/>
                    <a:lstStyle/>
                    <a:p>
                      <a:pPr marL="0" marR="0">
                        <a:lnSpc>
                          <a:spcPct val="107000"/>
                        </a:lnSpc>
                        <a:spcBef>
                          <a:spcPts val="0"/>
                        </a:spcBef>
                        <a:spcAft>
                          <a:spcPts val="0"/>
                        </a:spcAft>
                      </a:pPr>
                      <a:r>
                        <a:rPr lang="en-US" sz="1600" b="0" cap="all" dirty="0">
                          <a:solidFill>
                            <a:srgbClr val="7F7F7F"/>
                          </a:solidFill>
                          <a:effectLst/>
                        </a:rPr>
                        <a:t>NS</a:t>
                      </a:r>
                      <a:endParaRPr lang="en-US" sz="1600" b="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4E7E7"/>
                    </a:solidFill>
                  </a:tcPr>
                </a:tc>
                <a:tc>
                  <a:txBody>
                    <a:bodyPr/>
                    <a:lstStyle/>
                    <a:p>
                      <a:pPr marL="0" marR="0">
                        <a:lnSpc>
                          <a:spcPct val="107000"/>
                        </a:lnSpc>
                        <a:spcBef>
                          <a:spcPts val="0"/>
                        </a:spcBef>
                        <a:spcAft>
                          <a:spcPts val="0"/>
                        </a:spcAft>
                      </a:pPr>
                      <a:r>
                        <a:rPr lang="en-US" sz="1600" b="0" cap="all" dirty="0">
                          <a:solidFill>
                            <a:srgbClr val="7F7F7F"/>
                          </a:solidFill>
                          <a:effectLst/>
                        </a:rPr>
                        <a:t>NS</a:t>
                      </a:r>
                      <a:endParaRPr lang="en-US" sz="1600" b="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4E7E7"/>
                    </a:solidFill>
                  </a:tcPr>
                </a:tc>
                <a:tc>
                  <a:txBody>
                    <a:bodyPr/>
                    <a:lstStyle/>
                    <a:p>
                      <a:pPr marL="0" marR="0">
                        <a:lnSpc>
                          <a:spcPct val="107000"/>
                        </a:lnSpc>
                        <a:spcBef>
                          <a:spcPts val="0"/>
                        </a:spcBef>
                        <a:spcAft>
                          <a:spcPts val="0"/>
                        </a:spcAft>
                      </a:pPr>
                      <a:r>
                        <a:rPr lang="en-US" sz="1600" b="0" cap="all" dirty="0">
                          <a:solidFill>
                            <a:srgbClr val="7F7F7F"/>
                          </a:solidFill>
                          <a:effectLst/>
                        </a:rPr>
                        <a:t>NS</a:t>
                      </a:r>
                      <a:endParaRPr lang="en-US" sz="1600" b="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4E7E7"/>
                    </a:solidFill>
                  </a:tcPr>
                </a:tc>
                <a:extLst>
                  <a:ext uri="{0D108BD9-81ED-4DB2-BD59-A6C34878D82A}">
                    <a16:rowId xmlns:a16="http://schemas.microsoft.com/office/drawing/2014/main" val="10000"/>
                  </a:ext>
                </a:extLst>
              </a:tr>
              <a:tr h="190222">
                <a:tc>
                  <a:txBody>
                    <a:bodyPr/>
                    <a:lstStyle/>
                    <a:p>
                      <a:pPr marL="0" marR="0">
                        <a:lnSpc>
                          <a:spcPct val="107000"/>
                        </a:lnSpc>
                        <a:spcBef>
                          <a:spcPts val="0"/>
                        </a:spcBef>
                        <a:spcAft>
                          <a:spcPts val="0"/>
                        </a:spcAft>
                      </a:pPr>
                      <a:r>
                        <a:rPr lang="en-US" sz="1600" cap="all" dirty="0">
                          <a:effectLst/>
                        </a:rPr>
                        <a:t>Hispanic</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15074">
                <a:tc>
                  <a:txBody>
                    <a:bodyPr/>
                    <a:lstStyle/>
                    <a:p>
                      <a:pPr marL="0" marR="0">
                        <a:lnSpc>
                          <a:spcPct val="107000"/>
                        </a:lnSpc>
                        <a:spcBef>
                          <a:spcPts val="0"/>
                        </a:spcBef>
                        <a:spcAft>
                          <a:spcPts val="0"/>
                        </a:spcAft>
                      </a:pPr>
                      <a:r>
                        <a:rPr lang="en-US" sz="1600" cap="all">
                          <a:effectLst/>
                        </a:rPr>
                        <a:t>Black</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4E7E7"/>
                    </a:solidFill>
                  </a:tcPr>
                </a:tc>
                <a:tc>
                  <a:txBody>
                    <a:bodyPr/>
                    <a:lstStyle/>
                    <a:p>
                      <a:pPr marL="0" marR="0">
                        <a:lnSpc>
                          <a:spcPct val="107000"/>
                        </a:lnSpc>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39925">
                <a:tc>
                  <a:txBody>
                    <a:bodyPr/>
                    <a:lstStyle/>
                    <a:p>
                      <a:pPr marL="0" marR="0">
                        <a:lnSpc>
                          <a:spcPct val="107000"/>
                        </a:lnSpc>
                        <a:spcBef>
                          <a:spcPts val="0"/>
                        </a:spcBef>
                        <a:spcAft>
                          <a:spcPts val="0"/>
                        </a:spcAft>
                      </a:pPr>
                      <a:r>
                        <a:rPr lang="en-US" sz="1600" cap="all">
                          <a:effectLst/>
                        </a:rPr>
                        <a:t>Other Races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16138">
                <a:tc>
                  <a:txBody>
                    <a:bodyPr/>
                    <a:lstStyle/>
                    <a:p>
                      <a:pPr marL="0" marR="0">
                        <a:lnSpc>
                          <a:spcPct val="107000"/>
                        </a:lnSpc>
                        <a:spcBef>
                          <a:spcPts val="0"/>
                        </a:spcBef>
                        <a:spcAft>
                          <a:spcPts val="0"/>
                        </a:spcAft>
                      </a:pPr>
                      <a:r>
                        <a:rPr lang="en-US" sz="1600" cap="all">
                          <a:effectLst/>
                        </a:rPr>
                        <a:t>Ln (Wealth)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211807">
                <a:tc>
                  <a:txBody>
                    <a:bodyPr/>
                    <a:lstStyle/>
                    <a:p>
                      <a:pPr marL="0" marR="0">
                        <a:lnSpc>
                          <a:spcPct val="107000"/>
                        </a:lnSpc>
                        <a:spcBef>
                          <a:spcPts val="0"/>
                        </a:spcBef>
                        <a:spcAft>
                          <a:spcPts val="0"/>
                        </a:spcAft>
                      </a:pPr>
                      <a:r>
                        <a:rPr lang="en-US" sz="1600" cap="all">
                          <a:effectLst/>
                        </a:rPr>
                        <a:t>EDUCATION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226931">
                <a:tc>
                  <a:txBody>
                    <a:bodyPr/>
                    <a:lstStyle/>
                    <a:p>
                      <a:pPr marL="0" marR="0">
                        <a:lnSpc>
                          <a:spcPct val="107000"/>
                        </a:lnSpc>
                        <a:spcBef>
                          <a:spcPts val="0"/>
                        </a:spcBef>
                        <a:spcAft>
                          <a:spcPts val="0"/>
                        </a:spcAft>
                      </a:pPr>
                      <a:r>
                        <a:rPr lang="en-US" sz="1600" cap="all" dirty="0">
                          <a:effectLst/>
                        </a:rPr>
                        <a:t>AGE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164233">
                <a:tc>
                  <a:txBody>
                    <a:bodyPr/>
                    <a:lstStyle/>
                    <a:p>
                      <a:pPr marL="0" marR="0">
                        <a:lnSpc>
                          <a:spcPct val="107000"/>
                        </a:lnSpc>
                        <a:spcBef>
                          <a:spcPts val="0"/>
                        </a:spcBef>
                        <a:spcAft>
                          <a:spcPts val="0"/>
                        </a:spcAft>
                      </a:pPr>
                      <a:r>
                        <a:rPr lang="en-US" sz="1600" cap="all" dirty="0">
                          <a:effectLst/>
                        </a:rPr>
                        <a:t>FAMILY SIZE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pic>
        <p:nvPicPr>
          <p:cNvPr id="14" name="Picture 13"/>
          <p:cNvPicPr>
            <a:picLocks noChangeAspect="1"/>
          </p:cNvPicPr>
          <p:nvPr/>
        </p:nvPicPr>
        <p:blipFill>
          <a:blip r:embed="rId3"/>
          <a:stretch>
            <a:fillRect/>
          </a:stretch>
        </p:blipFill>
        <p:spPr>
          <a:xfrm>
            <a:off x="2905443" y="2218003"/>
            <a:ext cx="403292" cy="355534"/>
          </a:xfrm>
          <a:prstGeom prst="rect">
            <a:avLst/>
          </a:prstGeom>
        </p:spPr>
      </p:pic>
      <p:pic>
        <p:nvPicPr>
          <p:cNvPr id="15" name="Picture 14"/>
          <p:cNvPicPr>
            <a:picLocks noChangeAspect="1"/>
          </p:cNvPicPr>
          <p:nvPr/>
        </p:nvPicPr>
        <p:blipFill>
          <a:blip r:embed="rId4"/>
          <a:stretch>
            <a:fillRect/>
          </a:stretch>
        </p:blipFill>
        <p:spPr>
          <a:xfrm>
            <a:off x="2704255" y="2573537"/>
            <a:ext cx="402371" cy="353599"/>
          </a:xfrm>
          <a:prstGeom prst="rect">
            <a:avLst/>
          </a:prstGeom>
        </p:spPr>
      </p:pic>
      <p:pic>
        <p:nvPicPr>
          <p:cNvPr id="16" name="Picture 15"/>
          <p:cNvPicPr>
            <a:picLocks noChangeAspect="1"/>
          </p:cNvPicPr>
          <p:nvPr/>
        </p:nvPicPr>
        <p:blipFill>
          <a:blip r:embed="rId5"/>
          <a:stretch>
            <a:fillRect/>
          </a:stretch>
        </p:blipFill>
        <p:spPr>
          <a:xfrm>
            <a:off x="2394115" y="3105870"/>
            <a:ext cx="402371" cy="353599"/>
          </a:xfrm>
          <a:prstGeom prst="rect">
            <a:avLst/>
          </a:prstGeom>
        </p:spPr>
      </p:pic>
      <p:pic>
        <p:nvPicPr>
          <p:cNvPr id="17" name="Picture 16"/>
          <p:cNvPicPr>
            <a:picLocks noChangeAspect="1"/>
          </p:cNvPicPr>
          <p:nvPr/>
        </p:nvPicPr>
        <p:blipFill>
          <a:blip r:embed="rId6"/>
          <a:stretch>
            <a:fillRect/>
          </a:stretch>
        </p:blipFill>
        <p:spPr>
          <a:xfrm>
            <a:off x="2595301" y="4021712"/>
            <a:ext cx="402371" cy="353599"/>
          </a:xfrm>
          <a:prstGeom prst="rect">
            <a:avLst/>
          </a:prstGeom>
        </p:spPr>
      </p:pic>
      <p:pic>
        <p:nvPicPr>
          <p:cNvPr id="3" name="Picture 2"/>
          <p:cNvPicPr>
            <a:picLocks noChangeAspect="1"/>
          </p:cNvPicPr>
          <p:nvPr/>
        </p:nvPicPr>
        <p:blipFill>
          <a:blip r:embed="rId7"/>
          <a:stretch>
            <a:fillRect/>
          </a:stretch>
        </p:blipFill>
        <p:spPr>
          <a:xfrm>
            <a:off x="2997672" y="4342209"/>
            <a:ext cx="402371" cy="353599"/>
          </a:xfrm>
          <a:prstGeom prst="rect">
            <a:avLst/>
          </a:prstGeom>
        </p:spPr>
      </p:pic>
    </p:spTree>
    <p:extLst>
      <p:ext uri="{BB962C8B-B14F-4D97-AF65-F5344CB8AC3E}">
        <p14:creationId xmlns:p14="http://schemas.microsoft.com/office/powerpoint/2010/main" val="3043658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810000" y="2632485"/>
            <a:ext cx="10554574" cy="3636511"/>
          </a:xfrm>
        </p:spPr>
        <p:txBody>
          <a:bodyPr>
            <a:normAutofit/>
          </a:bodyPr>
          <a:lstStyle/>
          <a:p>
            <a:r>
              <a:rPr lang="en-US" sz="2400" dirty="0" smtClean="0"/>
              <a:t>There </a:t>
            </a:r>
            <a:r>
              <a:rPr lang="en-US" sz="2400" dirty="0"/>
              <a:t>are differences in estate giving attitudes depending on the type of charitable organization the person donates to during </a:t>
            </a:r>
            <a:r>
              <a:rPr lang="en-US" sz="2400" dirty="0" smtClean="0"/>
              <a:t>life.</a:t>
            </a:r>
          </a:p>
        </p:txBody>
      </p:sp>
    </p:spTree>
    <p:extLst>
      <p:ext uri="{BB962C8B-B14F-4D97-AF65-F5344CB8AC3E}">
        <p14:creationId xmlns:p14="http://schemas.microsoft.com/office/powerpoint/2010/main" val="38839200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 Consistent results</a:t>
            </a:r>
            <a:endParaRPr lang="en-US" dirty="0"/>
          </a:p>
        </p:txBody>
      </p:sp>
      <p:sp>
        <p:nvSpPr>
          <p:cNvPr id="3" name="Content Placeholder 2"/>
          <p:cNvSpPr>
            <a:spLocks noGrp="1"/>
          </p:cNvSpPr>
          <p:nvPr>
            <p:ph idx="1"/>
          </p:nvPr>
        </p:nvSpPr>
        <p:spPr>
          <a:xfrm>
            <a:off x="810000" y="2139193"/>
            <a:ext cx="10554574" cy="4488110"/>
          </a:xfrm>
        </p:spPr>
        <p:txBody>
          <a:bodyPr>
            <a:normAutofit fontScale="92500"/>
          </a:bodyPr>
          <a:lstStyle/>
          <a:p>
            <a:r>
              <a:rPr lang="en-US" sz="2400" dirty="0"/>
              <a:t>Donors to </a:t>
            </a:r>
            <a:r>
              <a:rPr lang="en-US" sz="2400" dirty="0" smtClean="0"/>
              <a:t>int’l relief </a:t>
            </a:r>
            <a:r>
              <a:rPr lang="en-US" sz="2400" dirty="0"/>
              <a:t>organizations receive low personal benefit, so the positive association with a desire to leave a charitable bequest supports the hypothesis. </a:t>
            </a:r>
          </a:p>
          <a:p>
            <a:r>
              <a:rPr lang="en-US" sz="2400" dirty="0"/>
              <a:t>Donors to religion receive high personal benefit, which normally would generate less bequest giving due to a lack of personal benefit from a bequest; however, since religious donors can also get post-mortem personal benefits from a religious bequest due to after-life benefits, then the positive association with a desire to leave a charitable bequest supports the hypothesis. </a:t>
            </a:r>
          </a:p>
          <a:p>
            <a:r>
              <a:rPr lang="en-US" sz="2400" dirty="0"/>
              <a:t>Donors to “other” charitable </a:t>
            </a:r>
            <a:r>
              <a:rPr lang="en-US" sz="2400" dirty="0" smtClean="0"/>
              <a:t>organizations like local sports associations, </a:t>
            </a:r>
            <a:r>
              <a:rPr lang="en-US" sz="2400" dirty="0"/>
              <a:t>receive high personal benefit, so the negative association with a desire to leave a charitable bequest </a:t>
            </a:r>
            <a:r>
              <a:rPr lang="en-US" sz="2400" dirty="0" smtClean="0"/>
              <a:t>could support </a:t>
            </a:r>
            <a:r>
              <a:rPr lang="en-US" sz="2400" dirty="0"/>
              <a:t>the hypothesis. </a:t>
            </a:r>
          </a:p>
        </p:txBody>
      </p:sp>
    </p:spTree>
    <p:extLst>
      <p:ext uri="{BB962C8B-B14F-4D97-AF65-F5344CB8AC3E}">
        <p14:creationId xmlns:p14="http://schemas.microsoft.com/office/powerpoint/2010/main" val="42043911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 Weakly consistent results</a:t>
            </a:r>
            <a:endParaRPr lang="en-US" dirty="0"/>
          </a:p>
        </p:txBody>
      </p:sp>
      <p:sp>
        <p:nvSpPr>
          <p:cNvPr id="3" name="Content Placeholder 2"/>
          <p:cNvSpPr>
            <a:spLocks noGrp="1"/>
          </p:cNvSpPr>
          <p:nvPr>
            <p:ph idx="1"/>
          </p:nvPr>
        </p:nvSpPr>
        <p:spPr>
          <a:xfrm>
            <a:off x="810000" y="2139193"/>
            <a:ext cx="10554574" cy="4488110"/>
          </a:xfrm>
        </p:spPr>
        <p:txBody>
          <a:bodyPr>
            <a:normAutofit lnSpcReduction="10000"/>
          </a:bodyPr>
          <a:lstStyle/>
          <a:p>
            <a:r>
              <a:rPr lang="en-US" sz="2400" dirty="0"/>
              <a:t>Donors to health and education receive mixed personal benefit (some direct lifetime benefit, some indirect benefit), so the positive association with a desire to leave a charitable bequest is not surprising. </a:t>
            </a:r>
            <a:endParaRPr lang="en-US" sz="2400" dirty="0" smtClean="0"/>
          </a:p>
          <a:p>
            <a:r>
              <a:rPr lang="en-US" sz="2400" dirty="0" smtClean="0"/>
              <a:t>Donors </a:t>
            </a:r>
            <a:r>
              <a:rPr lang="en-US" sz="2400" dirty="0"/>
              <a:t>to the needy, the environment, and multi-purpose charities receive mixed personal benefit (some direct lifetime benefit, some indirect benefit), so the unknown association with a desire to leave a charitable bequest is not surprising.  </a:t>
            </a:r>
            <a:endParaRPr lang="en-US" sz="2400" dirty="0" smtClean="0"/>
          </a:p>
          <a:p>
            <a:r>
              <a:rPr lang="en-US" sz="2400" dirty="0" smtClean="0"/>
              <a:t>Donors </a:t>
            </a:r>
            <a:r>
              <a:rPr lang="en-US" sz="2400" dirty="0"/>
              <a:t>to youth and community receive high personal benefit, so the unknown association with a desire to leave a charitable bequest is more in line with the expected results than if there had been a positive association. </a:t>
            </a:r>
            <a:endParaRPr lang="en-US" sz="2400" dirty="0" smtClean="0"/>
          </a:p>
        </p:txBody>
      </p:sp>
    </p:spTree>
    <p:extLst>
      <p:ext uri="{BB962C8B-B14F-4D97-AF65-F5344CB8AC3E}">
        <p14:creationId xmlns:p14="http://schemas.microsoft.com/office/powerpoint/2010/main" val="240030340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 Inconsistent Results</a:t>
            </a:r>
            <a:endParaRPr lang="en-US" dirty="0"/>
          </a:p>
        </p:txBody>
      </p:sp>
      <p:sp>
        <p:nvSpPr>
          <p:cNvPr id="3" name="Content Placeholder 2"/>
          <p:cNvSpPr>
            <a:spLocks noGrp="1"/>
          </p:cNvSpPr>
          <p:nvPr>
            <p:ph idx="1"/>
          </p:nvPr>
        </p:nvSpPr>
        <p:spPr>
          <a:xfrm>
            <a:off x="810000" y="2139193"/>
            <a:ext cx="10554574" cy="4488110"/>
          </a:xfrm>
        </p:spPr>
        <p:txBody>
          <a:bodyPr>
            <a:normAutofit/>
          </a:bodyPr>
          <a:lstStyle/>
          <a:p>
            <a:r>
              <a:rPr lang="en-US" dirty="0"/>
              <a:t>The puzzling one is donors to culture, as donors receive high personal benefit yet are positively associated with a desire to leave a charitable bequest. </a:t>
            </a:r>
            <a:endParaRPr lang="en-US" dirty="0" smtClean="0"/>
          </a:p>
          <a:p>
            <a:r>
              <a:rPr lang="en-US" dirty="0" smtClean="0"/>
              <a:t>Post hoc explanation</a:t>
            </a:r>
          </a:p>
          <a:p>
            <a:pPr lvl="1"/>
            <a:r>
              <a:rPr lang="en-US" dirty="0" smtClean="0"/>
              <a:t>While </a:t>
            </a:r>
            <a:r>
              <a:rPr lang="en-US" dirty="0"/>
              <a:t>cultural organizations provide lifetime benefits to donors, such as season tickets, backstage passes, and private events, there is a strong sentiment among these donors that these cultural opportunities make the world a better place and need to continue existing. </a:t>
            </a:r>
            <a:endParaRPr lang="en-US" dirty="0" smtClean="0"/>
          </a:p>
          <a:p>
            <a:pPr lvl="1"/>
            <a:r>
              <a:rPr lang="en-US" dirty="0" smtClean="0"/>
              <a:t>Thus</a:t>
            </a:r>
            <a:r>
              <a:rPr lang="en-US" dirty="0"/>
              <a:t>, donors </a:t>
            </a:r>
            <a:r>
              <a:rPr lang="en-US" dirty="0" smtClean="0"/>
              <a:t>may want </a:t>
            </a:r>
            <a:r>
              <a:rPr lang="en-US" dirty="0"/>
              <a:t>their current lifetime benefits to be available to others in the future, which means the donor needs to do both inter vivos and bequest giving. </a:t>
            </a:r>
            <a:endParaRPr lang="en-US" dirty="0" smtClean="0"/>
          </a:p>
          <a:p>
            <a:pPr lvl="1"/>
            <a:r>
              <a:rPr lang="en-US" dirty="0" smtClean="0"/>
              <a:t>So</a:t>
            </a:r>
            <a:r>
              <a:rPr lang="en-US" dirty="0"/>
              <a:t>, even though donors to culture receive high personal benefit, they are also forward looking, beyond a strictly “what’s in it for me” attitude. This could explain the outcome for this variable</a:t>
            </a:r>
            <a:r>
              <a:rPr lang="en-US" dirty="0" smtClean="0"/>
              <a:t>.</a:t>
            </a:r>
          </a:p>
          <a:p>
            <a:r>
              <a:rPr lang="en-US" dirty="0" smtClean="0"/>
              <a:t>NEED MORE RESEARCH ….</a:t>
            </a:r>
            <a:endParaRPr lang="en-US" dirty="0"/>
          </a:p>
        </p:txBody>
      </p:sp>
    </p:spTree>
    <p:extLst>
      <p:ext uri="{BB962C8B-B14F-4D97-AF65-F5344CB8AC3E}">
        <p14:creationId xmlns:p14="http://schemas.microsoft.com/office/powerpoint/2010/main" val="13630216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Citations</a:t>
            </a:r>
            <a:endParaRPr lang="en-US" dirty="0"/>
          </a:p>
        </p:txBody>
      </p:sp>
      <p:sp>
        <p:nvSpPr>
          <p:cNvPr id="3" name="Content Placeholder 2"/>
          <p:cNvSpPr>
            <a:spLocks noGrp="1"/>
          </p:cNvSpPr>
          <p:nvPr>
            <p:ph idx="1"/>
          </p:nvPr>
        </p:nvSpPr>
        <p:spPr/>
        <p:txBody>
          <a:bodyPr>
            <a:normAutofit fontScale="92500"/>
          </a:bodyPr>
          <a:lstStyle/>
          <a:p>
            <a:endParaRPr lang="en-US" dirty="0"/>
          </a:p>
          <a:p>
            <a:pPr defTabSz="914400">
              <a:spcAft>
                <a:spcPts val="0"/>
              </a:spcAft>
              <a:buClr>
                <a:schemeClr val="tx1"/>
              </a:buClr>
              <a:buFont typeface="Arial" panose="020B0604020202020204" pitchFamily="34" charset="0"/>
              <a:buChar char="•"/>
            </a:pPr>
            <a:r>
              <a:rPr lang="en-US" dirty="0"/>
              <a:t>Panel Study of Income Dynamics, public use dataset. Produced and distributed by the Survey Research Center, Institute for Social Research, University of Michigan, Ann Arbor, MI (2016</a:t>
            </a:r>
            <a:r>
              <a:rPr lang="en-US" dirty="0" smtClean="0"/>
              <a:t>).</a:t>
            </a:r>
          </a:p>
          <a:p>
            <a:pPr>
              <a:buClr>
                <a:schemeClr val="tx1"/>
              </a:buClr>
              <a:buFont typeface="Arial" panose="020B0604020202020204" pitchFamily="34" charset="0"/>
              <a:buChar char="•"/>
            </a:pPr>
            <a:r>
              <a:rPr lang="en-US" dirty="0" err="1"/>
              <a:t>Andreoni</a:t>
            </a:r>
            <a:r>
              <a:rPr lang="en-US" dirty="0"/>
              <a:t>, J. (1990). Impure Altruism and Donations to Public Goods: A Theory of Warm-Glow Giving. </a:t>
            </a:r>
            <a:r>
              <a:rPr lang="en-US" i="1" dirty="0"/>
              <a:t>The Economic Journal,</a:t>
            </a:r>
            <a:r>
              <a:rPr lang="en-US" dirty="0"/>
              <a:t> </a:t>
            </a:r>
            <a:r>
              <a:rPr lang="en-US" i="1" dirty="0"/>
              <a:t>100</a:t>
            </a:r>
            <a:r>
              <a:rPr lang="en-US" dirty="0"/>
              <a:t>(401), 464-477. doi:10.2307/2234133</a:t>
            </a:r>
          </a:p>
          <a:p>
            <a:pPr>
              <a:buClr>
                <a:schemeClr val="tx1"/>
              </a:buClr>
              <a:buFont typeface="Arial" panose="020B0604020202020204" pitchFamily="34" charset="0"/>
              <a:buChar char="•"/>
            </a:pPr>
            <a:r>
              <a:rPr lang="en-US" dirty="0" smtClean="0"/>
              <a:t>Becker</a:t>
            </a:r>
            <a:r>
              <a:rPr lang="en-US" dirty="0"/>
              <a:t>, G. S. (1974). A theory of social interactions. </a:t>
            </a:r>
            <a:r>
              <a:rPr lang="en-US" i="1" dirty="0"/>
              <a:t>Journal of political economy</a:t>
            </a:r>
            <a:r>
              <a:rPr lang="en-US" dirty="0"/>
              <a:t>, </a:t>
            </a:r>
            <a:r>
              <a:rPr lang="en-US" i="1" dirty="0"/>
              <a:t>82</a:t>
            </a:r>
            <a:r>
              <a:rPr lang="en-US" dirty="0"/>
              <a:t>(6), 1063-1093.</a:t>
            </a:r>
          </a:p>
          <a:p>
            <a:pPr>
              <a:buClr>
                <a:schemeClr val="tx1"/>
              </a:buClr>
              <a:buFont typeface="Arial" panose="020B0604020202020204" pitchFamily="34" charset="0"/>
              <a:buChar char="•"/>
            </a:pPr>
            <a:r>
              <a:rPr lang="en-US" dirty="0" smtClean="0"/>
              <a:t>James</a:t>
            </a:r>
            <a:r>
              <a:rPr lang="en-US" dirty="0"/>
              <a:t>, R. N., III. (2009b). The myth of the coming charitable estate windfall. </a:t>
            </a:r>
            <a:r>
              <a:rPr lang="en-US" i="1" dirty="0"/>
              <a:t>The American Review of Public Administration</a:t>
            </a:r>
            <a:r>
              <a:rPr lang="en-US" dirty="0"/>
              <a:t>, 39(6), 661-674</a:t>
            </a:r>
            <a:r>
              <a:rPr lang="en-US" dirty="0" smtClean="0"/>
              <a:t>.</a:t>
            </a:r>
          </a:p>
          <a:p>
            <a:pPr>
              <a:buClr>
                <a:schemeClr val="tx1"/>
              </a:buClr>
              <a:buFont typeface="Arial" panose="020B0604020202020204" pitchFamily="34" charset="0"/>
              <a:buChar char="•"/>
            </a:pPr>
            <a:r>
              <a:rPr lang="en-US" dirty="0" err="1"/>
              <a:t>Trivers</a:t>
            </a:r>
            <a:r>
              <a:rPr lang="en-US" dirty="0"/>
              <a:t>, R. (1971). The Evolution of Reciprocal Altruism. The Quarterly Review of Biology, 46(1), 35-57. Retrieved from http://www.jstor.org/stable/2822435</a:t>
            </a:r>
            <a:endParaRPr lang="en-US" sz="1500" dirty="0"/>
          </a:p>
          <a:p>
            <a:endParaRPr lang="en-US" dirty="0"/>
          </a:p>
        </p:txBody>
      </p:sp>
    </p:spTree>
    <p:extLst>
      <p:ext uri="{BB962C8B-B14F-4D97-AF65-F5344CB8AC3E}">
        <p14:creationId xmlns:p14="http://schemas.microsoft.com/office/powerpoint/2010/main" val="297919131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Essay 3</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874272929"/>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487504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Why the topic Matters</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640181548"/>
              </p:ext>
            </p:extLst>
          </p:nvPr>
        </p:nvGraphicFramePr>
        <p:xfrm>
          <a:off x="819150" y="2222499"/>
          <a:ext cx="10553700" cy="4508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215557947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Essay 3 Research Question</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416039525"/>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5994610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sz="3600" dirty="0" smtClean="0">
                <a:latin typeface="Arial" panose="020B0604020202020204" pitchFamily="34" charset="0"/>
                <a:cs typeface="Arial" panose="020B0604020202020204" pitchFamily="34" charset="0"/>
              </a:rPr>
              <a:t>Theory: Consumption Capital</a:t>
            </a:r>
            <a:endParaRPr lang="en-US" sz="3600"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Content Placeholder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752558" y="2314321"/>
            <a:ext cx="10966691" cy="3477875"/>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Applies to experiences that require early investment in relatively less pleasant practice in order to increase future enjoyment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a:t>Some types of charity, such as arts &amp; culture </a:t>
            </a:r>
            <a:r>
              <a:rPr lang="en-US" sz="2000" dirty="0" smtClean="0"/>
              <a:t>and </a:t>
            </a:r>
            <a:r>
              <a:rPr lang="en-US" sz="2000" dirty="0"/>
              <a:t>education, represent support for causes that require such accumulated practice (consumption capital) in order to fully appreciate their </a:t>
            </a:r>
            <a:r>
              <a:rPr lang="en-US" sz="2000" dirty="0" smtClean="0"/>
              <a:t>benefits </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solidFill>
                  <a:srgbClr val="FFFFFF"/>
                </a:solidFill>
              </a:rPr>
              <a:t>Music is an example of a positive addiction – the more good music someone hears, the stronger his/her taste for it becomes </a:t>
            </a:r>
            <a:r>
              <a:rPr lang="en-US" sz="1600" dirty="0" smtClean="0">
                <a:solidFill>
                  <a:srgbClr val="FFFFFF"/>
                </a:solidFill>
              </a:rPr>
              <a:t>(Stigler &amp; Becker, 1977; Marshall, 1923).  </a:t>
            </a:r>
            <a:r>
              <a:rPr lang="en-US" sz="2000" dirty="0" smtClean="0"/>
              <a:t>Thus, an </a:t>
            </a:r>
            <a:r>
              <a:rPr lang="en-US" sz="2000" dirty="0"/>
              <a:t>increase in the amount of time spent </a:t>
            </a:r>
            <a:r>
              <a:rPr lang="en-US" sz="2000" dirty="0" smtClean="0"/>
              <a:t>listening </a:t>
            </a:r>
            <a:r>
              <a:rPr lang="en-US" sz="2000" dirty="0"/>
              <a:t>will lead to an increase in music appreciation, as well as an increase in music-related human capital. </a:t>
            </a:r>
            <a:endParaRPr lang="en-US" sz="1600" dirty="0">
              <a:solidFill>
                <a:srgbClr val="FFFFFF"/>
              </a:solidFill>
            </a:endParaRPr>
          </a:p>
        </p:txBody>
      </p:sp>
    </p:spTree>
    <p:extLst>
      <p:ext uri="{BB962C8B-B14F-4D97-AF65-F5344CB8AC3E}">
        <p14:creationId xmlns:p14="http://schemas.microsoft.com/office/powerpoint/2010/main" val="40716447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panose="020B0604020202020204" pitchFamily="34" charset="0"/>
                <a:cs typeface="Arial" panose="020B0604020202020204" pitchFamily="34" charset="0"/>
              </a:rPr>
              <a:t>Economic Theory Part I: </a:t>
            </a:r>
            <a:br>
              <a:rPr lang="en-US" sz="3600" dirty="0" smtClean="0">
                <a:latin typeface="Arial" panose="020B0604020202020204" pitchFamily="34" charset="0"/>
                <a:cs typeface="Arial" panose="020B0604020202020204" pitchFamily="34" charset="0"/>
              </a:rPr>
            </a:br>
            <a:r>
              <a:rPr lang="en-US" sz="3600" dirty="0" smtClean="0">
                <a:latin typeface="Arial" panose="020B0604020202020204" pitchFamily="34" charset="0"/>
                <a:cs typeface="Arial" panose="020B0604020202020204" pitchFamily="34" charset="0"/>
              </a:rPr>
              <a:t>Consumption Capital In General</a:t>
            </a:r>
            <a:endParaRPr lang="en-US" sz="3600"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Content Placeholder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343118" y="2679262"/>
            <a:ext cx="10966691" cy="3046988"/>
          </a:xfrm>
          <a:prstGeom prst="rect">
            <a:avLst/>
          </a:prstGeom>
          <a:noFill/>
        </p:spPr>
        <p:txBody>
          <a:bodyPr wrap="square" rtlCol="0">
            <a:spAutoFit/>
          </a:bodyPr>
          <a:lstStyle/>
          <a:p>
            <a:r>
              <a:rPr lang="en-US" sz="2400" dirty="0"/>
              <a:t>U = U (Z</a:t>
            </a:r>
            <a:r>
              <a:rPr lang="en-US" sz="2400" baseline="-25000" dirty="0"/>
              <a:t>1</a:t>
            </a:r>
            <a:r>
              <a:rPr lang="en-US" sz="2400" dirty="0"/>
              <a:t>, . . . </a:t>
            </a:r>
            <a:r>
              <a:rPr lang="en-US" sz="2400" dirty="0" err="1"/>
              <a:t>Z</a:t>
            </a:r>
            <a:r>
              <a:rPr lang="en-US" sz="2400" baseline="-25000" dirty="0" err="1"/>
              <a:t>m</a:t>
            </a:r>
            <a:r>
              <a:rPr lang="en-US" sz="2400" dirty="0"/>
              <a:t>) with</a:t>
            </a:r>
          </a:p>
          <a:p>
            <a:r>
              <a:rPr lang="en-US" sz="2400" dirty="0" err="1"/>
              <a:t>Z</a:t>
            </a:r>
            <a:r>
              <a:rPr lang="en-US" sz="2400" baseline="-25000" dirty="0" err="1"/>
              <a:t>i</a:t>
            </a:r>
            <a:r>
              <a:rPr lang="en-US" sz="2400" baseline="-25000" dirty="0"/>
              <a:t> </a:t>
            </a:r>
            <a:r>
              <a:rPr lang="en-US" sz="2400" dirty="0"/>
              <a:t>= f</a:t>
            </a:r>
            <a:r>
              <a:rPr lang="en-US" sz="2400" baseline="-25000" dirty="0"/>
              <a:t>i </a:t>
            </a:r>
            <a:r>
              <a:rPr lang="en-US" sz="2400" dirty="0"/>
              <a:t>(</a:t>
            </a:r>
            <a:r>
              <a:rPr lang="en-US" sz="2400" dirty="0" err="1"/>
              <a:t>X</a:t>
            </a:r>
            <a:r>
              <a:rPr lang="en-US" sz="2400" baseline="-25000" dirty="0" err="1"/>
              <a:t>ji</a:t>
            </a:r>
            <a:r>
              <a:rPr lang="en-US" sz="2400" dirty="0"/>
              <a:t>, . . . </a:t>
            </a:r>
            <a:r>
              <a:rPr lang="en-US" sz="2400" dirty="0" err="1"/>
              <a:t>X</a:t>
            </a:r>
            <a:r>
              <a:rPr lang="en-US" sz="2400" baseline="-25000" dirty="0" err="1"/>
              <a:t>ki</a:t>
            </a:r>
            <a:r>
              <a:rPr lang="en-US" sz="2400" dirty="0"/>
              <a:t>, t</a:t>
            </a:r>
            <a:r>
              <a:rPr lang="en-US" sz="2400" baseline="-25000" dirty="0"/>
              <a:t>1i</a:t>
            </a:r>
            <a:r>
              <a:rPr lang="en-US" sz="2400" dirty="0"/>
              <a:t>, . . . </a:t>
            </a:r>
            <a:r>
              <a:rPr lang="en-US" sz="2400" dirty="0" err="1"/>
              <a:t>t</a:t>
            </a:r>
            <a:r>
              <a:rPr lang="en-US" sz="2400" baseline="-25000" dirty="0" err="1"/>
              <a:t>li</a:t>
            </a:r>
            <a:r>
              <a:rPr lang="en-US" sz="2400" baseline="-25000" dirty="0"/>
              <a:t>, </a:t>
            </a:r>
            <a:r>
              <a:rPr lang="en-US" sz="2400" dirty="0"/>
              <a:t>S</a:t>
            </a:r>
            <a:r>
              <a:rPr lang="en-US" sz="2400" baseline="-25000" dirty="0"/>
              <a:t>1, </a:t>
            </a:r>
            <a:r>
              <a:rPr lang="en-US" sz="2400" dirty="0"/>
              <a:t>. . . </a:t>
            </a:r>
            <a:r>
              <a:rPr lang="en-US" sz="2400" dirty="0" err="1"/>
              <a:t>S</a:t>
            </a:r>
            <a:r>
              <a:rPr lang="en-US" sz="2400" baseline="-25000" dirty="0" err="1"/>
              <a:t>l</a:t>
            </a:r>
            <a:r>
              <a:rPr lang="en-US" sz="2400" baseline="-25000" dirty="0"/>
              <a:t>, </a:t>
            </a:r>
            <a:r>
              <a:rPr lang="en-US" sz="2400" dirty="0"/>
              <a:t>Y</a:t>
            </a:r>
            <a:r>
              <a:rPr lang="en-US" sz="2400" baseline="-25000" dirty="0"/>
              <a:t>i</a:t>
            </a:r>
            <a:r>
              <a:rPr lang="en-US" sz="2400" dirty="0"/>
              <a:t>), </a:t>
            </a:r>
            <a:r>
              <a:rPr lang="en-US" sz="2400" dirty="0" err="1"/>
              <a:t>i</a:t>
            </a:r>
            <a:r>
              <a:rPr lang="en-US" sz="2400" dirty="0"/>
              <a:t>=1 . . . m</a:t>
            </a:r>
          </a:p>
          <a:p>
            <a:r>
              <a:rPr lang="en-US" sz="2400" dirty="0" err="1" smtClean="0"/>
              <a:t>Z</a:t>
            </a:r>
            <a:r>
              <a:rPr lang="en-US" sz="2400" baseline="-25000" dirty="0" err="1" smtClean="0"/>
              <a:t>i</a:t>
            </a:r>
            <a:r>
              <a:rPr lang="en-US" sz="2400" dirty="0" smtClean="0"/>
              <a:t>: commodity objects </a:t>
            </a:r>
          </a:p>
          <a:p>
            <a:r>
              <a:rPr lang="en-US" sz="2400" dirty="0" smtClean="0"/>
              <a:t>f</a:t>
            </a:r>
            <a:r>
              <a:rPr lang="en-US" sz="2400" baseline="-25000" dirty="0" smtClean="0"/>
              <a:t>i</a:t>
            </a:r>
            <a:r>
              <a:rPr lang="en-US" sz="2400" dirty="0" smtClean="0"/>
              <a:t>: production </a:t>
            </a:r>
            <a:r>
              <a:rPr lang="en-US" sz="2400" dirty="0"/>
              <a:t>function for the </a:t>
            </a:r>
            <a:r>
              <a:rPr lang="en-US" sz="2400" dirty="0" err="1"/>
              <a:t>ith</a:t>
            </a:r>
            <a:r>
              <a:rPr lang="en-US" sz="2400" dirty="0"/>
              <a:t> </a:t>
            </a:r>
            <a:r>
              <a:rPr lang="en-US" sz="2400" dirty="0" smtClean="0"/>
              <a:t>commodity </a:t>
            </a:r>
          </a:p>
          <a:p>
            <a:r>
              <a:rPr lang="en-US" sz="2400" dirty="0" err="1" smtClean="0"/>
              <a:t>X</a:t>
            </a:r>
            <a:r>
              <a:rPr lang="en-US" sz="2400" baseline="-25000" dirty="0" err="1" smtClean="0"/>
              <a:t>ji</a:t>
            </a:r>
            <a:r>
              <a:rPr lang="en-US" sz="2400" baseline="-25000" dirty="0" smtClean="0"/>
              <a:t>: </a:t>
            </a:r>
            <a:r>
              <a:rPr lang="en-US" sz="2400" dirty="0" smtClean="0"/>
              <a:t>quantity </a:t>
            </a:r>
            <a:r>
              <a:rPr lang="en-US" sz="2400" dirty="0"/>
              <a:t>of the </a:t>
            </a:r>
            <a:r>
              <a:rPr lang="en-US" sz="2400" dirty="0" err="1"/>
              <a:t>jth</a:t>
            </a:r>
            <a:r>
              <a:rPr lang="en-US" sz="2400" dirty="0"/>
              <a:t> market good used in producing the </a:t>
            </a:r>
            <a:r>
              <a:rPr lang="en-US" sz="2400" dirty="0" err="1"/>
              <a:t>ith</a:t>
            </a:r>
            <a:r>
              <a:rPr lang="en-US" sz="2400" dirty="0"/>
              <a:t> </a:t>
            </a:r>
            <a:r>
              <a:rPr lang="en-US" sz="2400" dirty="0" smtClean="0"/>
              <a:t>commodity </a:t>
            </a:r>
          </a:p>
          <a:p>
            <a:r>
              <a:rPr lang="en-US" sz="2400" dirty="0" err="1" smtClean="0"/>
              <a:t>t</a:t>
            </a:r>
            <a:r>
              <a:rPr lang="en-US" sz="2400" baseline="-25000" dirty="0" err="1" smtClean="0"/>
              <a:t>ji</a:t>
            </a:r>
            <a:r>
              <a:rPr lang="en-US" sz="2400" dirty="0" smtClean="0"/>
              <a:t>: </a:t>
            </a:r>
            <a:r>
              <a:rPr lang="en-US" sz="2400" dirty="0" err="1" smtClean="0"/>
              <a:t>jth</a:t>
            </a:r>
            <a:r>
              <a:rPr lang="en-US" sz="2400" dirty="0" smtClean="0"/>
              <a:t> </a:t>
            </a:r>
            <a:r>
              <a:rPr lang="en-US" sz="2400" dirty="0"/>
              <a:t>person’s time </a:t>
            </a:r>
            <a:r>
              <a:rPr lang="en-US" sz="2400" dirty="0" smtClean="0"/>
              <a:t>input </a:t>
            </a:r>
          </a:p>
          <a:p>
            <a:r>
              <a:rPr lang="en-US" sz="2400" dirty="0" err="1" smtClean="0"/>
              <a:t>S</a:t>
            </a:r>
            <a:r>
              <a:rPr lang="en-US" sz="2400" baseline="-25000" dirty="0" err="1" smtClean="0"/>
              <a:t>j</a:t>
            </a:r>
            <a:r>
              <a:rPr lang="en-US" sz="2400" baseline="-25000" dirty="0" smtClean="0"/>
              <a:t>: </a:t>
            </a:r>
            <a:r>
              <a:rPr lang="en-US" sz="2400" dirty="0" err="1" smtClean="0"/>
              <a:t>jth</a:t>
            </a:r>
            <a:r>
              <a:rPr lang="en-US" sz="2400" dirty="0" smtClean="0"/>
              <a:t> </a:t>
            </a:r>
            <a:r>
              <a:rPr lang="en-US" sz="2400" dirty="0"/>
              <a:t>person’s human capital, and </a:t>
            </a:r>
            <a:endParaRPr lang="en-US" sz="2400" dirty="0" smtClean="0"/>
          </a:p>
          <a:p>
            <a:r>
              <a:rPr lang="en-US" sz="2400" dirty="0" smtClean="0"/>
              <a:t>Y</a:t>
            </a:r>
            <a:r>
              <a:rPr lang="en-US" sz="2400" baseline="-25000" dirty="0" smtClean="0"/>
              <a:t>i: </a:t>
            </a:r>
            <a:r>
              <a:rPr lang="en-US" sz="2400" dirty="0" smtClean="0"/>
              <a:t>all </a:t>
            </a:r>
            <a:r>
              <a:rPr lang="en-US" sz="2400" dirty="0"/>
              <a:t>other inputs. </a:t>
            </a:r>
            <a:endParaRPr lang="en-US" sz="2400" dirty="0" smtClean="0"/>
          </a:p>
        </p:txBody>
      </p:sp>
    </p:spTree>
    <p:extLst>
      <p:ext uri="{BB962C8B-B14F-4D97-AF65-F5344CB8AC3E}">
        <p14:creationId xmlns:p14="http://schemas.microsoft.com/office/powerpoint/2010/main" val="41218662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panose="020B0604020202020204" pitchFamily="34" charset="0"/>
                <a:cs typeface="Arial" panose="020B0604020202020204" pitchFamily="34" charset="0"/>
              </a:rPr>
              <a:t>Economic Theory Part II: </a:t>
            </a:r>
            <a:br>
              <a:rPr lang="en-US" sz="3600" dirty="0" smtClean="0">
                <a:latin typeface="Arial" panose="020B0604020202020204" pitchFamily="34" charset="0"/>
                <a:cs typeface="Arial" panose="020B0604020202020204" pitchFamily="34" charset="0"/>
              </a:rPr>
            </a:br>
            <a:r>
              <a:rPr lang="en-US" sz="3600" dirty="0" smtClean="0">
                <a:latin typeface="Arial" panose="020B0604020202020204" pitchFamily="34" charset="0"/>
                <a:cs typeface="Arial" panose="020B0604020202020204" pitchFamily="34" charset="0"/>
              </a:rPr>
              <a:t>Consumption Capital Applied to the Arts</a:t>
            </a:r>
            <a:endParaRPr lang="en-US" sz="3600"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Content Placeholder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406159" y="2434723"/>
            <a:ext cx="10966691" cy="4093428"/>
          </a:xfrm>
          <a:prstGeom prst="rect">
            <a:avLst/>
          </a:prstGeom>
          <a:noFill/>
        </p:spPr>
        <p:txBody>
          <a:bodyPr wrap="square" rtlCol="0">
            <a:spAutoFit/>
          </a:bodyPr>
          <a:lstStyle/>
          <a:p>
            <a:r>
              <a:rPr lang="en-US" sz="2000" dirty="0" smtClean="0"/>
              <a:t>When </a:t>
            </a:r>
            <a:r>
              <a:rPr lang="en-US" sz="2000" dirty="0"/>
              <a:t>applying this model specifically to music, an example of a beneficial addiction, Stigler &amp; Becker (1977) utilize the following model that depends on two produced commodities:</a:t>
            </a:r>
          </a:p>
          <a:p>
            <a:r>
              <a:rPr lang="en-US" sz="2000" dirty="0"/>
              <a:t>U = U (M, Z)</a:t>
            </a:r>
          </a:p>
          <a:p>
            <a:r>
              <a:rPr lang="en-US" sz="2000" dirty="0" smtClean="0"/>
              <a:t>M: amount </a:t>
            </a:r>
            <a:r>
              <a:rPr lang="en-US" sz="2000" dirty="0"/>
              <a:t>of music appreciation consumed and produced </a:t>
            </a:r>
            <a:endParaRPr lang="en-US" sz="2000" dirty="0" smtClean="0"/>
          </a:p>
          <a:p>
            <a:r>
              <a:rPr lang="en-US" sz="2000" dirty="0" smtClean="0"/>
              <a:t>Z: consumption </a:t>
            </a:r>
            <a:r>
              <a:rPr lang="en-US" sz="2000" dirty="0"/>
              <a:t>and production of other commodities. </a:t>
            </a:r>
            <a:endParaRPr lang="en-US" sz="2000" dirty="0" smtClean="0"/>
          </a:p>
          <a:p>
            <a:endParaRPr lang="en-US" sz="2000" dirty="0" smtClean="0"/>
          </a:p>
          <a:p>
            <a:r>
              <a:rPr lang="en-US" sz="2000" dirty="0" smtClean="0"/>
              <a:t>The </a:t>
            </a:r>
            <a:r>
              <a:rPr lang="en-US" sz="2000" dirty="0"/>
              <a:t>following model then represents the idea that music appreciation depends on time and training as well as other human capital conducive to music appreciation:</a:t>
            </a:r>
          </a:p>
          <a:p>
            <a:r>
              <a:rPr lang="en-US" sz="2000" dirty="0"/>
              <a:t>M = M</a:t>
            </a:r>
            <a:r>
              <a:rPr lang="en-US" sz="2000" baseline="-25000" dirty="0"/>
              <a:t>m </a:t>
            </a:r>
            <a:r>
              <a:rPr lang="en-US" sz="2000" dirty="0"/>
              <a:t>(t</a:t>
            </a:r>
            <a:r>
              <a:rPr lang="en-US" sz="2000" baseline="-25000" dirty="0"/>
              <a:t>m</a:t>
            </a:r>
            <a:r>
              <a:rPr lang="en-US" sz="2000" dirty="0"/>
              <a:t>, S</a:t>
            </a:r>
            <a:r>
              <a:rPr lang="en-US" sz="2000" baseline="-25000" dirty="0"/>
              <a:t>m</a:t>
            </a:r>
            <a:r>
              <a:rPr lang="en-US" sz="2000" dirty="0"/>
              <a:t>)</a:t>
            </a:r>
          </a:p>
          <a:p>
            <a:r>
              <a:rPr lang="en-US" sz="2000" dirty="0" smtClean="0"/>
              <a:t>t</a:t>
            </a:r>
            <a:r>
              <a:rPr lang="en-US" sz="2000" baseline="-25000" dirty="0" smtClean="0"/>
              <a:t>m</a:t>
            </a:r>
            <a:r>
              <a:rPr lang="en-US" sz="2000" dirty="0" smtClean="0"/>
              <a:t>: time </a:t>
            </a:r>
            <a:r>
              <a:rPr lang="en-US" sz="2000" dirty="0"/>
              <a:t>allocated to music </a:t>
            </a:r>
            <a:endParaRPr lang="en-US" sz="2000" dirty="0" smtClean="0"/>
          </a:p>
          <a:p>
            <a:r>
              <a:rPr lang="en-US" sz="2000" dirty="0" smtClean="0"/>
              <a:t>S</a:t>
            </a:r>
            <a:r>
              <a:rPr lang="en-US" sz="2000" baseline="-25000" dirty="0" smtClean="0"/>
              <a:t>m: </a:t>
            </a:r>
            <a:r>
              <a:rPr lang="en-US" sz="2000" dirty="0" smtClean="0"/>
              <a:t>training </a:t>
            </a:r>
            <a:r>
              <a:rPr lang="en-US" sz="2000" dirty="0"/>
              <a:t>and other human capital conducive to music appreciation </a:t>
            </a:r>
            <a:r>
              <a:rPr lang="en-US" sz="1600" dirty="0"/>
              <a:t>(Stigler &amp; Becker, 1977). </a:t>
            </a:r>
            <a:endParaRPr lang="en-US" sz="1600" dirty="0">
              <a:solidFill>
                <a:srgbClr val="FFFFFF"/>
              </a:solidFill>
            </a:endParaRPr>
          </a:p>
        </p:txBody>
      </p:sp>
    </p:spTree>
    <p:extLst>
      <p:ext uri="{BB962C8B-B14F-4D97-AF65-F5344CB8AC3E}">
        <p14:creationId xmlns:p14="http://schemas.microsoft.com/office/powerpoint/2010/main" val="24847742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sz="3600" dirty="0" smtClean="0">
                <a:latin typeface="Arial" panose="020B0604020202020204" pitchFamily="34" charset="0"/>
                <a:cs typeface="Arial" panose="020B0604020202020204" pitchFamily="34" charset="0"/>
              </a:rPr>
              <a:t>Theory: Time Discounting</a:t>
            </a:r>
            <a:endParaRPr lang="en-US" sz="3600"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752558" y="2314321"/>
            <a:ext cx="10966691" cy="4862870"/>
          </a:xfrm>
          <a:prstGeom prst="rect">
            <a:avLst/>
          </a:prstGeom>
          <a:noFill/>
        </p:spPr>
        <p:txBody>
          <a:bodyPr wrap="square" rtlCol="0">
            <a:spAutoFit/>
          </a:bodyPr>
          <a:lstStyle/>
          <a:p>
            <a:pPr marL="285750" indent="-285750">
              <a:buFont typeface="Arial" panose="020B0604020202020204" pitchFamily="34" charset="0"/>
              <a:buChar char="•"/>
            </a:pPr>
            <a:r>
              <a:rPr lang="en-US" sz="2200" dirty="0" smtClean="0"/>
              <a:t>People value future and immediate outcomes differently</a:t>
            </a:r>
          </a:p>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r>
              <a:rPr lang="en-US" sz="2200" dirty="0" smtClean="0"/>
              <a:t>Time discounting influences consumption capital accumulation</a:t>
            </a:r>
          </a:p>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r>
              <a:rPr lang="en-US" sz="2200" dirty="0" smtClean="0"/>
              <a:t>Smoking is a measurement of time discounting because it is a harmful addiction which raises present utility at the expense of lowering future utility</a:t>
            </a:r>
          </a:p>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r>
              <a:rPr lang="en-US" sz="2200" dirty="0" smtClean="0"/>
              <a:t>Education is a measurement of time discounting and complementary consumption capital because previous investment in education results from and causes lower time discounting</a:t>
            </a:r>
            <a:r>
              <a:rPr lang="en-US" sz="2400" dirty="0" smtClean="0"/>
              <a:t> </a:t>
            </a:r>
            <a:r>
              <a:rPr lang="en-US" sz="1600" dirty="0" smtClean="0"/>
              <a:t>(Becker &amp; Mulligan, 1997). </a:t>
            </a:r>
            <a:r>
              <a:rPr lang="en-US" sz="2200" dirty="0" smtClean="0"/>
              <a:t>Those with higher levels of education are more willing to delay gratification </a:t>
            </a:r>
            <a:r>
              <a:rPr lang="en-US" sz="1600" dirty="0" smtClean="0"/>
              <a:t>(</a:t>
            </a:r>
            <a:r>
              <a:rPr lang="en-US" sz="1600" dirty="0" err="1" smtClean="0"/>
              <a:t>Bembenutty</a:t>
            </a:r>
            <a:r>
              <a:rPr lang="en-US" sz="1600" dirty="0" smtClean="0"/>
              <a:t>, 2011).</a:t>
            </a:r>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endParaRPr lang="en-US" sz="1600" dirty="0">
              <a:solidFill>
                <a:srgbClr val="FFFFFF"/>
              </a:solidFill>
            </a:endParaRPr>
          </a:p>
        </p:txBody>
      </p:sp>
    </p:spTree>
    <p:extLst>
      <p:ext uri="{BB962C8B-B14F-4D97-AF65-F5344CB8AC3E}">
        <p14:creationId xmlns:p14="http://schemas.microsoft.com/office/powerpoint/2010/main" val="196504008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743" y="447188"/>
            <a:ext cx="11417181" cy="970450"/>
          </a:xfrm>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Theory: Time Discounting and Consumption Capital</a:t>
            </a:r>
            <a:endParaRPr lang="en-US" sz="3200"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752558" y="2314321"/>
            <a:ext cx="10966691" cy="4770537"/>
          </a:xfrm>
          <a:prstGeom prst="rect">
            <a:avLst/>
          </a:prstGeom>
          <a:noFill/>
        </p:spPr>
        <p:txBody>
          <a:bodyPr wrap="square" rtlCol="0">
            <a:spAutoFit/>
          </a:bodyPr>
          <a:lstStyle/>
          <a:p>
            <a:pPr marL="285750" indent="-285750">
              <a:buFont typeface="Arial" panose="020B0604020202020204" pitchFamily="34" charset="0"/>
              <a:buChar char="•"/>
            </a:pPr>
            <a:r>
              <a:rPr lang="en-US" sz="2400" dirty="0"/>
              <a:t>There is a negative relation between smoking and education, likely because more educated people have a lower preference for the present and a higher preference for the future, as indicated by their willingness to accept delayed benefits </a:t>
            </a:r>
            <a:r>
              <a:rPr lang="en-US" sz="1600" dirty="0"/>
              <a:t>(Becker &amp; Murphy, 1988). </a:t>
            </a:r>
            <a:endParaRPr lang="en-US" sz="1600" dirty="0" smtClean="0"/>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r>
              <a:rPr lang="en-US" sz="2400" dirty="0"/>
              <a:t>As with music-related human capital increasing utility from consumption  as a result of previous time and effort, an increase in education-related human capital leads to an increase in education-related appreciation, in part because human capital is accumulated through time and practice and the effects of previous appreciation </a:t>
            </a:r>
            <a:r>
              <a:rPr lang="en-US" sz="1600" dirty="0"/>
              <a:t>(</a:t>
            </a:r>
            <a:r>
              <a:rPr lang="en-US" sz="1600" dirty="0" err="1"/>
              <a:t>Cayubit</a:t>
            </a:r>
            <a:r>
              <a:rPr lang="en-US" sz="1600" dirty="0"/>
              <a:t> et al, 2016; Stigler &amp; Becker, 1977). </a:t>
            </a:r>
            <a:endParaRPr lang="en-US" sz="1600" dirty="0" smtClean="0"/>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endParaRPr lang="en-US" sz="1600" dirty="0">
              <a:solidFill>
                <a:srgbClr val="FFFFFF"/>
              </a:solidFill>
            </a:endParaRPr>
          </a:p>
        </p:txBody>
      </p:sp>
    </p:spTree>
    <p:extLst>
      <p:ext uri="{BB962C8B-B14F-4D97-AF65-F5344CB8AC3E}">
        <p14:creationId xmlns:p14="http://schemas.microsoft.com/office/powerpoint/2010/main" val="256177946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743" y="447188"/>
            <a:ext cx="11417181" cy="970450"/>
          </a:xfrm>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Hypotheses</a:t>
            </a:r>
            <a:endParaRPr lang="en-US" sz="3200"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752558" y="2314321"/>
            <a:ext cx="10966691" cy="4031873"/>
          </a:xfrm>
          <a:prstGeom prst="rect">
            <a:avLst/>
          </a:prstGeom>
          <a:noFill/>
        </p:spPr>
        <p:txBody>
          <a:bodyPr wrap="square" rtlCol="0">
            <a:spAutoFit/>
          </a:bodyPr>
          <a:lstStyle/>
          <a:p>
            <a:r>
              <a:rPr lang="en-US" sz="2400" dirty="0"/>
              <a:t>Given that appreciation of arts &amp; </a:t>
            </a:r>
            <a:r>
              <a:rPr lang="en-US" sz="2400" dirty="0" smtClean="0"/>
              <a:t>culture (and </a:t>
            </a:r>
            <a:r>
              <a:rPr lang="en-US" sz="2400" dirty="0"/>
              <a:t>the appreciation of formal </a:t>
            </a:r>
            <a:r>
              <a:rPr lang="en-US" sz="2400" dirty="0" smtClean="0"/>
              <a:t>education) </a:t>
            </a:r>
            <a:r>
              <a:rPr lang="en-US" sz="2400" dirty="0"/>
              <a:t>are particularly influenced by the accumulation of consumption capital, and that the accumulation of consumption capital depends in part on one’s rate of time discounting, the subsequent analysis explores the following hypothesis</a:t>
            </a:r>
            <a:r>
              <a:rPr lang="en-US" sz="2400" dirty="0" smtClean="0"/>
              <a:t>.</a:t>
            </a:r>
          </a:p>
          <a:p>
            <a:endParaRPr lang="en-US" sz="2400" dirty="0"/>
          </a:p>
          <a:p>
            <a:r>
              <a:rPr lang="en-US" sz="2400" i="1" dirty="0"/>
              <a:t>Hypothesis 1: A measurement of time discounting, in this case smoking, should be </a:t>
            </a:r>
            <a:r>
              <a:rPr lang="en-US" sz="2400" i="1" dirty="0" smtClean="0"/>
              <a:t>negatively </a:t>
            </a:r>
            <a:r>
              <a:rPr lang="en-US" sz="2400" i="1" dirty="0"/>
              <a:t>associated with giving to arts </a:t>
            </a:r>
            <a:r>
              <a:rPr lang="en-US" sz="2400" i="1" dirty="0" smtClean="0"/>
              <a:t>(and education) </a:t>
            </a:r>
            <a:r>
              <a:rPr lang="en-US" sz="2400" i="1" dirty="0"/>
              <a:t>more so than other types of giving.</a:t>
            </a:r>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endParaRPr lang="en-US" sz="1600" dirty="0">
              <a:solidFill>
                <a:srgbClr val="FFFFFF"/>
              </a:solidFill>
            </a:endParaRPr>
          </a:p>
        </p:txBody>
      </p:sp>
    </p:spTree>
    <p:extLst>
      <p:ext uri="{BB962C8B-B14F-4D97-AF65-F5344CB8AC3E}">
        <p14:creationId xmlns:p14="http://schemas.microsoft.com/office/powerpoint/2010/main" val="378166868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743" y="447188"/>
            <a:ext cx="11417181" cy="970450"/>
          </a:xfrm>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Hypotheses</a:t>
            </a:r>
            <a:endParaRPr lang="en-US" sz="3200"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752558" y="2314321"/>
            <a:ext cx="10966691" cy="2185214"/>
          </a:xfrm>
          <a:prstGeom prst="rect">
            <a:avLst/>
          </a:prstGeom>
          <a:noFill/>
        </p:spPr>
        <p:txBody>
          <a:bodyPr wrap="square" rtlCol="0">
            <a:spAutoFit/>
          </a:bodyPr>
          <a:lstStyle/>
          <a:p>
            <a:r>
              <a:rPr lang="en-US" sz="2400" i="1" dirty="0"/>
              <a:t>Hypothesis 2: Previous education, being a measurement of both time discounting and accumulation of complementary consumption capital, should be strongly associated with giving to arts </a:t>
            </a:r>
            <a:r>
              <a:rPr lang="en-US" sz="2400" i="1" dirty="0" smtClean="0"/>
              <a:t>(and education), </a:t>
            </a:r>
            <a:r>
              <a:rPr lang="en-US" sz="2400" i="1" dirty="0"/>
              <a:t>more so than other types of giving.</a:t>
            </a:r>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endParaRPr lang="en-US" sz="1600" dirty="0">
              <a:solidFill>
                <a:srgbClr val="FFFFFF"/>
              </a:solidFill>
            </a:endParaRPr>
          </a:p>
        </p:txBody>
      </p:sp>
    </p:spTree>
    <p:extLst>
      <p:ext uri="{BB962C8B-B14F-4D97-AF65-F5344CB8AC3E}">
        <p14:creationId xmlns:p14="http://schemas.microsoft.com/office/powerpoint/2010/main" val="197666286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Core Dataset</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282573364"/>
              </p:ext>
            </p:extLst>
          </p:nvPr>
        </p:nvGraphicFramePr>
        <p:xfrm>
          <a:off x="819149" y="1834082"/>
          <a:ext cx="10553700" cy="46384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Content Placeholder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166928894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10 Charity Types</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1035782" y="2314322"/>
            <a:ext cx="10683468" cy="4985980"/>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rgbClr val="FFFFFF"/>
                </a:solidFill>
              </a:rPr>
              <a:t>Arts &amp; culture</a:t>
            </a:r>
          </a:p>
          <a:p>
            <a:pPr marL="285750" indent="-285750">
              <a:buFont typeface="Arial" panose="020B0604020202020204" pitchFamily="34" charset="0"/>
              <a:buChar char="•"/>
            </a:pPr>
            <a:r>
              <a:rPr lang="en-US" sz="2400" dirty="0" smtClean="0">
                <a:solidFill>
                  <a:srgbClr val="FFFFFF"/>
                </a:solidFill>
              </a:rPr>
              <a:t>Education</a:t>
            </a:r>
          </a:p>
          <a:p>
            <a:pPr marL="285750" indent="-285750">
              <a:buFont typeface="Arial" panose="020B0604020202020204" pitchFamily="34" charset="0"/>
              <a:buChar char="•"/>
            </a:pPr>
            <a:r>
              <a:rPr lang="en-US" sz="2400" dirty="0" smtClean="0">
                <a:solidFill>
                  <a:srgbClr val="FFFFFF"/>
                </a:solidFill>
              </a:rPr>
              <a:t>Needy</a:t>
            </a:r>
          </a:p>
          <a:p>
            <a:pPr marL="285750" indent="-285750">
              <a:buFont typeface="Arial" panose="020B0604020202020204" pitchFamily="34" charset="0"/>
              <a:buChar char="•"/>
            </a:pPr>
            <a:r>
              <a:rPr lang="en-US" sz="2400" dirty="0" smtClean="0">
                <a:solidFill>
                  <a:srgbClr val="FFFFFF"/>
                </a:solidFill>
              </a:rPr>
              <a:t>Health</a:t>
            </a:r>
          </a:p>
          <a:p>
            <a:pPr marL="285750" indent="-285750">
              <a:buFont typeface="Arial" panose="020B0604020202020204" pitchFamily="34" charset="0"/>
              <a:buChar char="•"/>
            </a:pPr>
            <a:r>
              <a:rPr lang="en-US" sz="2400" dirty="0" smtClean="0">
                <a:solidFill>
                  <a:srgbClr val="FFFFFF"/>
                </a:solidFill>
              </a:rPr>
              <a:t>Youth</a:t>
            </a:r>
          </a:p>
          <a:p>
            <a:pPr marL="285750" indent="-285750">
              <a:buFont typeface="Arial" panose="020B0604020202020204" pitchFamily="34" charset="0"/>
              <a:buChar char="•"/>
            </a:pPr>
            <a:r>
              <a:rPr lang="en-US" sz="2400" dirty="0" smtClean="0">
                <a:solidFill>
                  <a:srgbClr val="FFFFFF"/>
                </a:solidFill>
              </a:rPr>
              <a:t>Community</a:t>
            </a:r>
          </a:p>
          <a:p>
            <a:pPr marL="285750" indent="-285750">
              <a:buFont typeface="Arial" panose="020B0604020202020204" pitchFamily="34" charset="0"/>
              <a:buChar char="•"/>
            </a:pPr>
            <a:r>
              <a:rPr lang="en-US" sz="2400" dirty="0" smtClean="0">
                <a:solidFill>
                  <a:srgbClr val="FFFFFF"/>
                </a:solidFill>
              </a:rPr>
              <a:t>Environment</a:t>
            </a:r>
          </a:p>
          <a:p>
            <a:pPr marL="285750" indent="-285750">
              <a:buFont typeface="Arial" panose="020B0604020202020204" pitchFamily="34" charset="0"/>
              <a:buChar char="•"/>
            </a:pPr>
            <a:r>
              <a:rPr lang="en-US" sz="2400" dirty="0" smtClean="0">
                <a:solidFill>
                  <a:srgbClr val="FFFFFF"/>
                </a:solidFill>
              </a:rPr>
              <a:t>Int’l </a:t>
            </a:r>
            <a:r>
              <a:rPr lang="en-US" sz="2400" smtClean="0">
                <a:solidFill>
                  <a:srgbClr val="FFFFFF"/>
                </a:solidFill>
              </a:rPr>
              <a:t>Relief (peace)</a:t>
            </a:r>
            <a:endParaRPr lang="en-US" sz="2400" dirty="0" smtClean="0">
              <a:solidFill>
                <a:srgbClr val="FFFFFF"/>
              </a:solidFill>
            </a:endParaRPr>
          </a:p>
          <a:p>
            <a:pPr marL="285750" indent="-285750">
              <a:buFont typeface="Arial" panose="020B0604020202020204" pitchFamily="34" charset="0"/>
              <a:buChar char="•"/>
            </a:pPr>
            <a:r>
              <a:rPr lang="en-US" sz="2400" dirty="0" smtClean="0">
                <a:solidFill>
                  <a:srgbClr val="FFFFFF"/>
                </a:solidFill>
              </a:rPr>
              <a:t>Multi-purpose</a:t>
            </a:r>
          </a:p>
          <a:p>
            <a:pPr marL="285750" indent="-285750">
              <a:buFont typeface="Arial" panose="020B0604020202020204" pitchFamily="34" charset="0"/>
              <a:buChar char="•"/>
            </a:pPr>
            <a:r>
              <a:rPr lang="en-US" sz="2400" dirty="0" smtClean="0">
                <a:solidFill>
                  <a:srgbClr val="FFFFFF"/>
                </a:solidFill>
              </a:rPr>
              <a:t>Other</a:t>
            </a:r>
          </a:p>
          <a:p>
            <a:pPr marL="285750" indent="-285750">
              <a:buFont typeface="Arial" panose="020B0604020202020204" pitchFamily="34" charset="0"/>
              <a:buChar char="•"/>
            </a:pPr>
            <a:endParaRPr lang="en-US" sz="2400" dirty="0" smtClean="0">
              <a:solidFill>
                <a:srgbClr val="FFFFFF"/>
              </a:solidFill>
            </a:endParaRPr>
          </a:p>
          <a:p>
            <a:endParaRPr lang="en-US" dirty="0">
              <a:solidFill>
                <a:srgbClr val="FFFFFF"/>
              </a:solidFill>
            </a:endParaRPr>
          </a:p>
          <a:p>
            <a:pPr marL="285750" indent="-285750">
              <a:buFont typeface="Arial" panose="020B0604020202020204" pitchFamily="34" charset="0"/>
              <a:buChar char="•"/>
            </a:pPr>
            <a:endParaRPr lang="en-US" dirty="0" smtClean="0">
              <a:solidFill>
                <a:srgbClr val="FFFFFF"/>
              </a:solidFill>
            </a:endParaRPr>
          </a:p>
          <a:p>
            <a:endParaRPr lang="en-US" dirty="0">
              <a:solidFill>
                <a:srgbClr val="FFFFFF"/>
              </a:solidFill>
            </a:endParaRPr>
          </a:p>
        </p:txBody>
      </p:sp>
    </p:spTree>
    <p:extLst>
      <p:ext uri="{BB962C8B-B14F-4D97-AF65-F5344CB8AC3E}">
        <p14:creationId xmlns:p14="http://schemas.microsoft.com/office/powerpoint/2010/main" val="11089632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Why the topic Matters</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66338468"/>
              </p:ext>
            </p:extLst>
          </p:nvPr>
        </p:nvGraphicFramePr>
        <p:xfrm>
          <a:off x="632389" y="2222499"/>
          <a:ext cx="10740461" cy="4508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181598618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Statistics (Unweighted)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25782169"/>
              </p:ext>
            </p:extLst>
          </p:nvPr>
        </p:nvGraphicFramePr>
        <p:xfrm>
          <a:off x="80212" y="2384203"/>
          <a:ext cx="12111788" cy="3932555"/>
        </p:xfrm>
        <a:graphic>
          <a:graphicData uri="http://schemas.openxmlformats.org/drawingml/2006/table">
            <a:tbl>
              <a:tblPr firstRow="1" firstCol="1" bandRow="1">
                <a:tableStyleId>{5C22544A-7EE6-4342-B048-85BDC9FD1C3A}</a:tableStyleId>
              </a:tblPr>
              <a:tblGrid>
                <a:gridCol w="5646181">
                  <a:extLst>
                    <a:ext uri="{9D8B030D-6E8A-4147-A177-3AD203B41FA5}">
                      <a16:colId xmlns:a16="http://schemas.microsoft.com/office/drawing/2014/main" val="20000"/>
                    </a:ext>
                  </a:extLst>
                </a:gridCol>
                <a:gridCol w="6465607">
                  <a:extLst>
                    <a:ext uri="{9D8B030D-6E8A-4147-A177-3AD203B41FA5}">
                      <a16:colId xmlns:a16="http://schemas.microsoft.com/office/drawing/2014/main" val="20001"/>
                    </a:ext>
                  </a:extLst>
                </a:gridCol>
              </a:tblGrid>
              <a:tr h="357505">
                <a:tc>
                  <a:txBody>
                    <a:bodyPr/>
                    <a:lstStyle/>
                    <a:p>
                      <a:pPr marL="0" marR="0">
                        <a:lnSpc>
                          <a:spcPct val="80000"/>
                        </a:lnSpc>
                        <a:spcBef>
                          <a:spcPts val="0"/>
                        </a:spcBef>
                        <a:spcAft>
                          <a:spcPts val="0"/>
                        </a:spcAft>
                      </a:pPr>
                      <a:r>
                        <a:rPr lang="en-US" sz="2000" dirty="0">
                          <a:effectLst/>
                        </a:rPr>
                        <a:t>Gave to Arts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400" b="1" dirty="0">
                          <a:solidFill>
                            <a:srgbClr val="7F7F7F"/>
                          </a:solidFill>
                          <a:effectLst/>
                        </a:rPr>
                        <a:t>5.62%</a:t>
                      </a:r>
                      <a:endParaRPr lang="en-US" sz="2400" b="1"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4E7E7"/>
                    </a:solidFill>
                  </a:tcPr>
                </a:tc>
                <a:extLst>
                  <a:ext uri="{0D108BD9-81ED-4DB2-BD59-A6C34878D82A}">
                    <a16:rowId xmlns:a16="http://schemas.microsoft.com/office/drawing/2014/main" val="10000"/>
                  </a:ext>
                </a:extLst>
              </a:tr>
              <a:tr h="357505">
                <a:tc>
                  <a:txBody>
                    <a:bodyPr/>
                    <a:lstStyle/>
                    <a:p>
                      <a:pPr marL="0" marR="0">
                        <a:lnSpc>
                          <a:spcPct val="80000"/>
                        </a:lnSpc>
                        <a:spcBef>
                          <a:spcPts val="0"/>
                        </a:spcBef>
                        <a:spcAft>
                          <a:spcPts val="0"/>
                        </a:spcAft>
                      </a:pPr>
                      <a:r>
                        <a:rPr lang="en-US" sz="2000">
                          <a:effectLst/>
                        </a:rPr>
                        <a:t>Gave to Education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400" b="1" dirty="0">
                          <a:effectLst/>
                        </a:rPr>
                        <a:t>1</a:t>
                      </a:r>
                      <a:r>
                        <a:rPr lang="en-US" sz="2400" b="1" dirty="0">
                          <a:solidFill>
                            <a:srgbClr val="7F7F7F"/>
                          </a:solidFill>
                          <a:effectLst/>
                        </a:rPr>
                        <a:t>2.</a:t>
                      </a:r>
                      <a:r>
                        <a:rPr lang="en-US" sz="2400" b="1" dirty="0">
                          <a:effectLst/>
                        </a:rPr>
                        <a:t>60%</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8CBCB"/>
                    </a:solidFill>
                  </a:tcPr>
                </a:tc>
                <a:extLst>
                  <a:ext uri="{0D108BD9-81ED-4DB2-BD59-A6C34878D82A}">
                    <a16:rowId xmlns:a16="http://schemas.microsoft.com/office/drawing/2014/main" val="10001"/>
                  </a:ext>
                </a:extLst>
              </a:tr>
              <a:tr h="357505">
                <a:tc>
                  <a:txBody>
                    <a:bodyPr/>
                    <a:lstStyle/>
                    <a:p>
                      <a:pPr marL="0" marR="0">
                        <a:lnSpc>
                          <a:spcPct val="80000"/>
                        </a:lnSpc>
                        <a:spcBef>
                          <a:spcPts val="0"/>
                        </a:spcBef>
                        <a:spcAft>
                          <a:spcPts val="0"/>
                        </a:spcAft>
                      </a:pPr>
                      <a:r>
                        <a:rPr lang="en-US" sz="2000">
                          <a:effectLst/>
                        </a:rPr>
                        <a:t>Gave exclusively to arts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400" b="1" dirty="0">
                          <a:effectLst/>
                        </a:rPr>
                        <a:t>0.10%</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4E7E7"/>
                    </a:solidFill>
                  </a:tcPr>
                </a:tc>
                <a:extLst>
                  <a:ext uri="{0D108BD9-81ED-4DB2-BD59-A6C34878D82A}">
                    <a16:rowId xmlns:a16="http://schemas.microsoft.com/office/drawing/2014/main" val="10002"/>
                  </a:ext>
                </a:extLst>
              </a:tr>
              <a:tr h="357505">
                <a:tc>
                  <a:txBody>
                    <a:bodyPr/>
                    <a:lstStyle/>
                    <a:p>
                      <a:pPr marL="0" marR="0">
                        <a:lnSpc>
                          <a:spcPct val="80000"/>
                        </a:lnSpc>
                        <a:spcBef>
                          <a:spcPts val="0"/>
                        </a:spcBef>
                        <a:spcAft>
                          <a:spcPts val="0"/>
                        </a:spcAft>
                      </a:pPr>
                      <a:r>
                        <a:rPr lang="en-US" sz="2000">
                          <a:effectLst/>
                        </a:rPr>
                        <a:t>Gave exclusively to education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400" b="1" dirty="0">
                          <a:effectLst/>
                        </a:rPr>
                        <a:t>0.18%</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57505">
                <a:tc>
                  <a:txBody>
                    <a:bodyPr/>
                    <a:lstStyle/>
                    <a:p>
                      <a:pPr marL="0" marR="0">
                        <a:lnSpc>
                          <a:spcPct val="80000"/>
                        </a:lnSpc>
                        <a:spcBef>
                          <a:spcPts val="0"/>
                        </a:spcBef>
                        <a:spcAft>
                          <a:spcPts val="0"/>
                        </a:spcAft>
                      </a:pPr>
                      <a:r>
                        <a:rPr lang="en-US" sz="2000">
                          <a:effectLst/>
                        </a:rPr>
                        <a:t>Health good, very good or excellent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400" b="1" dirty="0">
                          <a:effectLst/>
                        </a:rPr>
                        <a:t>83.93%</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57505">
                <a:tc>
                  <a:txBody>
                    <a:bodyPr/>
                    <a:lstStyle/>
                    <a:p>
                      <a:pPr marL="0" marR="0">
                        <a:lnSpc>
                          <a:spcPct val="80000"/>
                        </a:lnSpc>
                        <a:spcBef>
                          <a:spcPts val="0"/>
                        </a:spcBef>
                        <a:spcAft>
                          <a:spcPts val="0"/>
                        </a:spcAft>
                      </a:pPr>
                      <a:r>
                        <a:rPr lang="en-US" sz="2000">
                          <a:effectLst/>
                        </a:rPr>
                        <a:t>Smokes cigarettes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400" b="1" dirty="0">
                          <a:effectLst/>
                        </a:rPr>
                        <a:t>23.67%</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57505">
                <a:tc>
                  <a:txBody>
                    <a:bodyPr/>
                    <a:lstStyle/>
                    <a:p>
                      <a:pPr marL="0" marR="0">
                        <a:lnSpc>
                          <a:spcPct val="80000"/>
                        </a:lnSpc>
                        <a:spcBef>
                          <a:spcPts val="0"/>
                        </a:spcBef>
                        <a:spcAft>
                          <a:spcPts val="0"/>
                        </a:spcAft>
                      </a:pPr>
                      <a:r>
                        <a:rPr lang="en-US" sz="2000">
                          <a:effectLst/>
                        </a:rPr>
                        <a:t>Years of Education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400" b="1" dirty="0">
                          <a:effectLst/>
                        </a:rPr>
                        <a:t>12.96</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357505">
                <a:tc>
                  <a:txBody>
                    <a:bodyPr/>
                    <a:lstStyle/>
                    <a:p>
                      <a:pPr marL="0" marR="0">
                        <a:lnSpc>
                          <a:spcPct val="80000"/>
                        </a:lnSpc>
                        <a:spcBef>
                          <a:spcPts val="0"/>
                        </a:spcBef>
                        <a:spcAft>
                          <a:spcPts val="0"/>
                        </a:spcAft>
                      </a:pPr>
                      <a:r>
                        <a:rPr lang="en-US" sz="2000">
                          <a:effectLst/>
                        </a:rPr>
                        <a: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400" b="1" dirty="0">
                          <a:effectLst/>
                        </a:rPr>
                        <a:t>45.04</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57505">
                <a:tc>
                  <a:txBody>
                    <a:bodyPr/>
                    <a:lstStyle/>
                    <a:p>
                      <a:pPr marL="0" marR="0">
                        <a:lnSpc>
                          <a:spcPct val="80000"/>
                        </a:lnSpc>
                        <a:spcBef>
                          <a:spcPts val="0"/>
                        </a:spcBef>
                        <a:spcAft>
                          <a:spcPts val="0"/>
                        </a:spcAft>
                      </a:pPr>
                      <a:r>
                        <a:rPr lang="en-US" sz="2000" dirty="0">
                          <a:effectLst/>
                        </a:rPr>
                        <a:t>Income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400" b="1" dirty="0">
                          <a:effectLst/>
                        </a:rPr>
                        <a:t>$65,262</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357505">
                <a:tc>
                  <a:txBody>
                    <a:bodyPr/>
                    <a:lstStyle/>
                    <a:p>
                      <a:pPr marL="0" marR="0">
                        <a:lnSpc>
                          <a:spcPct val="80000"/>
                        </a:lnSpc>
                        <a:spcBef>
                          <a:spcPts val="0"/>
                        </a:spcBef>
                        <a:spcAft>
                          <a:spcPts val="0"/>
                        </a:spcAft>
                      </a:pPr>
                      <a:r>
                        <a:rPr lang="en-US" sz="2000">
                          <a:effectLst/>
                        </a:rPr>
                        <a:t>Ln (Income)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400" b="1" dirty="0">
                          <a:effectLst/>
                        </a:rPr>
                        <a:t>11.14</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357505">
                <a:tc>
                  <a:txBody>
                    <a:bodyPr/>
                    <a:lstStyle/>
                    <a:p>
                      <a:pPr marL="0" marR="0">
                        <a:lnSpc>
                          <a:spcPct val="80000"/>
                        </a:lnSpc>
                        <a:spcBef>
                          <a:spcPts val="0"/>
                        </a:spcBef>
                        <a:spcAft>
                          <a:spcPts val="0"/>
                        </a:spcAft>
                      </a:pPr>
                      <a:r>
                        <a:rPr lang="en-US" sz="2000">
                          <a:effectLst/>
                        </a:rPr>
                        <a:t>Religious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400" b="1" dirty="0">
                          <a:effectLst/>
                        </a:rPr>
                        <a:t>86.38%</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13565352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Charity Types Correlation Matrix</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295580"/>
              </p:ext>
            </p:extLst>
          </p:nvPr>
        </p:nvGraphicFramePr>
        <p:xfrm>
          <a:off x="1" y="2807368"/>
          <a:ext cx="12191997" cy="3722435"/>
        </p:xfrm>
        <a:graphic>
          <a:graphicData uri="http://schemas.openxmlformats.org/drawingml/2006/table">
            <a:tbl>
              <a:tblPr firstRow="1" firstCol="1" bandRow="1">
                <a:tableStyleId>{5C22544A-7EE6-4342-B048-85BDC9FD1C3A}</a:tableStyleId>
              </a:tblPr>
              <a:tblGrid>
                <a:gridCol w="3011364">
                  <a:extLst>
                    <a:ext uri="{9D8B030D-6E8A-4147-A177-3AD203B41FA5}">
                      <a16:colId xmlns:a16="http://schemas.microsoft.com/office/drawing/2014/main" val="20000"/>
                    </a:ext>
                  </a:extLst>
                </a:gridCol>
                <a:gridCol w="834603">
                  <a:extLst>
                    <a:ext uri="{9D8B030D-6E8A-4147-A177-3AD203B41FA5}">
                      <a16:colId xmlns:a16="http://schemas.microsoft.com/office/drawing/2014/main" val="20001"/>
                    </a:ext>
                  </a:extLst>
                </a:gridCol>
                <a:gridCol w="834603">
                  <a:extLst>
                    <a:ext uri="{9D8B030D-6E8A-4147-A177-3AD203B41FA5}">
                      <a16:colId xmlns:a16="http://schemas.microsoft.com/office/drawing/2014/main" val="20002"/>
                    </a:ext>
                  </a:extLst>
                </a:gridCol>
                <a:gridCol w="834603">
                  <a:extLst>
                    <a:ext uri="{9D8B030D-6E8A-4147-A177-3AD203B41FA5}">
                      <a16:colId xmlns:a16="http://schemas.microsoft.com/office/drawing/2014/main" val="20003"/>
                    </a:ext>
                  </a:extLst>
                </a:gridCol>
                <a:gridCol w="834603">
                  <a:extLst>
                    <a:ext uri="{9D8B030D-6E8A-4147-A177-3AD203B41FA5}">
                      <a16:colId xmlns:a16="http://schemas.microsoft.com/office/drawing/2014/main" val="20004"/>
                    </a:ext>
                  </a:extLst>
                </a:gridCol>
                <a:gridCol w="834603">
                  <a:extLst>
                    <a:ext uri="{9D8B030D-6E8A-4147-A177-3AD203B41FA5}">
                      <a16:colId xmlns:a16="http://schemas.microsoft.com/office/drawing/2014/main" val="20005"/>
                    </a:ext>
                  </a:extLst>
                </a:gridCol>
                <a:gridCol w="834603">
                  <a:extLst>
                    <a:ext uri="{9D8B030D-6E8A-4147-A177-3AD203B41FA5}">
                      <a16:colId xmlns:a16="http://schemas.microsoft.com/office/drawing/2014/main" val="20006"/>
                    </a:ext>
                  </a:extLst>
                </a:gridCol>
                <a:gridCol w="834603">
                  <a:extLst>
                    <a:ext uri="{9D8B030D-6E8A-4147-A177-3AD203B41FA5}">
                      <a16:colId xmlns:a16="http://schemas.microsoft.com/office/drawing/2014/main" val="20007"/>
                    </a:ext>
                  </a:extLst>
                </a:gridCol>
                <a:gridCol w="834603">
                  <a:extLst>
                    <a:ext uri="{9D8B030D-6E8A-4147-A177-3AD203B41FA5}">
                      <a16:colId xmlns:a16="http://schemas.microsoft.com/office/drawing/2014/main" val="20008"/>
                    </a:ext>
                  </a:extLst>
                </a:gridCol>
                <a:gridCol w="834603">
                  <a:extLst>
                    <a:ext uri="{9D8B030D-6E8A-4147-A177-3AD203B41FA5}">
                      <a16:colId xmlns:a16="http://schemas.microsoft.com/office/drawing/2014/main" val="20009"/>
                    </a:ext>
                  </a:extLst>
                </a:gridCol>
                <a:gridCol w="834603">
                  <a:extLst>
                    <a:ext uri="{9D8B030D-6E8A-4147-A177-3AD203B41FA5}">
                      <a16:colId xmlns:a16="http://schemas.microsoft.com/office/drawing/2014/main" val="20010"/>
                    </a:ext>
                  </a:extLst>
                </a:gridCol>
                <a:gridCol w="834603">
                  <a:extLst>
                    <a:ext uri="{9D8B030D-6E8A-4147-A177-3AD203B41FA5}">
                      <a16:colId xmlns:a16="http://schemas.microsoft.com/office/drawing/2014/main" val="20011"/>
                    </a:ext>
                  </a:extLst>
                </a:gridCol>
              </a:tblGrid>
              <a:tr h="568762">
                <a:tc>
                  <a:txBody>
                    <a:bodyPr/>
                    <a:lstStyle/>
                    <a:p>
                      <a:pPr marL="0" marR="0">
                        <a:lnSpc>
                          <a:spcPct val="80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Religion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Multi-purpose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Needy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a:effectLst/>
                        </a:rPr>
                        <a:t>Health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Education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Youth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Arts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Community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Environment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dirty="0" smtClean="0">
                          <a:effectLst/>
                        </a:rPr>
                        <a:t>Int’l Relief</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a:effectLst/>
                        </a:rPr>
                        <a:t>Other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64456">
                <a:tc>
                  <a:txBody>
                    <a:bodyPr/>
                    <a:lstStyle/>
                    <a:p>
                      <a:pPr marL="0" marR="0">
                        <a:lnSpc>
                          <a:spcPct val="80000"/>
                        </a:lnSpc>
                        <a:spcBef>
                          <a:spcPts val="0"/>
                        </a:spcBef>
                        <a:spcAft>
                          <a:spcPts val="0"/>
                        </a:spcAft>
                      </a:pPr>
                      <a:r>
                        <a:rPr lang="en-US" sz="2000">
                          <a:effectLst/>
                        </a:rPr>
                        <a:t>Religion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1.00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46355">
                <a:tc>
                  <a:txBody>
                    <a:bodyPr/>
                    <a:lstStyle/>
                    <a:p>
                      <a:pPr marL="0" marR="0">
                        <a:lnSpc>
                          <a:spcPct val="80000"/>
                        </a:lnSpc>
                        <a:spcBef>
                          <a:spcPts val="0"/>
                        </a:spcBef>
                        <a:spcAft>
                          <a:spcPts val="0"/>
                        </a:spcAft>
                      </a:pPr>
                      <a:r>
                        <a:rPr lang="en-US" sz="2000">
                          <a:effectLst/>
                        </a:rPr>
                        <a:t>Multi-purpose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0.275</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1.00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64456">
                <a:tc>
                  <a:txBody>
                    <a:bodyPr/>
                    <a:lstStyle/>
                    <a:p>
                      <a:pPr marL="0" marR="0">
                        <a:lnSpc>
                          <a:spcPct val="80000"/>
                        </a:lnSpc>
                        <a:spcBef>
                          <a:spcPts val="0"/>
                        </a:spcBef>
                        <a:spcAft>
                          <a:spcPts val="0"/>
                        </a:spcAft>
                      </a:pPr>
                      <a:r>
                        <a:rPr lang="en-US" sz="2000">
                          <a:effectLst/>
                        </a:rPr>
                        <a:t>Needy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0.272</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0.269</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1.00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64456">
                <a:tc>
                  <a:txBody>
                    <a:bodyPr/>
                    <a:lstStyle/>
                    <a:p>
                      <a:pPr marL="0" marR="0">
                        <a:lnSpc>
                          <a:spcPct val="80000"/>
                        </a:lnSpc>
                        <a:spcBef>
                          <a:spcPts val="0"/>
                        </a:spcBef>
                        <a:spcAft>
                          <a:spcPts val="0"/>
                        </a:spcAft>
                      </a:pPr>
                      <a:r>
                        <a:rPr lang="en-US" sz="2000">
                          <a:effectLst/>
                        </a:rPr>
                        <a:t>Health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0.232</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0.270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0.307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1.00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264456">
                <a:tc>
                  <a:txBody>
                    <a:bodyPr/>
                    <a:lstStyle/>
                    <a:p>
                      <a:pPr marL="0" marR="0">
                        <a:lnSpc>
                          <a:spcPct val="80000"/>
                        </a:lnSpc>
                        <a:spcBef>
                          <a:spcPts val="0"/>
                        </a:spcBef>
                        <a:spcAft>
                          <a:spcPts val="0"/>
                        </a:spcAft>
                      </a:pPr>
                      <a:r>
                        <a:rPr lang="en-US" sz="2000">
                          <a:effectLst/>
                        </a:rPr>
                        <a:t>Education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0.246</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0.270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0.315</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0.291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1.00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264456">
                <a:tc>
                  <a:txBody>
                    <a:bodyPr/>
                    <a:lstStyle/>
                    <a:p>
                      <a:pPr marL="0" marR="0">
                        <a:lnSpc>
                          <a:spcPct val="80000"/>
                        </a:lnSpc>
                        <a:spcBef>
                          <a:spcPts val="0"/>
                        </a:spcBef>
                        <a:spcAft>
                          <a:spcPts val="0"/>
                        </a:spcAft>
                      </a:pPr>
                      <a:r>
                        <a:rPr lang="en-US" sz="2000">
                          <a:effectLst/>
                        </a:rPr>
                        <a:t>Youth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0.209</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0.230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0.282</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0.240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0.268</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1.00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264456">
                <a:tc>
                  <a:txBody>
                    <a:bodyPr/>
                    <a:lstStyle/>
                    <a:p>
                      <a:pPr marL="0" marR="0">
                        <a:lnSpc>
                          <a:spcPct val="80000"/>
                        </a:lnSpc>
                        <a:spcBef>
                          <a:spcPts val="0"/>
                        </a:spcBef>
                        <a:spcAft>
                          <a:spcPts val="0"/>
                        </a:spcAft>
                      </a:pPr>
                      <a:r>
                        <a:rPr lang="en-US" sz="2000">
                          <a:effectLst/>
                        </a:rPr>
                        <a:t>Arts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0.109</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0.190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0.228</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0.231</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highlight>
                            <a:srgbClr val="FFFF00"/>
                          </a:highlight>
                        </a:rPr>
                        <a:t>0.317</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0.212</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1.00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64456">
                <a:tc>
                  <a:txBody>
                    <a:bodyPr/>
                    <a:lstStyle/>
                    <a:p>
                      <a:pPr marL="0" marR="0">
                        <a:lnSpc>
                          <a:spcPct val="80000"/>
                        </a:lnSpc>
                        <a:spcBef>
                          <a:spcPts val="0"/>
                        </a:spcBef>
                        <a:spcAft>
                          <a:spcPts val="0"/>
                        </a:spcAft>
                      </a:pPr>
                      <a:r>
                        <a:rPr lang="en-US" sz="2000">
                          <a:effectLst/>
                        </a:rPr>
                        <a:t>Community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0.100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0.132</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0.186</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0.155</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0.175</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0.146</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0.155</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1.00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264456">
                <a:tc>
                  <a:txBody>
                    <a:bodyPr/>
                    <a:lstStyle/>
                    <a:p>
                      <a:pPr marL="0" marR="0">
                        <a:lnSpc>
                          <a:spcPct val="80000"/>
                        </a:lnSpc>
                        <a:spcBef>
                          <a:spcPts val="0"/>
                        </a:spcBef>
                        <a:spcAft>
                          <a:spcPts val="0"/>
                        </a:spcAft>
                      </a:pPr>
                      <a:r>
                        <a:rPr lang="en-US" sz="2000">
                          <a:effectLst/>
                        </a:rPr>
                        <a:t>Environment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0.073</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0.156</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0.227</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0.250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0.212</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0.195</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0.285</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0.129</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1.00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 </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264456">
                <a:tc>
                  <a:txBody>
                    <a:bodyPr/>
                    <a:lstStyle/>
                    <a:p>
                      <a:pPr marL="0" marR="0">
                        <a:lnSpc>
                          <a:spcPct val="80000"/>
                        </a:lnSpc>
                        <a:spcBef>
                          <a:spcPts val="0"/>
                        </a:spcBef>
                        <a:spcAft>
                          <a:spcPts val="0"/>
                        </a:spcAft>
                      </a:pPr>
                      <a:r>
                        <a:rPr lang="en-US" sz="2000" dirty="0" smtClean="0">
                          <a:effectLst/>
                        </a:rPr>
                        <a:t>Int’l Relief</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0.123</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0.161</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0.229</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0.192</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0.193</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0.167</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0.233</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0.133</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0.233</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1.00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r h="264456">
                <a:tc>
                  <a:txBody>
                    <a:bodyPr/>
                    <a:lstStyle/>
                    <a:p>
                      <a:pPr marL="0" marR="0">
                        <a:lnSpc>
                          <a:spcPct val="80000"/>
                        </a:lnSpc>
                        <a:spcBef>
                          <a:spcPts val="0"/>
                        </a:spcBef>
                        <a:spcAft>
                          <a:spcPts val="0"/>
                        </a:spcAft>
                      </a:pPr>
                      <a:r>
                        <a:rPr lang="en-US" sz="2000">
                          <a:effectLst/>
                        </a:rPr>
                        <a:t>Other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0.053</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0.053</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0.119</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0.157</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0.112</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0.078</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0.121</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0.069</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0.111</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a:effectLst/>
                        </a:rPr>
                        <a:t>0.074</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80000"/>
                        </a:lnSpc>
                        <a:spcBef>
                          <a:spcPts val="0"/>
                        </a:spcBef>
                        <a:spcAft>
                          <a:spcPts val="0"/>
                        </a:spcAft>
                      </a:pPr>
                      <a:r>
                        <a:rPr lang="en-US" sz="2000" b="1" dirty="0">
                          <a:effectLst/>
                        </a:rPr>
                        <a:t>1.00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98593834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Probit</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1035782" y="2314322"/>
            <a:ext cx="10683468" cy="4985980"/>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rgbClr val="FFFFFF"/>
                </a:solidFill>
              </a:rPr>
              <a:t>Dependent variables </a:t>
            </a:r>
            <a:r>
              <a:rPr lang="en-US" sz="2400" dirty="0"/>
              <a:t>are dummy variables – answers are “yes” or “no,” with 1 representing “yes” and 0 representing “</a:t>
            </a:r>
            <a:r>
              <a:rPr lang="en-US" sz="2400" dirty="0" smtClean="0"/>
              <a:t>no” </a:t>
            </a:r>
          </a:p>
          <a:p>
            <a:pPr marL="285750" indent="-285750">
              <a:buFont typeface="Arial" panose="020B0604020202020204" pitchFamily="34" charset="0"/>
              <a:buChar char="•"/>
            </a:pPr>
            <a:endParaRPr lang="en-US" sz="2400" dirty="0">
              <a:solidFill>
                <a:srgbClr val="FFFFFF"/>
              </a:solidFill>
            </a:endParaRPr>
          </a:p>
          <a:p>
            <a:pPr marL="285750" indent="-285750">
              <a:buFont typeface="Arial" panose="020B0604020202020204" pitchFamily="34" charset="0"/>
              <a:buChar char="•"/>
            </a:pPr>
            <a:r>
              <a:rPr lang="en-US" sz="2400" dirty="0"/>
              <a:t>M</a:t>
            </a:r>
            <a:r>
              <a:rPr lang="en-US" sz="2400" dirty="0" smtClean="0"/>
              <a:t>odel </a:t>
            </a:r>
            <a:r>
              <a:rPr lang="en-US" sz="2400" dirty="0"/>
              <a:t>is estimated for whether someone donated to an arts organization and whether someone donated to education, as well as whether someone donated exclusively to a cultural organization and whether someone donated exclusively to </a:t>
            </a:r>
            <a:r>
              <a:rPr lang="en-US" sz="2400" dirty="0" smtClean="0"/>
              <a:t>education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The </a:t>
            </a:r>
            <a:r>
              <a:rPr lang="en-US" sz="2400" dirty="0"/>
              <a:t>same two </a:t>
            </a:r>
            <a:r>
              <a:rPr lang="en-US" sz="2400" dirty="0" err="1"/>
              <a:t>Probit</a:t>
            </a:r>
            <a:r>
              <a:rPr lang="en-US" sz="2400" dirty="0"/>
              <a:t> regressions are run for the other eight charity types in order to compare the association of time preference variables with each type of charitable </a:t>
            </a:r>
            <a:r>
              <a:rPr lang="en-US" sz="2400" dirty="0" smtClean="0"/>
              <a:t>organization</a:t>
            </a:r>
            <a:endParaRPr lang="en-US" sz="2400" dirty="0" smtClean="0">
              <a:solidFill>
                <a:srgbClr val="FFFFFF"/>
              </a:solidFill>
            </a:endParaRPr>
          </a:p>
          <a:p>
            <a:endParaRPr lang="en-US" dirty="0">
              <a:solidFill>
                <a:srgbClr val="FFFFFF"/>
              </a:solidFill>
            </a:endParaRPr>
          </a:p>
          <a:p>
            <a:pPr marL="285750" indent="-285750">
              <a:buFont typeface="Arial" panose="020B0604020202020204" pitchFamily="34" charset="0"/>
              <a:buChar char="•"/>
            </a:pPr>
            <a:endParaRPr lang="en-US" dirty="0" smtClean="0">
              <a:solidFill>
                <a:srgbClr val="FFFFFF"/>
              </a:solidFill>
            </a:endParaRPr>
          </a:p>
          <a:p>
            <a:endParaRPr lang="en-US" dirty="0">
              <a:solidFill>
                <a:srgbClr val="FFFFFF"/>
              </a:solidFill>
            </a:endParaRPr>
          </a:p>
        </p:txBody>
      </p:sp>
    </p:spTree>
    <p:extLst>
      <p:ext uri="{BB962C8B-B14F-4D97-AF65-F5344CB8AC3E}">
        <p14:creationId xmlns:p14="http://schemas.microsoft.com/office/powerpoint/2010/main" val="280284359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a:t>
            </a:r>
            <a:endParaRPr lang="en-US" dirty="0"/>
          </a:p>
        </p:txBody>
      </p:sp>
      <p:sp>
        <p:nvSpPr>
          <p:cNvPr id="3" name="Content Placeholder 2"/>
          <p:cNvSpPr>
            <a:spLocks noGrp="1"/>
          </p:cNvSpPr>
          <p:nvPr>
            <p:ph idx="1"/>
          </p:nvPr>
        </p:nvSpPr>
        <p:spPr/>
        <p:txBody>
          <a:bodyPr>
            <a:normAutofit fontScale="25000" lnSpcReduction="20000"/>
          </a:bodyPr>
          <a:lstStyle/>
          <a:p>
            <a:pPr marL="0" indent="0" algn="ctr">
              <a:lnSpc>
                <a:spcPct val="150000"/>
              </a:lnSpc>
              <a:buNone/>
            </a:pPr>
            <a:endParaRPr lang="en-US" sz="7200" dirty="0" smtClean="0"/>
          </a:p>
          <a:p>
            <a:pPr marL="0" indent="0" algn="ctr">
              <a:lnSpc>
                <a:spcPct val="150000"/>
              </a:lnSpc>
              <a:buNone/>
            </a:pPr>
            <a:r>
              <a:rPr lang="en-US" sz="7200" dirty="0" err="1" smtClean="0"/>
              <a:t>Y</a:t>
            </a:r>
            <a:r>
              <a:rPr lang="en-US" sz="7200" baseline="-25000" dirty="0" err="1" smtClean="0"/>
              <a:t>j</a:t>
            </a:r>
            <a:r>
              <a:rPr lang="en-US" sz="7200" dirty="0"/>
              <a:t>* = a</a:t>
            </a:r>
            <a:r>
              <a:rPr lang="en-US" sz="7200" baseline="-25000" dirty="0"/>
              <a:t>0</a:t>
            </a:r>
            <a:r>
              <a:rPr lang="en-US" sz="7200" dirty="0"/>
              <a:t> + a</a:t>
            </a:r>
            <a:r>
              <a:rPr lang="en-US" sz="7200" baseline="-25000" dirty="0"/>
              <a:t>1</a:t>
            </a:r>
            <a:r>
              <a:rPr lang="en-US" sz="7200" dirty="0"/>
              <a:t>X</a:t>
            </a:r>
            <a:r>
              <a:rPr lang="en-US" sz="7200" baseline="-25000" dirty="0"/>
              <a:t>1</a:t>
            </a:r>
            <a:r>
              <a:rPr lang="en-US" sz="7200" dirty="0"/>
              <a:t> + a</a:t>
            </a:r>
            <a:r>
              <a:rPr lang="en-US" sz="7200" baseline="-25000" dirty="0"/>
              <a:t>2</a:t>
            </a:r>
            <a:r>
              <a:rPr lang="en-US" sz="7200" dirty="0"/>
              <a:t>X</a:t>
            </a:r>
            <a:r>
              <a:rPr lang="en-US" sz="7200" baseline="-25000" dirty="0"/>
              <a:t>2</a:t>
            </a:r>
            <a:r>
              <a:rPr lang="en-US" sz="7200" dirty="0"/>
              <a:t> + a</a:t>
            </a:r>
            <a:r>
              <a:rPr lang="en-US" sz="7200" baseline="-25000" dirty="0"/>
              <a:t>3</a:t>
            </a:r>
            <a:r>
              <a:rPr lang="en-US" sz="7200" dirty="0"/>
              <a:t>X</a:t>
            </a:r>
            <a:r>
              <a:rPr lang="en-US" sz="7200" baseline="-25000" dirty="0"/>
              <a:t>3 +</a:t>
            </a:r>
            <a:r>
              <a:rPr lang="en-US" sz="7200" dirty="0"/>
              <a:t> a</a:t>
            </a:r>
            <a:r>
              <a:rPr lang="en-US" sz="7200" baseline="-25000" dirty="0"/>
              <a:t>4</a:t>
            </a:r>
            <a:r>
              <a:rPr lang="en-US" sz="7200" dirty="0"/>
              <a:t>X</a:t>
            </a:r>
            <a:r>
              <a:rPr lang="en-US" sz="7200" baseline="-25000" dirty="0"/>
              <a:t>4 </a:t>
            </a:r>
            <a:r>
              <a:rPr lang="en-US" sz="7200" baseline="-25000" dirty="0" smtClean="0"/>
              <a:t>+ </a:t>
            </a:r>
            <a:r>
              <a:rPr lang="en-US" sz="7200" dirty="0" smtClean="0"/>
              <a:t>a</a:t>
            </a:r>
            <a:r>
              <a:rPr lang="en-US" sz="7200" baseline="-25000" dirty="0" smtClean="0"/>
              <a:t>5</a:t>
            </a:r>
            <a:r>
              <a:rPr lang="en-US" sz="7200" dirty="0" smtClean="0"/>
              <a:t>X</a:t>
            </a:r>
            <a:r>
              <a:rPr lang="en-US" sz="7200" baseline="-25000" dirty="0" smtClean="0"/>
              <a:t>5 + </a:t>
            </a:r>
            <a:r>
              <a:rPr lang="en-US" sz="7200" dirty="0">
                <a:latin typeface="Times New Roman" panose="02020603050405020304" pitchFamily="18" charset="0"/>
                <a:ea typeface="Calibri" panose="020F0502020204030204" pitchFamily="34" charset="0"/>
              </a:rPr>
              <a:t> </a:t>
            </a:r>
            <a:r>
              <a:rPr lang="en-US" sz="8000" dirty="0">
                <a:latin typeface="Times New Roman" panose="02020603050405020304" pitchFamily="18" charset="0"/>
                <a:ea typeface="Calibri" panose="020F0502020204030204" pitchFamily="34" charset="0"/>
              </a:rPr>
              <a:t>a</a:t>
            </a:r>
            <a:r>
              <a:rPr lang="en-US" sz="7200" baseline="-25000" dirty="0">
                <a:latin typeface="Times New Roman" panose="02020603050405020304" pitchFamily="18" charset="0"/>
                <a:ea typeface="Calibri" panose="020F0502020204030204" pitchFamily="34" charset="0"/>
              </a:rPr>
              <a:t>6</a:t>
            </a:r>
            <a:r>
              <a:rPr lang="en-US" sz="7200" dirty="0">
                <a:latin typeface="Times New Roman" panose="02020603050405020304" pitchFamily="18" charset="0"/>
                <a:ea typeface="Calibri" panose="020F0502020204030204" pitchFamily="34" charset="0"/>
              </a:rPr>
              <a:t>X</a:t>
            </a:r>
            <a:r>
              <a:rPr lang="en-US" sz="7200" baseline="-25000" dirty="0">
                <a:latin typeface="Times New Roman" panose="02020603050405020304" pitchFamily="18" charset="0"/>
                <a:ea typeface="Calibri" panose="020F0502020204030204" pitchFamily="34" charset="0"/>
              </a:rPr>
              <a:t>6  </a:t>
            </a:r>
            <a:r>
              <a:rPr lang="en-US" sz="7200" dirty="0">
                <a:latin typeface="Times New Roman" panose="02020603050405020304" pitchFamily="18" charset="0"/>
                <a:ea typeface="Calibri" panose="020F0502020204030204" pitchFamily="34" charset="0"/>
              </a:rPr>
              <a:t>+ </a:t>
            </a:r>
            <a:r>
              <a:rPr lang="en-US" sz="8000" dirty="0">
                <a:latin typeface="Times New Roman" panose="02020603050405020304" pitchFamily="18" charset="0"/>
                <a:ea typeface="Calibri" panose="020F0502020204030204" pitchFamily="34" charset="0"/>
              </a:rPr>
              <a:t>a</a:t>
            </a:r>
            <a:r>
              <a:rPr lang="en-US" sz="7200" baseline="-25000" dirty="0">
                <a:latin typeface="Times New Roman" panose="02020603050405020304" pitchFamily="18" charset="0"/>
                <a:ea typeface="Calibri" panose="020F0502020204030204" pitchFamily="34" charset="0"/>
              </a:rPr>
              <a:t>7</a:t>
            </a:r>
            <a:r>
              <a:rPr lang="en-US" sz="7200" dirty="0">
                <a:latin typeface="Times New Roman" panose="02020603050405020304" pitchFamily="18" charset="0"/>
                <a:ea typeface="Calibri" panose="020F0502020204030204" pitchFamily="34" charset="0"/>
              </a:rPr>
              <a:t>X</a:t>
            </a:r>
            <a:r>
              <a:rPr lang="en-US" sz="7200" baseline="-25000" dirty="0">
                <a:latin typeface="Times New Roman" panose="02020603050405020304" pitchFamily="18" charset="0"/>
                <a:ea typeface="Calibri" panose="020F0502020204030204" pitchFamily="34" charset="0"/>
              </a:rPr>
              <a:t>7 </a:t>
            </a:r>
            <a:r>
              <a:rPr lang="en-US" sz="7200" baseline="-25000" dirty="0" smtClean="0">
                <a:latin typeface="Times New Roman" panose="02020603050405020304" pitchFamily="18" charset="0"/>
                <a:ea typeface="Calibri" panose="020F0502020204030204" pitchFamily="34" charset="0"/>
              </a:rPr>
              <a:t>+</a:t>
            </a:r>
            <a:r>
              <a:rPr lang="en-US" sz="7200" baseline="-25000" dirty="0" smtClean="0"/>
              <a:t> </a:t>
            </a:r>
            <a:r>
              <a:rPr lang="en-US" sz="7200" dirty="0"/>
              <a:t>v</a:t>
            </a:r>
          </a:p>
          <a:p>
            <a:pPr marL="0" indent="0">
              <a:buNone/>
            </a:pPr>
            <a:r>
              <a:rPr lang="en-US" sz="6400" dirty="0"/>
              <a:t>j: </a:t>
            </a:r>
            <a:r>
              <a:rPr lang="en-US" sz="6400" dirty="0" smtClean="0"/>
              <a:t>outcome</a:t>
            </a:r>
            <a:endParaRPr lang="en-US" sz="6400" dirty="0"/>
          </a:p>
          <a:p>
            <a:pPr marL="0" indent="0">
              <a:buNone/>
            </a:pPr>
            <a:r>
              <a:rPr lang="en-US" sz="6400" dirty="0"/>
              <a:t>Y: respondents’ observed and unobserved giving of a donation of type </a:t>
            </a:r>
            <a:r>
              <a:rPr lang="en-US" sz="6400" dirty="0" smtClean="0"/>
              <a:t>j</a:t>
            </a:r>
          </a:p>
          <a:p>
            <a:pPr marL="0" indent="0">
              <a:buNone/>
            </a:pPr>
            <a:r>
              <a:rPr lang="en-US" sz="6400" dirty="0" smtClean="0"/>
              <a:t>X</a:t>
            </a:r>
            <a:r>
              <a:rPr lang="en-US" sz="6400" baseline="-25000" dirty="0" smtClean="0"/>
              <a:t>1: </a:t>
            </a:r>
            <a:r>
              <a:rPr lang="en-US" sz="6400" dirty="0" smtClean="0"/>
              <a:t>health status vector</a:t>
            </a:r>
          </a:p>
          <a:p>
            <a:pPr marL="0" indent="0">
              <a:buNone/>
            </a:pPr>
            <a:r>
              <a:rPr lang="en-US" sz="6400" dirty="0" smtClean="0"/>
              <a:t>X</a:t>
            </a:r>
            <a:r>
              <a:rPr lang="en-US" sz="6400" baseline="-25000" dirty="0" smtClean="0"/>
              <a:t>2</a:t>
            </a:r>
            <a:r>
              <a:rPr lang="en-US" sz="6400" baseline="-25000" dirty="0"/>
              <a:t>:</a:t>
            </a:r>
            <a:r>
              <a:rPr lang="en-US" sz="6400" dirty="0"/>
              <a:t> </a:t>
            </a:r>
            <a:r>
              <a:rPr lang="en-US" sz="6400" dirty="0" smtClean="0"/>
              <a:t>education vector</a:t>
            </a:r>
            <a:endParaRPr lang="en-US" sz="6400" dirty="0"/>
          </a:p>
          <a:p>
            <a:pPr marL="0" indent="0">
              <a:buNone/>
            </a:pPr>
            <a:r>
              <a:rPr lang="en-US" sz="6400" dirty="0"/>
              <a:t>X</a:t>
            </a:r>
            <a:r>
              <a:rPr lang="en-US" sz="6400" baseline="-25000" dirty="0"/>
              <a:t>3: </a:t>
            </a:r>
            <a:r>
              <a:rPr lang="en-US" sz="6400" dirty="0" smtClean="0"/>
              <a:t>age vector</a:t>
            </a:r>
            <a:endParaRPr lang="en-US" sz="6400" dirty="0"/>
          </a:p>
          <a:p>
            <a:pPr marL="0" indent="0">
              <a:buNone/>
            </a:pPr>
            <a:r>
              <a:rPr lang="en-US" sz="6400" dirty="0"/>
              <a:t>X</a:t>
            </a:r>
            <a:r>
              <a:rPr lang="en-US" sz="6400" baseline="-25000" dirty="0"/>
              <a:t>4: </a:t>
            </a:r>
            <a:r>
              <a:rPr lang="en-US" sz="6400" dirty="0" smtClean="0"/>
              <a:t>income (ln) vector</a:t>
            </a:r>
          </a:p>
          <a:p>
            <a:pPr marL="0" indent="0">
              <a:buNone/>
            </a:pPr>
            <a:r>
              <a:rPr lang="en-US" sz="6600" dirty="0" smtClean="0"/>
              <a:t>X</a:t>
            </a:r>
            <a:r>
              <a:rPr lang="en-US" sz="6600" baseline="-25000" dirty="0" smtClean="0"/>
              <a:t>5:</a:t>
            </a:r>
            <a:r>
              <a:rPr lang="en-US" sz="6600" dirty="0" smtClean="0"/>
              <a:t> religious preference vector</a:t>
            </a:r>
          </a:p>
          <a:p>
            <a:pPr marL="0" lvl="0" indent="0">
              <a:buClr>
                <a:srgbClr val="C00000"/>
              </a:buClr>
              <a:buNone/>
            </a:pPr>
            <a:r>
              <a:rPr lang="en-US" sz="6600" dirty="0">
                <a:latin typeface="Times New Roman" panose="02020603050405020304" pitchFamily="18" charset="0"/>
                <a:ea typeface="Calibri" panose="020F0502020204030204" pitchFamily="34" charset="0"/>
              </a:rPr>
              <a:t>X</a:t>
            </a:r>
            <a:r>
              <a:rPr lang="en-US" sz="6600" baseline="-25000" dirty="0">
                <a:latin typeface="Times New Roman" panose="02020603050405020304" pitchFamily="18" charset="0"/>
                <a:ea typeface="Calibri" panose="020F0502020204030204" pitchFamily="34" charset="0"/>
              </a:rPr>
              <a:t>6 </a:t>
            </a:r>
            <a:r>
              <a:rPr lang="en-US" sz="6400" baseline="-25000" dirty="0" smtClean="0">
                <a:solidFill>
                  <a:srgbClr val="FFFFFF"/>
                </a:solidFill>
              </a:rPr>
              <a:t>: </a:t>
            </a:r>
            <a:r>
              <a:rPr lang="en-US" sz="6400" dirty="0" smtClean="0">
                <a:solidFill>
                  <a:srgbClr val="FFFFFF"/>
                </a:solidFill>
              </a:rPr>
              <a:t>total organizations donated to vector</a:t>
            </a:r>
            <a:endParaRPr lang="en-US" sz="6400" dirty="0">
              <a:solidFill>
                <a:srgbClr val="FFFFFF"/>
              </a:solidFill>
            </a:endParaRPr>
          </a:p>
          <a:p>
            <a:pPr marL="0" indent="0">
              <a:buNone/>
            </a:pPr>
            <a:r>
              <a:rPr lang="en-US" sz="6600" dirty="0" smtClean="0">
                <a:latin typeface="Times New Roman" panose="02020603050405020304" pitchFamily="18" charset="0"/>
                <a:ea typeface="Calibri" panose="020F0502020204030204" pitchFamily="34" charset="0"/>
              </a:rPr>
              <a:t>X</a:t>
            </a:r>
            <a:r>
              <a:rPr lang="en-US" sz="6600" baseline="-25000" dirty="0" smtClean="0">
                <a:latin typeface="Times New Roman" panose="02020603050405020304" pitchFamily="18" charset="0"/>
                <a:ea typeface="Calibri" panose="020F0502020204030204" pitchFamily="34" charset="0"/>
              </a:rPr>
              <a:t>7: </a:t>
            </a:r>
            <a:r>
              <a:rPr lang="en-US" sz="6600" dirty="0" smtClean="0">
                <a:solidFill>
                  <a:srgbClr val="FFFFFF"/>
                </a:solidFill>
              </a:rPr>
              <a:t>smoking vector</a:t>
            </a:r>
            <a:endParaRPr lang="en-US" sz="6400" dirty="0" smtClean="0"/>
          </a:p>
          <a:p>
            <a:pPr marL="0" indent="0">
              <a:buNone/>
            </a:pPr>
            <a:r>
              <a:rPr lang="en-US" sz="6400" dirty="0" smtClean="0"/>
              <a:t>a</a:t>
            </a:r>
            <a:r>
              <a:rPr lang="en-US" sz="6400" baseline="-25000" dirty="0" smtClean="0"/>
              <a:t>0</a:t>
            </a:r>
            <a:r>
              <a:rPr lang="en-US" sz="6400" baseline="-25000" dirty="0"/>
              <a:t>: </a:t>
            </a:r>
            <a:r>
              <a:rPr lang="en-US" sz="6400" dirty="0"/>
              <a:t>intercept </a:t>
            </a:r>
          </a:p>
          <a:p>
            <a:pPr marL="0" indent="0">
              <a:buNone/>
            </a:pPr>
            <a:r>
              <a:rPr lang="en-US" sz="6400" dirty="0" err="1" smtClean="0"/>
              <a:t>a</a:t>
            </a:r>
            <a:r>
              <a:rPr lang="en-US" sz="6400" baseline="-25000" dirty="0" err="1"/>
              <a:t>j</a:t>
            </a:r>
            <a:r>
              <a:rPr lang="en-US" sz="6400" baseline="-25000" dirty="0" smtClean="0"/>
              <a:t>: </a:t>
            </a:r>
            <a:r>
              <a:rPr lang="en-US" sz="6400" dirty="0" smtClean="0"/>
              <a:t>association of x variable with a donation of type j, </a:t>
            </a:r>
            <a:r>
              <a:rPr lang="en-US" sz="6400" dirty="0"/>
              <a:t>all else being equal </a:t>
            </a:r>
          </a:p>
          <a:p>
            <a:pPr marL="0" indent="0">
              <a:buNone/>
            </a:pPr>
            <a:r>
              <a:rPr lang="en-US" sz="6400" dirty="0" smtClean="0"/>
              <a:t>v</a:t>
            </a:r>
            <a:r>
              <a:rPr lang="en-US" sz="6400" dirty="0"/>
              <a:t>: error term (assumed to follow a normal distribution)</a:t>
            </a:r>
            <a:r>
              <a:rPr lang="en-US" sz="4500" dirty="0"/>
              <a:t> </a:t>
            </a:r>
          </a:p>
          <a:p>
            <a:endParaRPr lang="en-US" dirty="0"/>
          </a:p>
        </p:txBody>
      </p:sp>
    </p:spTree>
    <p:extLst>
      <p:ext uri="{BB962C8B-B14F-4D97-AF65-F5344CB8AC3E}">
        <p14:creationId xmlns:p14="http://schemas.microsoft.com/office/powerpoint/2010/main" val="47276326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Dependent Variables</a:t>
            </a:r>
            <a:endParaRPr lang="en-US" dirty="0"/>
          </a:p>
        </p:txBody>
      </p:sp>
      <p:sp>
        <p:nvSpPr>
          <p:cNvPr id="3" name="Content Placeholder 2"/>
          <p:cNvSpPr>
            <a:spLocks noGrp="1"/>
          </p:cNvSpPr>
          <p:nvPr>
            <p:ph idx="1"/>
          </p:nvPr>
        </p:nvSpPr>
        <p:spPr>
          <a:xfrm>
            <a:off x="623843" y="2222287"/>
            <a:ext cx="11135170" cy="4357975"/>
          </a:xfrm>
        </p:spPr>
        <p:txBody>
          <a:bodyPr>
            <a:normAutofit fontScale="25000" lnSpcReduction="20000"/>
          </a:bodyPr>
          <a:lstStyle/>
          <a:p>
            <a:pPr marL="0" indent="0" algn="ctr">
              <a:lnSpc>
                <a:spcPct val="150000"/>
              </a:lnSpc>
              <a:buNone/>
            </a:pPr>
            <a:r>
              <a:rPr lang="en-US" sz="7200" dirty="0" smtClean="0"/>
              <a:t>20 possible outcomes:</a:t>
            </a:r>
            <a:endParaRPr lang="en-US" sz="7200" dirty="0"/>
          </a:p>
          <a:p>
            <a:pPr marL="0" indent="0">
              <a:buNone/>
            </a:pPr>
            <a:r>
              <a:rPr lang="en-US" sz="7200" dirty="0"/>
              <a:t>Probability of Being an Exclusively Cultural Donor, Probability of Being a Cultural Donor, </a:t>
            </a:r>
            <a:endParaRPr lang="en-US" sz="7200" dirty="0" smtClean="0"/>
          </a:p>
          <a:p>
            <a:pPr marL="0" indent="0">
              <a:buNone/>
            </a:pPr>
            <a:r>
              <a:rPr lang="en-US" sz="7200" dirty="0" smtClean="0"/>
              <a:t>Probability </a:t>
            </a:r>
            <a:r>
              <a:rPr lang="en-US" sz="7200" dirty="0"/>
              <a:t>of Being an Exclusively Education Donor, Probability of Being an Education Donor, </a:t>
            </a:r>
            <a:endParaRPr lang="en-US" sz="7200" dirty="0" smtClean="0"/>
          </a:p>
          <a:p>
            <a:pPr marL="0" indent="0">
              <a:buNone/>
            </a:pPr>
            <a:r>
              <a:rPr lang="en-US" sz="7200" dirty="0" smtClean="0"/>
              <a:t>Probability </a:t>
            </a:r>
            <a:r>
              <a:rPr lang="en-US" sz="7200" dirty="0"/>
              <a:t>of Being an Exclusively Multi-Purpose Donor, Probability of Being a Multi-Purpose Donor, </a:t>
            </a:r>
            <a:endParaRPr lang="en-US" sz="7200" dirty="0" smtClean="0"/>
          </a:p>
          <a:p>
            <a:pPr marL="0" indent="0">
              <a:buNone/>
            </a:pPr>
            <a:r>
              <a:rPr lang="en-US" sz="7200" dirty="0" smtClean="0"/>
              <a:t>Probability </a:t>
            </a:r>
            <a:r>
              <a:rPr lang="en-US" sz="7200" dirty="0"/>
              <a:t>of Being an Exclusively Donor to “Other” charity types, Probability of Being a Donor to “Other” charity types, </a:t>
            </a:r>
            <a:endParaRPr lang="en-US" sz="7200" dirty="0" smtClean="0"/>
          </a:p>
          <a:p>
            <a:pPr marL="0" indent="0">
              <a:buNone/>
            </a:pPr>
            <a:r>
              <a:rPr lang="en-US" sz="7200" dirty="0" smtClean="0"/>
              <a:t>Probability </a:t>
            </a:r>
            <a:r>
              <a:rPr lang="en-US" sz="7200" dirty="0"/>
              <a:t>of Being an Exclusively Donor to the Needy, Probability of Being a Donor to the Needy, </a:t>
            </a:r>
            <a:endParaRPr lang="en-US" sz="7200" dirty="0" smtClean="0"/>
          </a:p>
          <a:p>
            <a:pPr marL="0" indent="0">
              <a:buNone/>
            </a:pPr>
            <a:r>
              <a:rPr lang="en-US" sz="7200" dirty="0" smtClean="0"/>
              <a:t>Probability </a:t>
            </a:r>
            <a:r>
              <a:rPr lang="en-US" sz="7200" dirty="0"/>
              <a:t>of Being an Exclusively Health Donor, Probability of Being a Health Donor, </a:t>
            </a:r>
            <a:endParaRPr lang="en-US" sz="7200" dirty="0" smtClean="0"/>
          </a:p>
          <a:p>
            <a:pPr marL="0" indent="0">
              <a:buNone/>
            </a:pPr>
            <a:r>
              <a:rPr lang="en-US" sz="7200" dirty="0" smtClean="0"/>
              <a:t>Probability </a:t>
            </a:r>
            <a:r>
              <a:rPr lang="en-US" sz="7200" dirty="0"/>
              <a:t>of Being an Exclusively Youth Donor, Probability of Being a Youth Donor, </a:t>
            </a:r>
            <a:endParaRPr lang="en-US" sz="7200" dirty="0" smtClean="0"/>
          </a:p>
          <a:p>
            <a:pPr marL="0" indent="0">
              <a:buNone/>
            </a:pPr>
            <a:r>
              <a:rPr lang="en-US" sz="7200" dirty="0" smtClean="0"/>
              <a:t>Probability </a:t>
            </a:r>
            <a:r>
              <a:rPr lang="en-US" sz="7200" dirty="0"/>
              <a:t>of Being an Exclusively Community Donor, Probability of Being a Community Donor, </a:t>
            </a:r>
            <a:endParaRPr lang="en-US" sz="7200" dirty="0" smtClean="0"/>
          </a:p>
          <a:p>
            <a:pPr marL="0" indent="0">
              <a:buNone/>
            </a:pPr>
            <a:r>
              <a:rPr lang="en-US" sz="7200" dirty="0" smtClean="0"/>
              <a:t>Probability </a:t>
            </a:r>
            <a:r>
              <a:rPr lang="en-US" sz="7200" dirty="0"/>
              <a:t>of Being an Exclusively Environmental Donor, Probability of Being an Environmental Donor, </a:t>
            </a:r>
            <a:endParaRPr lang="en-US" sz="7200" dirty="0" smtClean="0"/>
          </a:p>
          <a:p>
            <a:pPr marL="0" indent="0">
              <a:buNone/>
            </a:pPr>
            <a:r>
              <a:rPr lang="en-US" sz="7200" dirty="0" smtClean="0"/>
              <a:t>Probability </a:t>
            </a:r>
            <a:r>
              <a:rPr lang="en-US" sz="7200" dirty="0"/>
              <a:t>of Being an Exclusively </a:t>
            </a:r>
            <a:r>
              <a:rPr lang="en-US" sz="7200" dirty="0" smtClean="0"/>
              <a:t>Int’l Relief </a:t>
            </a:r>
            <a:r>
              <a:rPr lang="en-US" sz="7200" dirty="0"/>
              <a:t>Donor, and Probability of Being a </a:t>
            </a:r>
            <a:r>
              <a:rPr lang="en-US" sz="7200" dirty="0" smtClean="0"/>
              <a:t>Int’l Relief </a:t>
            </a:r>
            <a:r>
              <a:rPr lang="en-US" sz="7200" dirty="0"/>
              <a:t>Donor</a:t>
            </a:r>
          </a:p>
        </p:txBody>
      </p:sp>
    </p:spTree>
    <p:extLst>
      <p:ext uri="{BB962C8B-B14F-4D97-AF65-F5344CB8AC3E}">
        <p14:creationId xmlns:p14="http://schemas.microsoft.com/office/powerpoint/2010/main" val="170775685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of </a:t>
            </a:r>
            <a:r>
              <a:rPr lang="en-US" dirty="0" err="1"/>
              <a:t>Probit</a:t>
            </a:r>
            <a:r>
              <a:rPr lang="en-US" dirty="0"/>
              <a:t> Analysis for Donors and Exclusive Donors to Each Charity Type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52127577"/>
              </p:ext>
            </p:extLst>
          </p:nvPr>
        </p:nvGraphicFramePr>
        <p:xfrm>
          <a:off x="0" y="2083912"/>
          <a:ext cx="12192000" cy="4758793"/>
        </p:xfrm>
        <a:graphic>
          <a:graphicData uri="http://schemas.openxmlformats.org/drawingml/2006/table">
            <a:tbl>
              <a:tblPr firstRow="1" firstCol="1" bandRow="1">
                <a:tableStyleId>{5C22544A-7EE6-4342-B048-85BDC9FD1C3A}</a:tableStyleId>
              </a:tblPr>
              <a:tblGrid>
                <a:gridCol w="3657600">
                  <a:extLst>
                    <a:ext uri="{9D8B030D-6E8A-4147-A177-3AD203B41FA5}">
                      <a16:colId xmlns:a16="http://schemas.microsoft.com/office/drawing/2014/main" val="20000"/>
                    </a:ext>
                  </a:extLst>
                </a:gridCol>
                <a:gridCol w="2013284">
                  <a:extLst>
                    <a:ext uri="{9D8B030D-6E8A-4147-A177-3AD203B41FA5}">
                      <a16:colId xmlns:a16="http://schemas.microsoft.com/office/drawing/2014/main" val="20001"/>
                    </a:ext>
                  </a:extLst>
                </a:gridCol>
                <a:gridCol w="2213811">
                  <a:extLst>
                    <a:ext uri="{9D8B030D-6E8A-4147-A177-3AD203B41FA5}">
                      <a16:colId xmlns:a16="http://schemas.microsoft.com/office/drawing/2014/main" val="20002"/>
                    </a:ext>
                  </a:extLst>
                </a:gridCol>
                <a:gridCol w="2085473">
                  <a:extLst>
                    <a:ext uri="{9D8B030D-6E8A-4147-A177-3AD203B41FA5}">
                      <a16:colId xmlns:a16="http://schemas.microsoft.com/office/drawing/2014/main" val="20003"/>
                    </a:ext>
                  </a:extLst>
                </a:gridCol>
                <a:gridCol w="2221832">
                  <a:extLst>
                    <a:ext uri="{9D8B030D-6E8A-4147-A177-3AD203B41FA5}">
                      <a16:colId xmlns:a16="http://schemas.microsoft.com/office/drawing/2014/main" val="20004"/>
                    </a:ext>
                  </a:extLst>
                </a:gridCol>
              </a:tblGrid>
              <a:tr h="901619">
                <a:tc>
                  <a:txBody>
                    <a:bodyPr/>
                    <a:lstStyle/>
                    <a:p>
                      <a:pPr marL="0" marR="0">
                        <a:lnSpc>
                          <a:spcPct val="80000"/>
                        </a:lnSpc>
                        <a:spcBef>
                          <a:spcPts val="0"/>
                        </a:spcBef>
                        <a:spcAft>
                          <a:spcPts val="0"/>
                        </a:spcAft>
                      </a:pPr>
                      <a:r>
                        <a:rPr lang="en-US" sz="2000" dirty="0">
                          <a:effectLst/>
                        </a:rPr>
                        <a:t> </a:t>
                      </a:r>
                    </a:p>
                    <a:p>
                      <a:pPr marL="0" marR="0">
                        <a:lnSpc>
                          <a:spcPct val="80000"/>
                        </a:lnSpc>
                        <a:spcBef>
                          <a:spcPts val="0"/>
                        </a:spcBef>
                        <a:spcAft>
                          <a:spcPts val="0"/>
                        </a:spcAft>
                      </a:pPr>
                      <a:r>
                        <a:rPr lang="en-US" sz="2000" dirty="0">
                          <a:effectLst/>
                        </a:rPr>
                        <a:t> </a:t>
                      </a:r>
                    </a:p>
                    <a:p>
                      <a:pPr marL="0" marR="0">
                        <a:lnSpc>
                          <a:spcPct val="80000"/>
                        </a:lnSpc>
                        <a:spcBef>
                          <a:spcPts val="0"/>
                        </a:spcBef>
                        <a:spcAft>
                          <a:spcPts val="0"/>
                        </a:spcAft>
                      </a:pPr>
                      <a:r>
                        <a:rPr lang="en-US" sz="2000" dirty="0">
                          <a:effectLst/>
                        </a:rPr>
                        <a:t>Explanatory Variable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a:effectLst/>
                        </a:rPr>
                        <a:t>Probability of Being an Exclusively Arts Donor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a:effectLst/>
                        </a:rPr>
                        <a:t>Probability of Being an Arts Donor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a:effectLst/>
                        </a:rPr>
                        <a:t>Probability of Being an Exclusively Education Donor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dirty="0">
                          <a:effectLst/>
                        </a:rPr>
                        <a:t>Probability of Being a Donor to Education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extLst>
                  <a:ext uri="{0D108BD9-81ED-4DB2-BD59-A6C34878D82A}">
                    <a16:rowId xmlns:a16="http://schemas.microsoft.com/office/drawing/2014/main" val="10000"/>
                  </a:ext>
                </a:extLst>
              </a:tr>
              <a:tr h="355127">
                <a:tc>
                  <a:txBody>
                    <a:bodyPr/>
                    <a:lstStyle/>
                    <a:p>
                      <a:pPr marL="0" marR="0">
                        <a:lnSpc>
                          <a:spcPct val="80000"/>
                        </a:lnSpc>
                        <a:spcBef>
                          <a:spcPts val="0"/>
                        </a:spcBef>
                        <a:spcAft>
                          <a:spcPts val="0"/>
                        </a:spcAft>
                      </a:pPr>
                      <a:r>
                        <a:rPr lang="en-US" sz="2000" dirty="0">
                          <a:effectLst/>
                        </a:rPr>
                        <a:t>Health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.0529 (.3182)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-.1745 (.1112)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.2050 (.0461)***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-.0364 (.0846)</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extLst>
                  <a:ext uri="{0D108BD9-81ED-4DB2-BD59-A6C34878D82A}">
                    <a16:rowId xmlns:a16="http://schemas.microsoft.com/office/drawing/2014/main" val="10001"/>
                  </a:ext>
                </a:extLst>
              </a:tr>
              <a:tr h="300918">
                <a:tc>
                  <a:txBody>
                    <a:bodyPr/>
                    <a:lstStyle/>
                    <a:p>
                      <a:pPr marL="0" marR="0">
                        <a:lnSpc>
                          <a:spcPct val="80000"/>
                        </a:lnSpc>
                        <a:spcBef>
                          <a:spcPts val="0"/>
                        </a:spcBef>
                        <a:spcAft>
                          <a:spcPts val="0"/>
                        </a:spcAft>
                      </a:pPr>
                      <a:r>
                        <a:rPr lang="en-US" sz="2000">
                          <a:effectLst/>
                        </a:rPr>
                        <a:t>Smoker</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-.1491 (.2499)</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-.1228 (.1048)</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-.0871 (.0378)*</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-.1604 (.0708)*</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extLst>
                  <a:ext uri="{0D108BD9-81ED-4DB2-BD59-A6C34878D82A}">
                    <a16:rowId xmlns:a16="http://schemas.microsoft.com/office/drawing/2014/main" val="10002"/>
                  </a:ext>
                </a:extLst>
              </a:tr>
              <a:tr h="355127">
                <a:tc>
                  <a:txBody>
                    <a:bodyPr/>
                    <a:lstStyle/>
                    <a:p>
                      <a:pPr marL="0" marR="0">
                        <a:lnSpc>
                          <a:spcPct val="80000"/>
                        </a:lnSpc>
                        <a:spcBef>
                          <a:spcPts val="0"/>
                        </a:spcBef>
                        <a:spcAft>
                          <a:spcPts val="0"/>
                        </a:spcAft>
                      </a:pPr>
                      <a:r>
                        <a:rPr lang="en-US" sz="2000" dirty="0">
                          <a:effectLst/>
                        </a:rPr>
                        <a:t>Education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.1273 (.0464)**</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.1396 (.0177)***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.1119 (.0069)***</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.0651 (.0120)***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extLst>
                  <a:ext uri="{0D108BD9-81ED-4DB2-BD59-A6C34878D82A}">
                    <a16:rowId xmlns:a16="http://schemas.microsoft.com/office/drawing/2014/main" val="10003"/>
                  </a:ext>
                </a:extLst>
              </a:tr>
              <a:tr h="355127">
                <a:tc>
                  <a:txBody>
                    <a:bodyPr/>
                    <a:lstStyle/>
                    <a:p>
                      <a:pPr marL="0" marR="0">
                        <a:lnSpc>
                          <a:spcPct val="80000"/>
                        </a:lnSpc>
                        <a:spcBef>
                          <a:spcPts val="0"/>
                        </a:spcBef>
                        <a:spcAft>
                          <a:spcPts val="0"/>
                        </a:spcAft>
                      </a:pPr>
                      <a:r>
                        <a:rPr lang="en-US" sz="2000">
                          <a:effectLst/>
                        </a:rPr>
                        <a:t>Age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-.0077 (.0064)</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.0083 (.0022)***</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.0138 (.0010)***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-.0064 (.0017)***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extLst>
                  <a:ext uri="{0D108BD9-81ED-4DB2-BD59-A6C34878D82A}">
                    <a16:rowId xmlns:a16="http://schemas.microsoft.com/office/drawing/2014/main" val="10004"/>
                  </a:ext>
                </a:extLst>
              </a:tr>
              <a:tr h="355127">
                <a:tc>
                  <a:txBody>
                    <a:bodyPr/>
                    <a:lstStyle/>
                    <a:p>
                      <a:pPr marL="0" marR="0">
                        <a:lnSpc>
                          <a:spcPct val="80000"/>
                        </a:lnSpc>
                        <a:spcBef>
                          <a:spcPts val="0"/>
                        </a:spcBef>
                        <a:spcAft>
                          <a:spcPts val="0"/>
                        </a:spcAft>
                      </a:pPr>
                      <a:r>
                        <a:rPr lang="en-US" sz="2000">
                          <a:effectLst/>
                        </a:rPr>
                        <a:t>Ln (Income)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-.2472 (.1627)</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-.0118 (.0580)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.7619 (.0303)***</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.0958 (.0450)*</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extLst>
                  <a:ext uri="{0D108BD9-81ED-4DB2-BD59-A6C34878D82A}">
                    <a16:rowId xmlns:a16="http://schemas.microsoft.com/office/drawing/2014/main" val="10005"/>
                  </a:ext>
                </a:extLst>
              </a:tr>
              <a:tr h="355127">
                <a:tc>
                  <a:txBody>
                    <a:bodyPr/>
                    <a:lstStyle/>
                    <a:p>
                      <a:pPr marL="0" marR="0">
                        <a:lnSpc>
                          <a:spcPct val="80000"/>
                        </a:lnSpc>
                        <a:spcBef>
                          <a:spcPts val="0"/>
                        </a:spcBef>
                        <a:spcAft>
                          <a:spcPts val="0"/>
                        </a:spcAft>
                      </a:pPr>
                      <a:r>
                        <a:rPr lang="en-US" sz="2000">
                          <a:effectLst/>
                        </a:rPr>
                        <a:t>Religious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-.3593 (.1959)</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-.4198 (.0957)***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.1255 (.0468)**</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.2231 (.0814)**</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extLst>
                  <a:ext uri="{0D108BD9-81ED-4DB2-BD59-A6C34878D82A}">
                    <a16:rowId xmlns:a16="http://schemas.microsoft.com/office/drawing/2014/main" val="10006"/>
                  </a:ext>
                </a:extLst>
              </a:tr>
              <a:tr h="725287">
                <a:tc>
                  <a:txBody>
                    <a:bodyPr/>
                    <a:lstStyle/>
                    <a:p>
                      <a:pPr marL="0" marR="0">
                        <a:lnSpc>
                          <a:spcPct val="80000"/>
                        </a:lnSpc>
                        <a:spcBef>
                          <a:spcPts val="0"/>
                        </a:spcBef>
                        <a:spcAft>
                          <a:spcPts val="0"/>
                        </a:spcAft>
                      </a:pPr>
                      <a:r>
                        <a:rPr lang="en-US" sz="2000" dirty="0">
                          <a:effectLst/>
                        </a:rPr>
                        <a:t>Total non-religious charitable organizations donated to</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Na</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.5075 (.0202)***</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Na</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.5774 (.0164)***</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extLst>
                  <a:ext uri="{0D108BD9-81ED-4DB2-BD59-A6C34878D82A}">
                    <a16:rowId xmlns:a16="http://schemas.microsoft.com/office/drawing/2014/main" val="10007"/>
                  </a:ext>
                </a:extLst>
              </a:tr>
              <a:tr h="355127">
                <a:tc>
                  <a:txBody>
                    <a:bodyPr/>
                    <a:lstStyle/>
                    <a:p>
                      <a:pPr marL="0" marR="0">
                        <a:lnSpc>
                          <a:spcPct val="80000"/>
                        </a:lnSpc>
                        <a:spcBef>
                          <a:spcPts val="0"/>
                        </a:spcBef>
                        <a:spcAft>
                          <a:spcPts val="0"/>
                        </a:spcAft>
                      </a:pPr>
                      <a:r>
                        <a:rPr lang="en-US" sz="2000">
                          <a:effectLst/>
                        </a:rPr>
                        <a:t>Constant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-1.3669 (1.6729)</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-4.8376 (.6540)***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-10.8673 (.3230)***</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-4.0842 (.4918)***</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extLst>
                  <a:ext uri="{0D108BD9-81ED-4DB2-BD59-A6C34878D82A}">
                    <a16:rowId xmlns:a16="http://schemas.microsoft.com/office/drawing/2014/main" val="10008"/>
                  </a:ext>
                </a:extLst>
              </a:tr>
              <a:tr h="192975">
                <a:tc>
                  <a:txBody>
                    <a:bodyPr/>
                    <a:lstStyle/>
                    <a:p>
                      <a:pPr marL="0" marR="0">
                        <a:lnSpc>
                          <a:spcPct val="80000"/>
                        </a:lnSpc>
                        <a:spcBef>
                          <a:spcPts val="0"/>
                        </a:spcBef>
                        <a:spcAft>
                          <a:spcPts val="0"/>
                        </a:spcAft>
                      </a:pPr>
                      <a:r>
                        <a:rPr lang="en-US" sz="2000">
                          <a:effectLst/>
                        </a:rPr>
                        <a:t>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7,713</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7,688</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a:effectLst/>
                        </a:rPr>
                        <a:t>7,688</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80000"/>
                        </a:lnSpc>
                        <a:spcBef>
                          <a:spcPts val="0"/>
                        </a:spcBef>
                        <a:spcAft>
                          <a:spcPts val="0"/>
                        </a:spcAft>
                      </a:pPr>
                      <a:r>
                        <a:rPr lang="en-US" sz="2000" b="1" dirty="0">
                          <a:effectLst/>
                        </a:rPr>
                        <a:t>7,688</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extLst>
                  <a:ext uri="{0D108BD9-81ED-4DB2-BD59-A6C34878D82A}">
                    <a16:rowId xmlns:a16="http://schemas.microsoft.com/office/drawing/2014/main" val="10009"/>
                  </a:ext>
                </a:extLst>
              </a:tr>
            </a:tbl>
          </a:graphicData>
        </a:graphic>
      </p:graphicFrame>
      <p:sp>
        <p:nvSpPr>
          <p:cNvPr id="4" name="Rectangle 3"/>
          <p:cNvSpPr/>
          <p:nvPr/>
        </p:nvSpPr>
        <p:spPr>
          <a:xfrm>
            <a:off x="200526" y="1597434"/>
            <a:ext cx="10455255" cy="224036"/>
          </a:xfrm>
          <a:prstGeom prst="rect">
            <a:avLst/>
          </a:prstGeom>
        </p:spPr>
        <p:txBody>
          <a:bodyPr wrap="square">
            <a:spAutoFit/>
          </a:bodyPr>
          <a:lstStyle/>
          <a:p>
            <a:pPr lvl="0">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.1%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1%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5%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 Standard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Errors are in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parentheses; </a:t>
            </a:r>
            <a:r>
              <a:rPr lang="en-US" sz="800" dirty="0" smtClean="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Data </a:t>
            </a: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source: Panel Study of Income Dynamics, 2007 </a:t>
            </a:r>
            <a:r>
              <a:rPr lang="en-US" sz="800" dirty="0" smtClean="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wave;  PSID </a:t>
            </a: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survey weights applied</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7906798" y="3297676"/>
            <a:ext cx="2054333" cy="205253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712580" y="3937695"/>
            <a:ext cx="1841865" cy="35674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991256" y="3596311"/>
            <a:ext cx="2200744" cy="212480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29664" y="3926247"/>
            <a:ext cx="2247009" cy="67327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679014" y="4954171"/>
            <a:ext cx="2062592" cy="76694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a:stretch>
            <a:fillRect/>
          </a:stretch>
        </p:blipFill>
        <p:spPr>
          <a:xfrm>
            <a:off x="2973378" y="3864550"/>
            <a:ext cx="403292" cy="355534"/>
          </a:xfrm>
          <a:prstGeom prst="rect">
            <a:avLst/>
          </a:prstGeom>
        </p:spPr>
      </p:pic>
    </p:spTree>
    <p:extLst>
      <p:ext uri="{BB962C8B-B14F-4D97-AF65-F5344CB8AC3E}">
        <p14:creationId xmlns:p14="http://schemas.microsoft.com/office/powerpoint/2010/main" val="214681242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of </a:t>
            </a:r>
            <a:r>
              <a:rPr lang="en-US" dirty="0" err="1"/>
              <a:t>Probit</a:t>
            </a:r>
            <a:r>
              <a:rPr lang="en-US" dirty="0"/>
              <a:t> Analysis for Donors and Exclusive Donors to Each Charity Type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26758489"/>
              </p:ext>
            </p:extLst>
          </p:nvPr>
        </p:nvGraphicFramePr>
        <p:xfrm>
          <a:off x="0" y="1863179"/>
          <a:ext cx="12192000" cy="5002219"/>
        </p:xfrm>
        <a:graphic>
          <a:graphicData uri="http://schemas.openxmlformats.org/drawingml/2006/table">
            <a:tbl>
              <a:tblPr firstRow="1" firstCol="1" bandRow="1">
                <a:tableStyleId>{5C22544A-7EE6-4342-B048-85BDC9FD1C3A}</a:tableStyleId>
              </a:tblPr>
              <a:tblGrid>
                <a:gridCol w="3396344">
                  <a:extLst>
                    <a:ext uri="{9D8B030D-6E8A-4147-A177-3AD203B41FA5}">
                      <a16:colId xmlns:a16="http://schemas.microsoft.com/office/drawing/2014/main" val="20000"/>
                    </a:ext>
                  </a:extLst>
                </a:gridCol>
                <a:gridCol w="2155371">
                  <a:extLst>
                    <a:ext uri="{9D8B030D-6E8A-4147-A177-3AD203B41FA5}">
                      <a16:colId xmlns:a16="http://schemas.microsoft.com/office/drawing/2014/main" val="20001"/>
                    </a:ext>
                  </a:extLst>
                </a:gridCol>
                <a:gridCol w="2090057">
                  <a:extLst>
                    <a:ext uri="{9D8B030D-6E8A-4147-A177-3AD203B41FA5}">
                      <a16:colId xmlns:a16="http://schemas.microsoft.com/office/drawing/2014/main" val="20002"/>
                    </a:ext>
                  </a:extLst>
                </a:gridCol>
                <a:gridCol w="2111827">
                  <a:extLst>
                    <a:ext uri="{9D8B030D-6E8A-4147-A177-3AD203B41FA5}">
                      <a16:colId xmlns:a16="http://schemas.microsoft.com/office/drawing/2014/main" val="20003"/>
                    </a:ext>
                  </a:extLst>
                </a:gridCol>
                <a:gridCol w="2438401">
                  <a:extLst>
                    <a:ext uri="{9D8B030D-6E8A-4147-A177-3AD203B41FA5}">
                      <a16:colId xmlns:a16="http://schemas.microsoft.com/office/drawing/2014/main" val="20004"/>
                    </a:ext>
                  </a:extLst>
                </a:gridCol>
              </a:tblGrid>
              <a:tr h="1090740">
                <a:tc>
                  <a:txBody>
                    <a:bodyPr/>
                    <a:lstStyle/>
                    <a:p>
                      <a:pPr marL="0" marR="0">
                        <a:lnSpc>
                          <a:spcPct val="107000"/>
                        </a:lnSpc>
                        <a:spcBef>
                          <a:spcPts val="0"/>
                        </a:spcBef>
                        <a:spcAft>
                          <a:spcPts val="0"/>
                        </a:spcAft>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smtClean="0">
                          <a:effectLst/>
                          <a:latin typeface="Times New Roman" panose="02020603050405020304" pitchFamily="18" charset="0"/>
                          <a:ea typeface="Calibri" panose="020F0502020204030204" pitchFamily="34" charset="0"/>
                          <a:cs typeface="Times New Roman" panose="02020603050405020304" pitchFamily="18" charset="0"/>
                        </a:rPr>
                        <a:t>Explanatory </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Variable</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Probability of Being an Exclusively Multi-purpose Donor</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Probability of Being a Multi-purpose Donor</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Probability of Being an Exclusively Other Donor</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Probability of Being a Donor to Other charity types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85184">
                <a:tc>
                  <a:txBody>
                    <a:bodyPr/>
                    <a:lstStyle/>
                    <a:p>
                      <a:pPr marL="0" marR="0">
                        <a:lnSpc>
                          <a:spcPct val="107000"/>
                        </a:lnSpc>
                        <a:spcBef>
                          <a:spcPts val="0"/>
                        </a:spcBef>
                        <a:spcAft>
                          <a:spcPts val="0"/>
                        </a:spcAft>
                      </a:pPr>
                      <a:r>
                        <a:rPr lang="en-US" sz="1900">
                          <a:effectLst/>
                          <a:latin typeface="Times New Roman" panose="02020603050405020304" pitchFamily="18" charset="0"/>
                          <a:ea typeface="Calibri" panose="020F0502020204030204" pitchFamily="34" charset="0"/>
                          <a:cs typeface="Times New Roman" panose="02020603050405020304" pitchFamily="18" charset="0"/>
                        </a:rPr>
                        <a:t>Health</a:t>
                      </a:r>
                      <a:endParaRPr lang="en-US"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.0904 (.0758)</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.1113 (.0610)</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.0474 (.1182)</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.0278 (.0797)</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62470">
                <a:tc>
                  <a:txBody>
                    <a:bodyPr/>
                    <a:lstStyle/>
                    <a:p>
                      <a:pPr marL="0" marR="0">
                        <a:lnSpc>
                          <a:spcPct val="107000"/>
                        </a:lnSpc>
                        <a:spcBef>
                          <a:spcPts val="0"/>
                        </a:spcBef>
                        <a:spcAft>
                          <a:spcPts val="0"/>
                        </a:spcAft>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Smoker</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.0456 (.0583)</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-.0260 (.0487)</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.1266 (.0893)</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.0909 (.0659)</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85184">
                <a:tc>
                  <a:txBody>
                    <a:bodyPr/>
                    <a:lstStyle/>
                    <a:p>
                      <a:pPr marL="0" marR="0">
                        <a:lnSpc>
                          <a:spcPct val="107000"/>
                        </a:lnSpc>
                        <a:spcBef>
                          <a:spcPts val="0"/>
                        </a:spcBef>
                        <a:spcAft>
                          <a:spcPts val="0"/>
                        </a:spcAft>
                      </a:pPr>
                      <a:r>
                        <a:rPr lang="en-US" sz="1900">
                          <a:effectLst/>
                          <a:latin typeface="Times New Roman" panose="02020603050405020304" pitchFamily="18" charset="0"/>
                          <a:ea typeface="Calibri" panose="020F0502020204030204" pitchFamily="34" charset="0"/>
                          <a:cs typeface="Times New Roman" panose="02020603050405020304" pitchFamily="18" charset="0"/>
                        </a:rPr>
                        <a:t>Education</a:t>
                      </a:r>
                      <a:endParaRPr lang="en-US"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.0226 (.0106)*</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.0046 (.0086)</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-.0224 (.0164)</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-.0086 (.0116)</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85184">
                <a:tc>
                  <a:txBody>
                    <a:bodyPr/>
                    <a:lstStyle/>
                    <a:p>
                      <a:pPr marL="0" marR="0">
                        <a:lnSpc>
                          <a:spcPct val="107000"/>
                        </a:lnSpc>
                        <a:spcBef>
                          <a:spcPts val="0"/>
                        </a:spcBef>
                        <a:spcAft>
                          <a:spcPts val="0"/>
                        </a:spcAft>
                      </a:pPr>
                      <a:r>
                        <a:rPr lang="en-US" sz="1900">
                          <a:effectLst/>
                          <a:latin typeface="Times New Roman" panose="02020603050405020304" pitchFamily="18" charset="0"/>
                          <a:ea typeface="Calibri" panose="020F0502020204030204" pitchFamily="34" charset="0"/>
                          <a:cs typeface="Times New Roman" panose="02020603050405020304" pitchFamily="18" charset="0"/>
                        </a:rPr>
                        <a:t>Age</a:t>
                      </a:r>
                      <a:endParaRPr lang="en-US"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-.0007 (.0016)</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-.0016 (.0013)</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-.0018 (.0026)</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.0045 (.0017)**</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85184">
                <a:tc>
                  <a:txBody>
                    <a:bodyPr/>
                    <a:lstStyle/>
                    <a:p>
                      <a:pPr marL="0" marR="0">
                        <a:lnSpc>
                          <a:spcPct val="107000"/>
                        </a:lnSpc>
                        <a:spcBef>
                          <a:spcPts val="0"/>
                        </a:spcBef>
                        <a:spcAft>
                          <a:spcPts val="0"/>
                        </a:spcAft>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Ln (Income)</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.2311 (.0423)***</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.2311 (.0356)***</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.1270 (.0696)</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.0283 (.0470)</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85184">
                <a:tc>
                  <a:txBody>
                    <a:bodyPr/>
                    <a:lstStyle/>
                    <a:p>
                      <a:pPr marL="0" marR="0">
                        <a:lnSpc>
                          <a:spcPct val="107000"/>
                        </a:lnSpc>
                        <a:spcBef>
                          <a:spcPts val="0"/>
                        </a:spcBef>
                        <a:spcAft>
                          <a:spcPts val="0"/>
                        </a:spcAft>
                      </a:pPr>
                      <a:r>
                        <a:rPr lang="en-US" sz="1900">
                          <a:effectLst/>
                          <a:latin typeface="Times New Roman" panose="02020603050405020304" pitchFamily="18" charset="0"/>
                          <a:ea typeface="Calibri" panose="020F0502020204030204" pitchFamily="34" charset="0"/>
                          <a:cs typeface="Times New Roman" panose="02020603050405020304" pitchFamily="18" charset="0"/>
                        </a:rPr>
                        <a:t>Religious</a:t>
                      </a:r>
                      <a:endParaRPr lang="en-US"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.1557 (.0751)*</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.2375 (.0598)***</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-.0286 (.1115)</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-.2069 (.0739)**</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832215">
                <a:tc>
                  <a:txBody>
                    <a:bodyPr/>
                    <a:lstStyle/>
                    <a:p>
                      <a:pPr marL="0" marR="0">
                        <a:lnSpc>
                          <a:spcPct val="107000"/>
                        </a:lnSpc>
                        <a:spcBef>
                          <a:spcPts val="0"/>
                        </a:spcBef>
                        <a:spcAft>
                          <a:spcPts val="0"/>
                        </a:spcAft>
                      </a:pPr>
                      <a:r>
                        <a:rPr lang="en-US" sz="1900">
                          <a:effectLst/>
                          <a:latin typeface="Times New Roman" panose="02020603050405020304" pitchFamily="18" charset="0"/>
                          <a:ea typeface="Calibri" panose="020F0502020204030204" pitchFamily="34" charset="0"/>
                          <a:cs typeface="Times New Roman" panose="02020603050405020304" pitchFamily="18" charset="0"/>
                        </a:rPr>
                        <a:t>Total non-religious charitable organizations donated to</a:t>
                      </a:r>
                      <a:endParaRPr lang="en-US"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Na</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.5103 (.0135)***</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Na</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.2929 (.0147)***</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85184">
                <a:tc>
                  <a:txBody>
                    <a:bodyPr/>
                    <a:lstStyle/>
                    <a:p>
                      <a:pPr marL="0" marR="0">
                        <a:lnSpc>
                          <a:spcPct val="107000"/>
                        </a:lnSpc>
                        <a:spcBef>
                          <a:spcPts val="0"/>
                        </a:spcBef>
                        <a:spcAft>
                          <a:spcPts val="0"/>
                        </a:spcAft>
                      </a:pPr>
                      <a:r>
                        <a:rPr lang="en-US" sz="1900">
                          <a:effectLst/>
                          <a:latin typeface="Times New Roman" panose="02020603050405020304" pitchFamily="18" charset="0"/>
                          <a:ea typeface="Calibri" panose="020F0502020204030204" pitchFamily="34" charset="0"/>
                          <a:cs typeface="Times New Roman" panose="02020603050405020304" pitchFamily="18" charset="0"/>
                        </a:rPr>
                        <a:t>Constant</a:t>
                      </a:r>
                      <a:endParaRPr lang="en-US"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-4.6712 (.4400)***</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-4.4049 (.3801)***</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-3.3263 (.7184)***</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-2.4105 (.5040)***</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262470">
                <a:tc>
                  <a:txBody>
                    <a:bodyPr/>
                    <a:lstStyle/>
                    <a:p>
                      <a:pPr marL="0" marR="0">
                        <a:lnSpc>
                          <a:spcPct val="107000"/>
                        </a:lnSpc>
                        <a:spcBef>
                          <a:spcPts val="0"/>
                        </a:spcBef>
                        <a:spcAft>
                          <a:spcPts val="0"/>
                        </a:spcAft>
                      </a:pPr>
                      <a:r>
                        <a:rPr lang="en-US" sz="1900">
                          <a:effectLst/>
                          <a:latin typeface="Times New Roman" panose="02020603050405020304" pitchFamily="18" charset="0"/>
                          <a:ea typeface="Calibri" panose="020F0502020204030204" pitchFamily="34" charset="0"/>
                          <a:cs typeface="Times New Roman" panose="02020603050405020304" pitchFamily="18" charset="0"/>
                        </a:rPr>
                        <a:t>N</a:t>
                      </a:r>
                      <a:endParaRPr lang="en-US"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7,713</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7,688</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900" b="1">
                          <a:effectLst/>
                          <a:latin typeface="Times New Roman" panose="02020603050405020304" pitchFamily="18" charset="0"/>
                          <a:ea typeface="Calibri" panose="020F0502020204030204" pitchFamily="34" charset="0"/>
                          <a:cs typeface="Times New Roman" panose="02020603050405020304" pitchFamily="18" charset="0"/>
                        </a:rPr>
                        <a:t>7,713</a:t>
                      </a:r>
                      <a:endParaRPr lang="en-US" sz="19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7,688</a:t>
                      </a:r>
                      <a:endParaRPr lang="en-US" sz="1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bl>
          </a:graphicData>
        </a:graphic>
      </p:graphicFrame>
      <p:sp>
        <p:nvSpPr>
          <p:cNvPr id="7" name="Rectangle 6"/>
          <p:cNvSpPr/>
          <p:nvPr/>
        </p:nvSpPr>
        <p:spPr>
          <a:xfrm>
            <a:off x="3397487" y="3787291"/>
            <a:ext cx="1684652" cy="35674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750392" y="4916550"/>
            <a:ext cx="1828800" cy="82010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396094" y="4563453"/>
            <a:ext cx="1840049" cy="701566"/>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522910" y="4563453"/>
            <a:ext cx="1946294" cy="11576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750393" y="4148488"/>
            <a:ext cx="1722922" cy="414965"/>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07947" y="1404588"/>
            <a:ext cx="10718199" cy="224036"/>
          </a:xfrm>
          <a:prstGeom prst="rect">
            <a:avLst/>
          </a:prstGeom>
        </p:spPr>
        <p:txBody>
          <a:bodyPr wrap="square">
            <a:spAutoFit/>
          </a:bodyPr>
          <a:lstStyle/>
          <a:p>
            <a:pPr lvl="0">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.1% level; **indicates significance at the 1% level; *indicates significance at the 5% level; Standard Errors are in parentheses; </a:t>
            </a: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Data source: Panel Study of Income Dynamics, 2007 wave;  PSID survey weights applied</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05612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of </a:t>
            </a:r>
            <a:r>
              <a:rPr lang="en-US" dirty="0" err="1"/>
              <a:t>Probit</a:t>
            </a:r>
            <a:r>
              <a:rPr lang="en-US" dirty="0"/>
              <a:t> Analysis for Donors and Exclusive Donors to Each Charity Type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28113928"/>
              </p:ext>
            </p:extLst>
          </p:nvPr>
        </p:nvGraphicFramePr>
        <p:xfrm>
          <a:off x="-1" y="1838426"/>
          <a:ext cx="12192000" cy="5030263"/>
        </p:xfrm>
        <a:graphic>
          <a:graphicData uri="http://schemas.openxmlformats.org/drawingml/2006/table">
            <a:tbl>
              <a:tblPr firstRow="1" firstCol="1" bandRow="1">
                <a:tableStyleId>{5C22544A-7EE6-4342-B048-85BDC9FD1C3A}</a:tableStyleId>
              </a:tblPr>
              <a:tblGrid>
                <a:gridCol w="1973941">
                  <a:extLst>
                    <a:ext uri="{9D8B030D-6E8A-4147-A177-3AD203B41FA5}">
                      <a16:colId xmlns:a16="http://schemas.microsoft.com/office/drawing/2014/main" val="20000"/>
                    </a:ext>
                  </a:extLst>
                </a:gridCol>
                <a:gridCol w="2438401">
                  <a:extLst>
                    <a:ext uri="{9D8B030D-6E8A-4147-A177-3AD203B41FA5}">
                      <a16:colId xmlns:a16="http://schemas.microsoft.com/office/drawing/2014/main" val="20001"/>
                    </a:ext>
                  </a:extLst>
                </a:gridCol>
                <a:gridCol w="2786742">
                  <a:extLst>
                    <a:ext uri="{9D8B030D-6E8A-4147-A177-3AD203B41FA5}">
                      <a16:colId xmlns:a16="http://schemas.microsoft.com/office/drawing/2014/main" val="20002"/>
                    </a:ext>
                  </a:extLst>
                </a:gridCol>
                <a:gridCol w="2554515">
                  <a:extLst>
                    <a:ext uri="{9D8B030D-6E8A-4147-A177-3AD203B41FA5}">
                      <a16:colId xmlns:a16="http://schemas.microsoft.com/office/drawing/2014/main" val="20003"/>
                    </a:ext>
                  </a:extLst>
                </a:gridCol>
                <a:gridCol w="2438401">
                  <a:extLst>
                    <a:ext uri="{9D8B030D-6E8A-4147-A177-3AD203B41FA5}">
                      <a16:colId xmlns:a16="http://schemas.microsoft.com/office/drawing/2014/main" val="20004"/>
                    </a:ext>
                  </a:extLst>
                </a:gridCol>
              </a:tblGrid>
              <a:tr h="994036">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Explanatory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Variable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an Exclusively Needy Donor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 Needy Donor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an Exclusively Health Donor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 Donor to Health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75294">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Health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.0528 (.0723)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.0954 (.0616)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.1131 (.0956)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.1027 (.0679)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88153">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Smoker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-.0592 (.0582)</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-.0107 (.0496)</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-.0644 (.0792)</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-.0703 (.0568)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75294">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Education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.0090 (.0101)</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-.0068 (.0088)</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.0064 (.0132)</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-.0064 (.0095)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75294">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-.0029 (.0015)</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-.0029 (.0013)*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.0047 (.0019)*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.0076 (.0014)***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75294">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Ln (Income)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.1167 (.0417)**</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.0948 (.0366)**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.0398 (.0559)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.1163 (.0395)**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75294">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Religious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.1023 (.0717)</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.0376 (.0593)</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-.0409 (.0920)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.0651 (.0671)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1197469">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Total non-religious charitable organizations donated to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Na</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.6859 (.0155)***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Na</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.5665 (.0148)***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75294">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Constant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-2.9922 (.4336)***</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-2.5894 (.3903)***</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-2.7624 (.5812)</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-3.6121 (.4231)***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288153">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7,711</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7,688</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7,712</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7,688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bl>
          </a:graphicData>
        </a:graphic>
      </p:graphicFrame>
      <p:sp>
        <p:nvSpPr>
          <p:cNvPr id="8" name="Rectangle 7"/>
          <p:cNvSpPr/>
          <p:nvPr/>
        </p:nvSpPr>
        <p:spPr>
          <a:xfrm>
            <a:off x="9770813" y="5007265"/>
            <a:ext cx="1827629" cy="37458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974426" y="4266299"/>
            <a:ext cx="1702425" cy="32017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784449" y="4266299"/>
            <a:ext cx="1813993" cy="32017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770813" y="3897180"/>
            <a:ext cx="1827629" cy="2924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405349" y="3883291"/>
            <a:ext cx="1706693" cy="32017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421911" y="5034470"/>
            <a:ext cx="1690131" cy="32017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234322" y="3883291"/>
            <a:ext cx="1524667" cy="32017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421911" y="4266299"/>
            <a:ext cx="1690131" cy="32017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19052" y="1505017"/>
            <a:ext cx="11162946" cy="224036"/>
          </a:xfrm>
          <a:prstGeom prst="rect">
            <a:avLst/>
          </a:prstGeom>
        </p:spPr>
        <p:txBody>
          <a:bodyPr wrap="square">
            <a:spAutoFit/>
          </a:bodyPr>
          <a:lstStyle/>
          <a:p>
            <a:pPr lvl="0">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.1% level; **indicates significance at the 1% level; *indicates significance at the 5% level; Standard Errors are in parentheses; </a:t>
            </a: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Data source: Panel Study of Income Dynamics, 2007 wave;  PSID survey weights applied</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235222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of </a:t>
            </a:r>
            <a:r>
              <a:rPr lang="en-US" dirty="0" err="1"/>
              <a:t>Probit</a:t>
            </a:r>
            <a:r>
              <a:rPr lang="en-US" dirty="0"/>
              <a:t> Analysis for Donors and Exclusive Donors to Each Charity Type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16978543"/>
              </p:ext>
            </p:extLst>
          </p:nvPr>
        </p:nvGraphicFramePr>
        <p:xfrm>
          <a:off x="-1" y="1992427"/>
          <a:ext cx="12192001" cy="4798818"/>
        </p:xfrm>
        <a:graphic>
          <a:graphicData uri="http://schemas.openxmlformats.org/drawingml/2006/table">
            <a:tbl>
              <a:tblPr firstRow="1" firstCol="1" bandRow="1">
                <a:tableStyleId>{5C22544A-7EE6-4342-B048-85BDC9FD1C3A}</a:tableStyleId>
              </a:tblPr>
              <a:tblGrid>
                <a:gridCol w="1973941">
                  <a:extLst>
                    <a:ext uri="{9D8B030D-6E8A-4147-A177-3AD203B41FA5}">
                      <a16:colId xmlns:a16="http://schemas.microsoft.com/office/drawing/2014/main" val="20000"/>
                    </a:ext>
                  </a:extLst>
                </a:gridCol>
                <a:gridCol w="2438401">
                  <a:extLst>
                    <a:ext uri="{9D8B030D-6E8A-4147-A177-3AD203B41FA5}">
                      <a16:colId xmlns:a16="http://schemas.microsoft.com/office/drawing/2014/main" val="20001"/>
                    </a:ext>
                  </a:extLst>
                </a:gridCol>
                <a:gridCol w="2786742">
                  <a:extLst>
                    <a:ext uri="{9D8B030D-6E8A-4147-A177-3AD203B41FA5}">
                      <a16:colId xmlns:a16="http://schemas.microsoft.com/office/drawing/2014/main" val="20002"/>
                    </a:ext>
                  </a:extLst>
                </a:gridCol>
                <a:gridCol w="2554516">
                  <a:extLst>
                    <a:ext uri="{9D8B030D-6E8A-4147-A177-3AD203B41FA5}">
                      <a16:colId xmlns:a16="http://schemas.microsoft.com/office/drawing/2014/main" val="20003"/>
                    </a:ext>
                  </a:extLst>
                </a:gridCol>
                <a:gridCol w="2438401">
                  <a:extLst>
                    <a:ext uri="{9D8B030D-6E8A-4147-A177-3AD203B41FA5}">
                      <a16:colId xmlns:a16="http://schemas.microsoft.com/office/drawing/2014/main" val="20004"/>
                    </a:ext>
                  </a:extLst>
                </a:gridCol>
              </a:tblGrid>
              <a:tr h="902513">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Explanatory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Variable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an Exclusively Youth Donor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 Youth Donor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an Exclusively Community Donor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 Donor to Community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50155">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Health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.2898 (.1654)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.1706 (.0829)*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-.2504 (.1932)</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-.1940 (.0948)*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90779">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Smoker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.0741 (.1129)</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.0075 (.0655)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.0629 (.1777)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-.0198 (.0858)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50155">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Education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.0123 (.0200)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-.0272 (.0111)*</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.0327 (.0339)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-.0056 (.0146)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50155">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.0048 (.0029)</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.0004 (.0016)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-.0005 (.0049)</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-.0016 (.0021)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50155">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Ln (Income)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.1109 (.0806)</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.0348 (.0446)</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-.0033 (.1352)</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-.0380 (.0567)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50155">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Religious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.1967 (.1641)</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.2912 (.0842)***</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.1121 (.2457)</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-.0904 (.0947)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1208381">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Total non-religious charitable organizations donated to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Na</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.5019 (.0155)***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Na</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.3924 (.0176)***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50155">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Constant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-4.4646 (.8618)***</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-2.7340 (.4820)***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-3.0969 (1.3897)*</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-1.7871 (.6059)**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290779">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7,714</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7,688</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7,714</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7,688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bl>
          </a:graphicData>
        </a:graphic>
      </p:graphicFrame>
      <p:sp>
        <p:nvSpPr>
          <p:cNvPr id="4" name="Rectangle 3"/>
          <p:cNvSpPr/>
          <p:nvPr/>
        </p:nvSpPr>
        <p:spPr>
          <a:xfrm>
            <a:off x="173215" y="1487410"/>
            <a:ext cx="11208783" cy="217624"/>
          </a:xfrm>
          <a:prstGeom prst="rect">
            <a:avLst/>
          </a:prstGeom>
        </p:spPr>
        <p:txBody>
          <a:bodyPr wrap="square">
            <a:spAutoFit/>
          </a:bodyPr>
          <a:lstStyle/>
          <a:p>
            <a:pPr lvl="0">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.1%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1%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5%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 Standard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Errors are in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parentheses; </a:t>
            </a:r>
            <a:r>
              <a:rPr lang="en-US" sz="800" dirty="0" smtClean="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Data </a:t>
            </a: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source: Panel Study of Income Dynamics, 2007 </a:t>
            </a:r>
            <a:r>
              <a:rPr lang="en-US" sz="800" dirty="0" smtClean="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wave; PSID </a:t>
            </a: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survey weights applied</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p:cNvSpPr/>
          <p:nvPr/>
        </p:nvSpPr>
        <p:spPr>
          <a:xfrm>
            <a:off x="9770812" y="4992312"/>
            <a:ext cx="1692876" cy="30726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392054" y="3518993"/>
            <a:ext cx="1546733" cy="32017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392054" y="4979403"/>
            <a:ext cx="1768114" cy="32017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770812" y="2890333"/>
            <a:ext cx="1692876" cy="32017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395381" y="4544830"/>
            <a:ext cx="1764787" cy="32017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392054" y="2897427"/>
            <a:ext cx="1546733" cy="32017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613254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of </a:t>
            </a:r>
            <a:r>
              <a:rPr lang="en-US" dirty="0" err="1"/>
              <a:t>Probit</a:t>
            </a:r>
            <a:r>
              <a:rPr lang="en-US" dirty="0"/>
              <a:t> Analysis for Donors and Exclusive Donors to Each Charity Type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75504412"/>
              </p:ext>
            </p:extLst>
          </p:nvPr>
        </p:nvGraphicFramePr>
        <p:xfrm>
          <a:off x="-1" y="1934679"/>
          <a:ext cx="12192000" cy="4849390"/>
        </p:xfrm>
        <a:graphic>
          <a:graphicData uri="http://schemas.openxmlformats.org/drawingml/2006/table">
            <a:tbl>
              <a:tblPr firstRow="1" firstCol="1" bandRow="1">
                <a:tableStyleId>{5C22544A-7EE6-4342-B048-85BDC9FD1C3A}</a:tableStyleId>
              </a:tblPr>
              <a:tblGrid>
                <a:gridCol w="1973941">
                  <a:extLst>
                    <a:ext uri="{9D8B030D-6E8A-4147-A177-3AD203B41FA5}">
                      <a16:colId xmlns:a16="http://schemas.microsoft.com/office/drawing/2014/main" val="20000"/>
                    </a:ext>
                  </a:extLst>
                </a:gridCol>
                <a:gridCol w="2438401">
                  <a:extLst>
                    <a:ext uri="{9D8B030D-6E8A-4147-A177-3AD203B41FA5}">
                      <a16:colId xmlns:a16="http://schemas.microsoft.com/office/drawing/2014/main" val="20001"/>
                    </a:ext>
                  </a:extLst>
                </a:gridCol>
                <a:gridCol w="2786742">
                  <a:extLst>
                    <a:ext uri="{9D8B030D-6E8A-4147-A177-3AD203B41FA5}">
                      <a16:colId xmlns:a16="http://schemas.microsoft.com/office/drawing/2014/main" val="20002"/>
                    </a:ext>
                  </a:extLst>
                </a:gridCol>
                <a:gridCol w="2554515">
                  <a:extLst>
                    <a:ext uri="{9D8B030D-6E8A-4147-A177-3AD203B41FA5}">
                      <a16:colId xmlns:a16="http://schemas.microsoft.com/office/drawing/2014/main" val="20003"/>
                    </a:ext>
                  </a:extLst>
                </a:gridCol>
                <a:gridCol w="2438401">
                  <a:extLst>
                    <a:ext uri="{9D8B030D-6E8A-4147-A177-3AD203B41FA5}">
                      <a16:colId xmlns:a16="http://schemas.microsoft.com/office/drawing/2014/main" val="20004"/>
                    </a:ext>
                  </a:extLst>
                </a:gridCol>
              </a:tblGrid>
              <a:tr h="893575">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Explanatory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Variable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an Exclusively Environmental Donor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an Environmental Donor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an Exclusively </a:t>
                      </a: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Int’l Relief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Donor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 Donor to </a:t>
                      </a: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Int’l Relief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62068">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Health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-.2334 (.1564)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.0224 (.0936)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.0035 (.2037)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.0694 (.1029)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87899">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Smoker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.3287 (.1297)*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.1331 (.0743)</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-.0104 (.1895)</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-.0213 (.0860)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62068">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Education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.0344 (.0278)</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.0277 (.0135)*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-.0021 (.0296)</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.0058 (.0146)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62068">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-.0037 (.0042)</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.0005 (.0019)</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.0059 (.0043)</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-.0016 (.0021)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62068">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Ln (Income)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-.1587 (.1063)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-.0137 (.0496)</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-.0321 (.1354)</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-.1537 (.0554)**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62068">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Religious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.0835 (.1836)</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-.3015 (.0800)***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Omitted</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-.0315 (.0959)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1196413">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Total non-religious charitable organizations donated to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Na</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.4658 (.0169)***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Na</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.4633 (.0181)***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62068">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Constant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-1.1685 (1.1044)</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-2.5573 (.5315)***</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-2.6492 (1.4228)</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-1.0142 (.5911)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287899">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7,714</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7,688</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6,673</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7,688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bl>
          </a:graphicData>
        </a:graphic>
      </p:graphicFrame>
      <p:sp>
        <p:nvSpPr>
          <p:cNvPr id="8" name="Rectangle 7"/>
          <p:cNvSpPr/>
          <p:nvPr/>
        </p:nvSpPr>
        <p:spPr>
          <a:xfrm>
            <a:off x="9774821" y="4877271"/>
            <a:ext cx="1794745" cy="35887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437699" y="3445845"/>
            <a:ext cx="1549215" cy="34014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437699" y="4893881"/>
            <a:ext cx="1837973" cy="40327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761186" y="4193687"/>
            <a:ext cx="1808380" cy="32017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437699" y="4573703"/>
            <a:ext cx="1837973" cy="32017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001570" y="3216420"/>
            <a:ext cx="1408129" cy="229425"/>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26946" y="1420905"/>
            <a:ext cx="11155052" cy="224036"/>
          </a:xfrm>
          <a:prstGeom prst="rect">
            <a:avLst/>
          </a:prstGeom>
        </p:spPr>
        <p:txBody>
          <a:bodyPr wrap="square">
            <a:spAutoFit/>
          </a:bodyPr>
          <a:lstStyle/>
          <a:p>
            <a:pPr lvl="0">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.1% level; **indicates significance at the 1% level; *indicates significance at the 5% level; Standard Errors are in parentheses; </a:t>
            </a: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Data source: Panel Study of Income Dynamics, 2007 wave; PSID survey weights applied</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26347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Formal Model</a:t>
            </a:r>
            <a:endParaRPr lang="en-US"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graphicFrame>
            <p:nvGraphicFramePr>
              <p:cNvPr id="3" name="Content Placeholder 2"/>
              <p:cNvGraphicFramePr>
                <a:graphicFrameLocks noGrp="1"/>
              </p:cNvGraphicFramePr>
              <p:nvPr>
                <p:ph idx="1"/>
                <p:extLst>
                  <p:ext uri="{D42A27DB-BD31-4B8C-83A1-F6EECF244321}">
                    <p14:modId xmlns:p14="http://schemas.microsoft.com/office/powerpoint/2010/main" val="2712057816"/>
                  </p:ext>
                </p:extLst>
              </p:nvPr>
            </p:nvGraphicFramePr>
            <p:xfrm>
              <a:off x="819149" y="1834082"/>
              <a:ext cx="10553700" cy="46384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xmlns="">
          <p:graphicFrame>
            <p:nvGraphicFramePr>
              <p:cNvPr id="3" name="Content Placeholder 2"/>
              <p:cNvGraphicFramePr>
                <a:graphicFrameLocks noGrp="1"/>
              </p:cNvGraphicFramePr>
              <p:nvPr>
                <p:ph idx="1"/>
                <p:extLst>
                  <p:ext uri="{D42A27DB-BD31-4B8C-83A1-F6EECF244321}">
                    <p14:modId xmlns:p14="http://schemas.microsoft.com/office/powerpoint/2010/main" val="2712057816"/>
                  </p:ext>
                </p:extLst>
              </p:nvPr>
            </p:nvGraphicFramePr>
            <p:xfrm>
              <a:off x="819149" y="1834082"/>
              <a:ext cx="10553700" cy="463843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mc:Fallback>
      </mc:AlternateContent>
      <p:pic>
        <p:nvPicPr>
          <p:cNvPr id="6" name="Content Placeholder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142619554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019" y="433567"/>
            <a:ext cx="10571998" cy="970450"/>
          </a:xfrm>
        </p:spPr>
        <p:txBody>
          <a:bodyPr/>
          <a:lstStyle/>
          <a:p>
            <a:r>
              <a:rPr lang="en-US" dirty="0" smtClean="0"/>
              <a:t>Arts &amp; Education Controlling for Bequest Intentions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27872333"/>
              </p:ext>
            </p:extLst>
          </p:nvPr>
        </p:nvGraphicFramePr>
        <p:xfrm>
          <a:off x="-1" y="2030247"/>
          <a:ext cx="12192000" cy="4683495"/>
        </p:xfrm>
        <a:graphic>
          <a:graphicData uri="http://schemas.openxmlformats.org/drawingml/2006/table">
            <a:tbl>
              <a:tblPr firstRow="1" firstCol="1" bandRow="1">
                <a:tableStyleId>{5C22544A-7EE6-4342-B048-85BDC9FD1C3A}</a:tableStyleId>
              </a:tblPr>
              <a:tblGrid>
                <a:gridCol w="2589197">
                  <a:extLst>
                    <a:ext uri="{9D8B030D-6E8A-4147-A177-3AD203B41FA5}">
                      <a16:colId xmlns:a16="http://schemas.microsoft.com/office/drawing/2014/main" val="20000"/>
                    </a:ext>
                  </a:extLst>
                </a:gridCol>
                <a:gridCol w="2252311">
                  <a:extLst>
                    <a:ext uri="{9D8B030D-6E8A-4147-A177-3AD203B41FA5}">
                      <a16:colId xmlns:a16="http://schemas.microsoft.com/office/drawing/2014/main" val="20001"/>
                    </a:ext>
                  </a:extLst>
                </a:gridCol>
                <a:gridCol w="2165685">
                  <a:extLst>
                    <a:ext uri="{9D8B030D-6E8A-4147-A177-3AD203B41FA5}">
                      <a16:colId xmlns:a16="http://schemas.microsoft.com/office/drawing/2014/main" val="20002"/>
                    </a:ext>
                  </a:extLst>
                </a:gridCol>
                <a:gridCol w="2746406">
                  <a:extLst>
                    <a:ext uri="{9D8B030D-6E8A-4147-A177-3AD203B41FA5}">
                      <a16:colId xmlns:a16="http://schemas.microsoft.com/office/drawing/2014/main" val="20003"/>
                    </a:ext>
                  </a:extLst>
                </a:gridCol>
                <a:gridCol w="2438401">
                  <a:extLst>
                    <a:ext uri="{9D8B030D-6E8A-4147-A177-3AD203B41FA5}">
                      <a16:colId xmlns:a16="http://schemas.microsoft.com/office/drawing/2014/main" val="20004"/>
                    </a:ext>
                  </a:extLst>
                </a:gridCol>
              </a:tblGrid>
              <a:tr h="597450">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Explanatory Variable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an Exclusively Arts Donor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an Arts Donor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an Exclusively Education Donor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Probability of Being a Donor to Education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49705">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Health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.8107 (.3925)*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-.1888 (.1250)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.2208 (.0627)***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-.0313 (.1056)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27506">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Smoker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-.0894 (.2983)</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-.2046 (.1362)</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-.1307 (.0508)**</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-.0825 (.0881)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49705">
                <a:tc>
                  <a: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Education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.1622 (.0570)**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.1537 (.0207)***</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.1060 (.0088)***</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.0936 (.0155)***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49705">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-.0053 (.0081)</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.0105 (.0027)***</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.0189 (.0013)***</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-.0060 (.0020)**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49705">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Ln (Income)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-.4005 (.1520)**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.0154 (.0687)</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.7540 (.0466)***</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.1529 (.0536)**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49705">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Religious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-.5783 (.2136)**</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.-4987 (.1104)***</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.0591 (.0589)</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.2193 (.0935)*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709417">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Total non-religious charitable organizations donated to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Na</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.5175 (.0221)***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Na</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.5257 (.0193)***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90081">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Importance of charitable bequest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.2462 (.1214)*</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.1437 (.0520)**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.1087 (.0257)***</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.0377 (.0395)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227506">
                <a:tc>
                  <a:txBody>
                    <a:bodyPr/>
                    <a:lstStyle/>
                    <a:p>
                      <a:pPr marL="0" marR="0">
                        <a:lnSpc>
                          <a:spcPct val="107000"/>
                        </a:lnSpc>
                        <a:spcBef>
                          <a:spcPts val="0"/>
                        </a:spcBef>
                        <a:spcAft>
                          <a:spcPts val="0"/>
                        </a:spcAft>
                      </a:pPr>
                      <a:r>
                        <a:rPr lang="en-US" sz="1800">
                          <a:effectLst/>
                          <a:latin typeface="Times New Roman" panose="02020603050405020304" pitchFamily="18" charset="0"/>
                          <a:ea typeface="Calibri" panose="020F0502020204030204" pitchFamily="34" charset="0"/>
                          <a:cs typeface="Times New Roman" panose="02020603050405020304" pitchFamily="18" charset="0"/>
                        </a:rPr>
                        <a:t>Constant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-1.4991 (1.1200)</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-5.4982 (.7657)***</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Times New Roman" panose="02020603050405020304" pitchFamily="18" charset="0"/>
                          <a:ea typeface="Calibri" panose="020F0502020204030204" pitchFamily="34" charset="0"/>
                          <a:cs typeface="Times New Roman" panose="02020603050405020304" pitchFamily="18" charset="0"/>
                        </a:rPr>
                        <a:t>-11.0217 (.5117)***</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-5.2067 (.5793)***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bl>
          </a:graphicData>
        </a:graphic>
      </p:graphicFrame>
      <p:sp>
        <p:nvSpPr>
          <p:cNvPr id="8" name="Rectangle 7"/>
          <p:cNvSpPr/>
          <p:nvPr/>
        </p:nvSpPr>
        <p:spPr>
          <a:xfrm>
            <a:off x="9780437" y="3572142"/>
            <a:ext cx="1818005" cy="182763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858257" y="3572142"/>
            <a:ext cx="1937179" cy="65052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035440" y="5852160"/>
            <a:ext cx="1916055" cy="37629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033680" y="2936845"/>
            <a:ext cx="1917815" cy="161316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858257" y="4630025"/>
            <a:ext cx="1937179" cy="159843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599951" y="2958137"/>
            <a:ext cx="1587038" cy="287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599951" y="3572143"/>
            <a:ext cx="1587038" cy="36216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599951" y="4269572"/>
            <a:ext cx="1779544" cy="287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599951" y="4650882"/>
            <a:ext cx="1779544" cy="287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599951" y="5896809"/>
            <a:ext cx="1587038" cy="287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p:nvPicPr>
        <p:blipFill>
          <a:blip r:embed="rId3"/>
          <a:stretch>
            <a:fillRect/>
          </a:stretch>
        </p:blipFill>
        <p:spPr>
          <a:xfrm>
            <a:off x="1329653" y="3558104"/>
            <a:ext cx="403292" cy="355534"/>
          </a:xfrm>
          <a:prstGeom prst="rect">
            <a:avLst/>
          </a:prstGeom>
        </p:spPr>
      </p:pic>
      <p:sp>
        <p:nvSpPr>
          <p:cNvPr id="3" name="Rectangle 2"/>
          <p:cNvSpPr/>
          <p:nvPr/>
        </p:nvSpPr>
        <p:spPr>
          <a:xfrm>
            <a:off x="138242" y="1510688"/>
            <a:ext cx="11235551" cy="224036"/>
          </a:xfrm>
          <a:prstGeom prst="rect">
            <a:avLst/>
          </a:prstGeom>
        </p:spPr>
        <p:txBody>
          <a:bodyPr wrap="square">
            <a:spAutoFit/>
          </a:bodyPr>
          <a:lstStyle/>
          <a:p>
            <a:pPr lvl="0">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.1% level; **indicates significance at the 1% level; *indicates significance at the 5% level; Standard Errors are in parentheses; </a:t>
            </a: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Data source: Panel Study of Income Dynamics, 2007 wave; PSID survey weights applied</a:t>
            </a: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087798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Zero Inflated Poisson</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1035782" y="2314322"/>
            <a:ext cx="10683468" cy="2400657"/>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rgbClr val="FFFFFF"/>
                </a:solidFill>
              </a:rPr>
              <a:t>Dependent variables </a:t>
            </a:r>
            <a:r>
              <a:rPr lang="en-US" sz="2400" dirty="0"/>
              <a:t>are count </a:t>
            </a:r>
            <a:r>
              <a:rPr lang="en-US" sz="2400" dirty="0" smtClean="0"/>
              <a:t>data with </a:t>
            </a:r>
            <a:r>
              <a:rPr lang="en-US" sz="2400" dirty="0"/>
              <a:t>an excess of zero </a:t>
            </a:r>
            <a:r>
              <a:rPr lang="en-US" sz="2400" dirty="0" smtClean="0"/>
              <a:t>counts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R</a:t>
            </a:r>
            <a:r>
              <a:rPr lang="en-US" sz="2400" dirty="0" smtClean="0"/>
              <a:t>egression </a:t>
            </a:r>
            <a:r>
              <a:rPr lang="en-US" sz="2400" dirty="0"/>
              <a:t>is run to estimate the impact of time preference variables on the total number of charities donated to</a:t>
            </a:r>
            <a:endParaRPr lang="en-US" sz="2400" dirty="0" smtClean="0">
              <a:solidFill>
                <a:srgbClr val="FFFFFF"/>
              </a:solidFill>
            </a:endParaRPr>
          </a:p>
          <a:p>
            <a:endParaRPr lang="en-US" dirty="0">
              <a:solidFill>
                <a:srgbClr val="FFFFFF"/>
              </a:solidFill>
            </a:endParaRPr>
          </a:p>
          <a:p>
            <a:pPr marL="285750" indent="-285750">
              <a:buFont typeface="Arial" panose="020B0604020202020204" pitchFamily="34" charset="0"/>
              <a:buChar char="•"/>
            </a:pPr>
            <a:endParaRPr lang="en-US" dirty="0" smtClean="0">
              <a:solidFill>
                <a:srgbClr val="FFFFFF"/>
              </a:solidFill>
            </a:endParaRPr>
          </a:p>
          <a:p>
            <a:endParaRPr lang="en-US" dirty="0">
              <a:solidFill>
                <a:srgbClr val="FFFFFF"/>
              </a:solidFill>
            </a:endParaRPr>
          </a:p>
        </p:txBody>
      </p:sp>
    </p:spTree>
    <p:extLst>
      <p:ext uri="{BB962C8B-B14F-4D97-AF65-F5344CB8AC3E}">
        <p14:creationId xmlns:p14="http://schemas.microsoft.com/office/powerpoint/2010/main" val="141434311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Zero Inflated Poisson</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1035782" y="2314322"/>
            <a:ext cx="10683468" cy="646331"/>
          </a:xfrm>
          <a:prstGeom prst="rect">
            <a:avLst/>
          </a:prstGeom>
          <a:noFill/>
        </p:spPr>
        <p:txBody>
          <a:bodyPr wrap="square" rtlCol="0">
            <a:spAutoFit/>
          </a:bodyPr>
          <a:lstStyle/>
          <a:p>
            <a:pPr marL="285750" indent="-285750">
              <a:buFont typeface="Arial" panose="020B0604020202020204" pitchFamily="34" charset="0"/>
              <a:buChar char="•"/>
            </a:pPr>
            <a:endParaRPr lang="en-US" dirty="0" smtClean="0">
              <a:solidFill>
                <a:srgbClr val="FFFFFF"/>
              </a:solidFill>
            </a:endParaRPr>
          </a:p>
          <a:p>
            <a:endParaRPr lang="en-US" dirty="0">
              <a:solidFill>
                <a:srgbClr val="FFFFFF"/>
              </a:solidFill>
            </a:endParaRPr>
          </a:p>
        </p:txBody>
      </p:sp>
      <p:pic>
        <p:nvPicPr>
          <p:cNvPr id="7" name="Picture 6"/>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538536" y="2115473"/>
            <a:ext cx="5114925" cy="3743325"/>
          </a:xfrm>
          <a:prstGeom prst="rect">
            <a:avLst/>
          </a:prstGeom>
          <a:noFill/>
          <a:ln>
            <a:noFill/>
          </a:ln>
        </p:spPr>
      </p:pic>
    </p:spTree>
    <p:extLst>
      <p:ext uri="{BB962C8B-B14F-4D97-AF65-F5344CB8AC3E}">
        <p14:creationId xmlns:p14="http://schemas.microsoft.com/office/powerpoint/2010/main" val="74051641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362" y="94145"/>
            <a:ext cx="10571998" cy="970450"/>
          </a:xfrm>
        </p:spPr>
        <p:txBody>
          <a:bodyPr/>
          <a:lstStyle/>
          <a:p>
            <a:r>
              <a:rPr lang="en-US" sz="3200" dirty="0"/>
              <a:t>Results from Zero Inflated Poisson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36513853"/>
              </p:ext>
            </p:extLst>
          </p:nvPr>
        </p:nvGraphicFramePr>
        <p:xfrm>
          <a:off x="77003" y="2435194"/>
          <a:ext cx="12031578" cy="3937037"/>
        </p:xfrm>
        <a:graphic>
          <a:graphicData uri="http://schemas.openxmlformats.org/drawingml/2006/table">
            <a:tbl>
              <a:tblPr firstRow="1" firstCol="1" bandRow="1">
                <a:tableStyleId>{5C22544A-7EE6-4342-B048-85BDC9FD1C3A}</a:tableStyleId>
              </a:tblPr>
              <a:tblGrid>
                <a:gridCol w="3298980">
                  <a:extLst>
                    <a:ext uri="{9D8B030D-6E8A-4147-A177-3AD203B41FA5}">
                      <a16:colId xmlns:a16="http://schemas.microsoft.com/office/drawing/2014/main" val="20000"/>
                    </a:ext>
                  </a:extLst>
                </a:gridCol>
                <a:gridCol w="4075215">
                  <a:extLst>
                    <a:ext uri="{9D8B030D-6E8A-4147-A177-3AD203B41FA5}">
                      <a16:colId xmlns:a16="http://schemas.microsoft.com/office/drawing/2014/main" val="20001"/>
                    </a:ext>
                  </a:extLst>
                </a:gridCol>
                <a:gridCol w="4657383">
                  <a:extLst>
                    <a:ext uri="{9D8B030D-6E8A-4147-A177-3AD203B41FA5}">
                      <a16:colId xmlns:a16="http://schemas.microsoft.com/office/drawing/2014/main" val="20002"/>
                    </a:ext>
                  </a:extLst>
                </a:gridCol>
              </a:tblGrid>
              <a:tr h="1197580">
                <a:tc>
                  <a:txBody>
                    <a:bodyPr/>
                    <a:lstStyle/>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Explanatory variables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Total Number of Charity Types Donated to (log likelihood)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Log Likelihood of Whether Donor is a Certain Zero (e.g. did not donate to any charities)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85891">
                <a:tc>
                  <a:txBody>
                    <a:bodyPr/>
                    <a:lstStyle/>
                    <a:p>
                      <a:pPr marL="0" marR="0">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Health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.0622 (.0729)</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85891">
                <a:tc>
                  <a:txBody>
                    <a:bodyPr/>
                    <a:lstStyle/>
                    <a:p>
                      <a:pPr marL="0" marR="0">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Smoker</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-.0193 (.0551)</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.5663 (.1208)***</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85891">
                <a:tc>
                  <a:txBody>
                    <a:bodyPr/>
                    <a:lstStyle/>
                    <a:p>
                      <a:pPr marL="0" marR="0">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Education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.0608 (.0087)***</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-.2618 (.0207)***</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85891">
                <a:tc>
                  <a:txBody>
                    <a:bodyPr/>
                    <a:lstStyle/>
                    <a:p>
                      <a:pPr marL="0" marR="0">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Age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a:effectLst/>
                          <a:latin typeface="Times New Roman" panose="02020603050405020304" pitchFamily="18" charset="0"/>
                          <a:ea typeface="Calibri" panose="020F0502020204030204" pitchFamily="34" charset="0"/>
                          <a:cs typeface="Times New Roman" panose="02020603050405020304" pitchFamily="18" charset="0"/>
                        </a:rPr>
                        <a:t>.0141 (.0011)***</a:t>
                      </a:r>
                      <a:endParaRPr lang="en-US" sz="2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85891">
                <a:tc>
                  <a:txBody>
                    <a:bodyPr/>
                    <a:lstStyle/>
                    <a:p>
                      <a:pPr marL="0" marR="0">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Income log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a:effectLst/>
                          <a:latin typeface="Times New Roman" panose="02020603050405020304" pitchFamily="18" charset="0"/>
                          <a:ea typeface="Calibri" panose="020F0502020204030204" pitchFamily="34" charset="0"/>
                          <a:cs typeface="Times New Roman" panose="02020603050405020304" pitchFamily="18" charset="0"/>
                        </a:rPr>
                        <a:t>.3987 (.0295)***</a:t>
                      </a:r>
                      <a:endParaRPr lang="en-US" sz="2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85891">
                <a:tc>
                  <a:txBody>
                    <a:bodyPr/>
                    <a:lstStyle/>
                    <a:p>
                      <a:pPr marL="0" marR="0">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Religious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a:effectLst/>
                          <a:latin typeface="Times New Roman" panose="02020603050405020304" pitchFamily="18" charset="0"/>
                          <a:ea typeface="Calibri" panose="020F0502020204030204" pitchFamily="34" charset="0"/>
                          <a:cs typeface="Times New Roman" panose="02020603050405020304" pitchFamily="18" charset="0"/>
                        </a:rPr>
                        <a:t>-.0098 (.0510)</a:t>
                      </a:r>
                      <a:endParaRPr lang="en-US" sz="2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-.3802 (.1375)**</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385891">
                <a:tc>
                  <a:txBody>
                    <a:bodyPr/>
                    <a:lstStyle/>
                    <a:p>
                      <a:pPr marL="0" marR="0">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Constant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-5.4650 (.3537)***</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2.8151 (.3155)</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sp>
        <p:nvSpPr>
          <p:cNvPr id="4" name="Rectangle 3"/>
          <p:cNvSpPr/>
          <p:nvPr/>
        </p:nvSpPr>
        <p:spPr>
          <a:xfrm>
            <a:off x="149027" y="1326412"/>
            <a:ext cx="11622670" cy="487441"/>
          </a:xfrm>
          <a:prstGeom prst="rect">
            <a:avLst/>
          </a:prstGeom>
        </p:spPr>
        <p:txBody>
          <a:bodyPr wrap="square">
            <a:spAutoFit/>
          </a:bodyPr>
          <a:lstStyle/>
          <a:p>
            <a:pPr lvl="0">
              <a:lnSpc>
                <a:spcPct val="107000"/>
              </a:lnSpc>
            </a:pP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.1%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1%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indicates significance at the 5%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level; Standard </a:t>
            </a:r>
            <a:r>
              <a:rPr lang="en-US" sz="8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Errors are in </a:t>
            </a:r>
            <a:r>
              <a:rPr lang="en-US" sz="800"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parentheses; </a:t>
            </a:r>
            <a:r>
              <a:rPr lang="en-US" sz="800" dirty="0" smtClean="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Data </a:t>
            </a: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source: Panel Study of Income Dynamics, 2007 </a:t>
            </a:r>
            <a:r>
              <a:rPr lang="en-US" sz="800" dirty="0" smtClean="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wave; PSID </a:t>
            </a:r>
            <a:r>
              <a:rPr lang="en-US" sz="8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survey weights </a:t>
            </a:r>
            <a:r>
              <a:rPr lang="en-US" sz="800" dirty="0" smtClean="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applied</a:t>
            </a:r>
          </a:p>
          <a:p>
            <a:pPr>
              <a:lnSpc>
                <a:spcPct val="107000"/>
              </a:lnSpc>
            </a:pPr>
            <a:r>
              <a:rPr lang="en-US" sz="800" dirty="0">
                <a:latin typeface="Times New Roman" panose="02020603050405020304" pitchFamily="18" charset="0"/>
                <a:ea typeface="Calibri" panose="020F0502020204030204" pitchFamily="34" charset="0"/>
                <a:cs typeface="Times New Roman" panose="02020603050405020304" pitchFamily="18" charset="0"/>
              </a:rPr>
              <a:t>-- Indicates this variable was not included in the “inflate” </a:t>
            </a:r>
            <a:r>
              <a:rPr lang="en-US" sz="800" dirty="0" smtClean="0">
                <a:latin typeface="Times New Roman" panose="02020603050405020304" pitchFamily="18" charset="0"/>
                <a:ea typeface="Calibri" panose="020F0502020204030204" pitchFamily="34" charset="0"/>
                <a:cs typeface="Times New Roman" panose="02020603050405020304" pitchFamily="18" charset="0"/>
              </a:rPr>
              <a:t>command; N </a:t>
            </a:r>
            <a:r>
              <a:rPr lang="en-US" sz="800" dirty="0">
                <a:latin typeface="Times New Roman" panose="02020603050405020304" pitchFamily="18" charset="0"/>
                <a:ea typeface="Calibri" panose="020F0502020204030204" pitchFamily="34" charset="0"/>
                <a:cs typeface="Times New Roman" panose="02020603050405020304" pitchFamily="18" charset="0"/>
              </a:rPr>
              <a:t>= 7,688</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endParaRPr lang="en-US" sz="8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Rectangle 15"/>
          <p:cNvSpPr/>
          <p:nvPr/>
        </p:nvSpPr>
        <p:spPr>
          <a:xfrm>
            <a:off x="7401827" y="4032541"/>
            <a:ext cx="2666197" cy="76084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407875" y="5582653"/>
            <a:ext cx="2660149" cy="34224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372315" y="4412961"/>
            <a:ext cx="2518346" cy="116969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780966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 Smoking as a Measure of Time Discounting</a:t>
            </a:r>
            <a:endParaRPr lang="en-US" dirty="0"/>
          </a:p>
        </p:txBody>
      </p:sp>
      <p:sp>
        <p:nvSpPr>
          <p:cNvPr id="3" name="Content Placeholder 2"/>
          <p:cNvSpPr>
            <a:spLocks noGrp="1"/>
          </p:cNvSpPr>
          <p:nvPr>
            <p:ph idx="1"/>
          </p:nvPr>
        </p:nvSpPr>
        <p:spPr>
          <a:xfrm>
            <a:off x="810000" y="2273181"/>
            <a:ext cx="10554574" cy="3995815"/>
          </a:xfrm>
        </p:spPr>
        <p:txBody>
          <a:bodyPr>
            <a:normAutofit fontScale="92500" lnSpcReduction="10000"/>
          </a:bodyPr>
          <a:lstStyle/>
          <a:p>
            <a:r>
              <a:rPr lang="en-US" sz="2400" dirty="0"/>
              <a:t>S</a:t>
            </a:r>
            <a:r>
              <a:rPr lang="en-US" sz="2400" dirty="0" smtClean="0"/>
              <a:t>moking </a:t>
            </a:r>
            <a:r>
              <a:rPr lang="en-US" sz="2400" dirty="0"/>
              <a:t>(a measure of time discounting) predicts </a:t>
            </a:r>
            <a:r>
              <a:rPr lang="en-US" sz="2400" dirty="0" smtClean="0"/>
              <a:t>education giving.  </a:t>
            </a:r>
          </a:p>
          <a:p>
            <a:r>
              <a:rPr lang="en-US" sz="2400" dirty="0" smtClean="0"/>
              <a:t>Smoking is </a:t>
            </a:r>
            <a:r>
              <a:rPr lang="en-US" sz="2400" dirty="0"/>
              <a:t>negatively associated with giving exclusively to education, indicating that being a smoker decreases the likelihood of donating exclusively to education</a:t>
            </a:r>
            <a:r>
              <a:rPr lang="en-US" sz="2400" dirty="0" smtClean="0"/>
              <a:t>. </a:t>
            </a:r>
          </a:p>
          <a:p>
            <a:r>
              <a:rPr lang="en-US" sz="2400" dirty="0"/>
              <a:t>Smoking is not significant for any other charity types, and is only statistically significant for one other exclusive charity </a:t>
            </a:r>
            <a:r>
              <a:rPr lang="en-US" sz="2400" dirty="0" smtClean="0"/>
              <a:t>type.</a:t>
            </a:r>
          </a:p>
          <a:p>
            <a:r>
              <a:rPr lang="en-US" sz="2400" dirty="0"/>
              <a:t>Zero Inflated Poisson regression results indicate that smokers are more likely than non-smokers to not donate to any charities</a:t>
            </a:r>
            <a:r>
              <a:rPr lang="en-US" sz="2400" dirty="0" smtClean="0"/>
              <a:t>. </a:t>
            </a:r>
          </a:p>
          <a:p>
            <a:r>
              <a:rPr lang="en-US" sz="2400" dirty="0"/>
              <a:t>This is </a:t>
            </a:r>
            <a:r>
              <a:rPr lang="en-US" sz="2400" dirty="0" smtClean="0"/>
              <a:t>may fit with the observation that smokers </a:t>
            </a:r>
            <a:r>
              <a:rPr lang="en-US" sz="2400" dirty="0"/>
              <a:t>are </a:t>
            </a:r>
            <a:r>
              <a:rPr lang="en-US" sz="2400" dirty="0" smtClean="0"/>
              <a:t>more </a:t>
            </a:r>
            <a:r>
              <a:rPr lang="en-US" sz="2400" dirty="0"/>
              <a:t>impulsive and to not think as much about the future as non-smokers </a:t>
            </a:r>
            <a:r>
              <a:rPr lang="en-US" dirty="0"/>
              <a:t>(</a:t>
            </a:r>
            <a:r>
              <a:rPr lang="en-US" dirty="0" err="1"/>
              <a:t>Khwaja</a:t>
            </a:r>
            <a:r>
              <a:rPr lang="en-US" dirty="0"/>
              <a:t>, 2007).</a:t>
            </a:r>
          </a:p>
        </p:txBody>
      </p:sp>
    </p:spTree>
    <p:extLst>
      <p:ext uri="{BB962C8B-B14F-4D97-AF65-F5344CB8AC3E}">
        <p14:creationId xmlns:p14="http://schemas.microsoft.com/office/powerpoint/2010/main" val="348030070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a:t>
            </a:r>
            <a:r>
              <a:rPr lang="en-US" dirty="0" smtClean="0"/>
              <a:t>Education </a:t>
            </a:r>
            <a:r>
              <a:rPr lang="en-US" dirty="0"/>
              <a:t>as a Measure of Time Discounting</a:t>
            </a:r>
          </a:p>
        </p:txBody>
      </p:sp>
      <p:sp>
        <p:nvSpPr>
          <p:cNvPr id="3" name="Content Placeholder 2"/>
          <p:cNvSpPr>
            <a:spLocks noGrp="1"/>
          </p:cNvSpPr>
          <p:nvPr>
            <p:ph idx="1"/>
          </p:nvPr>
        </p:nvSpPr>
        <p:spPr>
          <a:xfrm>
            <a:off x="810000" y="2273181"/>
            <a:ext cx="10554574" cy="3995815"/>
          </a:xfrm>
        </p:spPr>
        <p:txBody>
          <a:bodyPr>
            <a:normAutofit fontScale="70000" lnSpcReduction="20000"/>
          </a:bodyPr>
          <a:lstStyle/>
          <a:p>
            <a:r>
              <a:rPr lang="en-US" sz="2900" dirty="0" smtClean="0"/>
              <a:t>Level </a:t>
            </a:r>
            <a:r>
              <a:rPr lang="en-US" sz="2900" dirty="0"/>
              <a:t>of </a:t>
            </a:r>
            <a:r>
              <a:rPr lang="en-US" sz="2900" dirty="0" smtClean="0"/>
              <a:t>education </a:t>
            </a:r>
            <a:r>
              <a:rPr lang="en-US" sz="2900" dirty="0"/>
              <a:t>is positively associated with giving to arts and education as well as giving exclusively to arts or education, as predicted, indicating that those who have invested in earning an education or helping someone else earn an education are more likely to donate to arts and education charities. </a:t>
            </a:r>
            <a:endParaRPr lang="en-US" sz="2900" dirty="0" smtClean="0"/>
          </a:p>
          <a:p>
            <a:r>
              <a:rPr lang="en-US" sz="2900" dirty="0" smtClean="0"/>
              <a:t>Education </a:t>
            </a:r>
            <a:r>
              <a:rPr lang="en-US" sz="2900" dirty="0"/>
              <a:t>is only significant for one other exclusive charity type and two other charity types, at a lower level of significance than arts and education</a:t>
            </a:r>
            <a:r>
              <a:rPr lang="en-US" sz="2900" dirty="0" smtClean="0"/>
              <a:t>. </a:t>
            </a:r>
          </a:p>
          <a:p>
            <a:r>
              <a:rPr lang="en-US" sz="2900" dirty="0"/>
              <a:t>Zero Inflated Poisson regression results indicate that higher levels of education make it less likely that the number of charities donated to is zero, meaning there is a positive association between this time preference variable and donating to at least one type of charity. Zero Inflated Poisson regression results also indicate that those with higher levels of education are more likely to donate to more charity types. </a:t>
            </a:r>
            <a:endParaRPr lang="en-US" sz="2900" dirty="0" smtClean="0"/>
          </a:p>
          <a:p>
            <a:r>
              <a:rPr lang="en-US" sz="2900" dirty="0" smtClean="0"/>
              <a:t>This </a:t>
            </a:r>
            <a:r>
              <a:rPr lang="en-US" sz="2900" dirty="0"/>
              <a:t>is as expected, since educated people are generally more willing to delay gratification and think of the greater good </a:t>
            </a:r>
            <a:r>
              <a:rPr lang="en-US" sz="2000" dirty="0"/>
              <a:t>(</a:t>
            </a:r>
            <a:r>
              <a:rPr lang="en-US" sz="2000" dirty="0" err="1"/>
              <a:t>Bembenutty</a:t>
            </a:r>
            <a:r>
              <a:rPr lang="en-US" sz="2000" dirty="0"/>
              <a:t>, 2011). </a:t>
            </a:r>
          </a:p>
        </p:txBody>
      </p:sp>
    </p:spTree>
    <p:extLst>
      <p:ext uri="{BB962C8B-B14F-4D97-AF65-F5344CB8AC3E}">
        <p14:creationId xmlns:p14="http://schemas.microsoft.com/office/powerpoint/2010/main" val="210795509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Citations</a:t>
            </a:r>
            <a:endParaRPr lang="en-US" dirty="0"/>
          </a:p>
        </p:txBody>
      </p:sp>
      <p:sp>
        <p:nvSpPr>
          <p:cNvPr id="3" name="Content Placeholder 2"/>
          <p:cNvSpPr>
            <a:spLocks noGrp="1"/>
          </p:cNvSpPr>
          <p:nvPr>
            <p:ph idx="1"/>
          </p:nvPr>
        </p:nvSpPr>
        <p:spPr>
          <a:xfrm>
            <a:off x="818712" y="2222287"/>
            <a:ext cx="10554574" cy="4447454"/>
          </a:xfrm>
        </p:spPr>
        <p:txBody>
          <a:bodyPr>
            <a:normAutofit fontScale="62500" lnSpcReduction="20000"/>
          </a:bodyPr>
          <a:lstStyle/>
          <a:p>
            <a:endParaRPr lang="en-US" dirty="0"/>
          </a:p>
          <a:p>
            <a:pPr defTabSz="914400">
              <a:spcAft>
                <a:spcPts val="0"/>
              </a:spcAft>
              <a:buClrTx/>
              <a:buFont typeface="Arial" panose="020B0604020202020204" pitchFamily="34" charset="0"/>
              <a:buChar char="•"/>
            </a:pPr>
            <a:r>
              <a:rPr lang="en-US" dirty="0"/>
              <a:t>Panel Study of Income Dynamics, public use dataset. Produced and distributed by the Survey Research Center, Institute for Social Research, University of Michigan, Ann Arbor, MI (2016</a:t>
            </a:r>
            <a:r>
              <a:rPr lang="en-US" dirty="0" smtClean="0"/>
              <a:t>).</a:t>
            </a:r>
          </a:p>
          <a:p>
            <a:pPr defTabSz="914400">
              <a:spcAft>
                <a:spcPts val="0"/>
              </a:spcAft>
              <a:buClrTx/>
              <a:buFont typeface="Arial" panose="020B0604020202020204" pitchFamily="34" charset="0"/>
              <a:buChar char="•"/>
            </a:pPr>
            <a:endParaRPr lang="en-US" dirty="0"/>
          </a:p>
          <a:p>
            <a:pPr>
              <a:buClr>
                <a:schemeClr val="tx1"/>
              </a:buClr>
              <a:buFont typeface="Arial" panose="020B0604020202020204" pitchFamily="34" charset="0"/>
              <a:buChar char="•"/>
            </a:pPr>
            <a:r>
              <a:rPr lang="en-US" dirty="0" err="1"/>
              <a:t>Artspace</a:t>
            </a:r>
            <a:r>
              <a:rPr lang="en-US" dirty="0"/>
              <a:t> Editors (Ed.). (2017, July 14). "It's The Idea That's Important": Christian </a:t>
            </a:r>
            <a:r>
              <a:rPr lang="en-US" dirty="0" err="1"/>
              <a:t>Boltanski</a:t>
            </a:r>
            <a:r>
              <a:rPr lang="en-US" dirty="0"/>
              <a:t> Thinks Art Is Like a Musical Score that Anyone Can Play. Retrieved April 03, 2018, from https://www.artspace.com/magazine/art_101/book_report/christian-boltanski-phaidon-54886</a:t>
            </a:r>
          </a:p>
          <a:p>
            <a:pPr>
              <a:buClr>
                <a:schemeClr val="tx1"/>
              </a:buClr>
              <a:buFont typeface="Arial" panose="020B0604020202020204" pitchFamily="34" charset="0"/>
              <a:buChar char="•"/>
            </a:pPr>
            <a:r>
              <a:rPr lang="en-US" dirty="0"/>
              <a:t>Becker, G. S., &amp; Mulligan, C. B. (1997). The endogenous determination of time preference. </a:t>
            </a:r>
            <a:r>
              <a:rPr lang="en-US" i="1" dirty="0"/>
              <a:t>The Quarterly Journal of Economics</a:t>
            </a:r>
            <a:r>
              <a:rPr lang="en-US" dirty="0"/>
              <a:t>, </a:t>
            </a:r>
            <a:r>
              <a:rPr lang="en-US" i="1" dirty="0"/>
              <a:t>112</a:t>
            </a:r>
            <a:r>
              <a:rPr lang="en-US" dirty="0"/>
              <a:t>(3), 729-758.</a:t>
            </a:r>
          </a:p>
          <a:p>
            <a:pPr>
              <a:buClr>
                <a:schemeClr val="tx1"/>
              </a:buClr>
              <a:buFont typeface="Arial" panose="020B0604020202020204" pitchFamily="34" charset="0"/>
              <a:buChar char="•"/>
            </a:pPr>
            <a:r>
              <a:rPr lang="en-US" dirty="0" err="1"/>
              <a:t>Bembenutty</a:t>
            </a:r>
            <a:r>
              <a:rPr lang="en-US" dirty="0"/>
              <a:t>, H. (2011). Academic delay of gratification and academic achievement. </a:t>
            </a:r>
            <a:r>
              <a:rPr lang="en-US" i="1" dirty="0"/>
              <a:t>New Directions for Teaching and Learning</a:t>
            </a:r>
            <a:r>
              <a:rPr lang="en-US" dirty="0"/>
              <a:t>, </a:t>
            </a:r>
            <a:r>
              <a:rPr lang="en-US" i="1" dirty="0"/>
              <a:t>2011</a:t>
            </a:r>
            <a:r>
              <a:rPr lang="en-US" dirty="0"/>
              <a:t>(126), 55-65</a:t>
            </a:r>
            <a:r>
              <a:rPr lang="en-US" dirty="0" smtClean="0"/>
              <a:t>.</a:t>
            </a:r>
          </a:p>
          <a:p>
            <a:pPr>
              <a:buClr>
                <a:schemeClr val="tx1"/>
              </a:buClr>
              <a:buFont typeface="Arial" panose="020B0604020202020204" pitchFamily="34" charset="0"/>
              <a:buChar char="•"/>
            </a:pPr>
            <a:r>
              <a:rPr lang="en-US" dirty="0"/>
              <a:t>Berthold, A., &amp; </a:t>
            </a:r>
            <a:r>
              <a:rPr lang="en-US" dirty="0" err="1"/>
              <a:t>Ruch</a:t>
            </a:r>
            <a:r>
              <a:rPr lang="en-US" dirty="0"/>
              <a:t>, W. (2014). Satisfaction with life and character strengths of non-religious and religious people: it’s practicing one’s religion that makes the difference. Frontiers in psychology, 5, 876.</a:t>
            </a:r>
          </a:p>
          <a:p>
            <a:pPr>
              <a:buClr>
                <a:schemeClr val="tx1"/>
              </a:buClr>
              <a:buFont typeface="Arial" panose="020B0604020202020204" pitchFamily="34" charset="0"/>
              <a:buChar char="•"/>
            </a:pPr>
            <a:r>
              <a:rPr lang="en-US" dirty="0" err="1"/>
              <a:t>Cayubit</a:t>
            </a:r>
            <a:r>
              <a:rPr lang="en-US" dirty="0"/>
              <a:t>, R. F. O., </a:t>
            </a:r>
            <a:r>
              <a:rPr lang="en-US" dirty="0" err="1"/>
              <a:t>Cadacio</a:t>
            </a:r>
            <a:r>
              <a:rPr lang="en-US" dirty="0"/>
              <a:t>, C. A. D., Chua, M. P. T. O., Van Alistair, H. F., Go, W. P., &amp; </a:t>
            </a:r>
            <a:r>
              <a:rPr lang="en-US" dirty="0" err="1"/>
              <a:t>Verdan</a:t>
            </a:r>
            <a:r>
              <a:rPr lang="en-US" dirty="0"/>
              <a:t>, M. K. C. (2016). Academic Delay of Gratification, Academic Achievement, and Need for Affiliation of Selected High School Students.</a:t>
            </a:r>
          </a:p>
          <a:p>
            <a:pPr>
              <a:buClr>
                <a:schemeClr val="tx1"/>
              </a:buClr>
              <a:buFont typeface="Arial" panose="020B0604020202020204" pitchFamily="34" charset="0"/>
              <a:buChar char="•"/>
            </a:pPr>
            <a:r>
              <a:rPr lang="en-US" dirty="0" err="1"/>
              <a:t>Hrung</a:t>
            </a:r>
            <a:r>
              <a:rPr lang="en-US" dirty="0"/>
              <a:t>, W. B. (2004). After‐Life Consumption and Charitable Giving. American Journal of Economics and Sociology, 63(3), 731-745.</a:t>
            </a:r>
          </a:p>
          <a:p>
            <a:pPr>
              <a:buClr>
                <a:schemeClr val="tx1"/>
              </a:buClr>
              <a:buFont typeface="Arial" panose="020B0604020202020204" pitchFamily="34" charset="0"/>
              <a:buChar char="•"/>
            </a:pPr>
            <a:r>
              <a:rPr lang="en-US" dirty="0" err="1"/>
              <a:t>Khwaja</a:t>
            </a:r>
            <a:r>
              <a:rPr lang="en-US" dirty="0"/>
              <a:t>, A., Silverman, D., &amp; Sloan, F. (2007). Time preference, time discounting, and smoking decisions. Journal of health economics, 26(5), 927-949.</a:t>
            </a:r>
          </a:p>
          <a:p>
            <a:pPr>
              <a:buClr>
                <a:schemeClr val="tx1"/>
              </a:buClr>
              <a:buFont typeface="Arial" panose="020B0604020202020204" pitchFamily="34" charset="0"/>
              <a:buChar char="•"/>
            </a:pPr>
            <a:r>
              <a:rPr lang="en-US" dirty="0" err="1"/>
              <a:t>Mochon</a:t>
            </a:r>
            <a:r>
              <a:rPr lang="en-US" dirty="0"/>
              <a:t>, D., Norton, M. I., &amp; </a:t>
            </a:r>
            <a:r>
              <a:rPr lang="en-US" dirty="0" err="1"/>
              <a:t>Ariely</a:t>
            </a:r>
            <a:r>
              <a:rPr lang="en-US" dirty="0"/>
              <a:t>, D. (2008). Getting off the hedonic treadmill, one step at a time: The impact of regular religious practice and exercise on well-being. Journal of Economic Psychology, 29(5), 632-642</a:t>
            </a:r>
            <a:r>
              <a:rPr lang="en-US" dirty="0" smtClean="0"/>
              <a:t>.</a:t>
            </a:r>
          </a:p>
          <a:p>
            <a:pPr>
              <a:buClr>
                <a:schemeClr val="tx1"/>
              </a:buClr>
              <a:buFont typeface="Arial" panose="020B0604020202020204" pitchFamily="34" charset="0"/>
              <a:buChar char="•"/>
            </a:pPr>
            <a:r>
              <a:rPr lang="en-US" dirty="0" err="1"/>
              <a:t>Routley</a:t>
            </a:r>
            <a:r>
              <a:rPr lang="en-US" dirty="0"/>
              <a:t>, C., &amp; </a:t>
            </a:r>
            <a:r>
              <a:rPr lang="en-US" dirty="0" err="1"/>
              <a:t>Sargeant</a:t>
            </a:r>
            <a:r>
              <a:rPr lang="en-US" dirty="0"/>
              <a:t>, A. (2015). Leaving a bequest: Living on through charitable gifts. Nonprofit and Voluntary Sector Quarterly, 44(5), 869-885</a:t>
            </a:r>
            <a:r>
              <a:rPr lang="en-US" dirty="0" smtClean="0"/>
              <a:t>.</a:t>
            </a:r>
          </a:p>
          <a:p>
            <a:pPr>
              <a:buClr>
                <a:schemeClr val="tx1"/>
              </a:buClr>
              <a:buFont typeface="Arial" panose="020B0604020202020204" pitchFamily="34" charset="0"/>
              <a:buChar char="•"/>
            </a:pPr>
            <a:r>
              <a:rPr lang="en-US" dirty="0"/>
              <a:t>Stigler, G. J., &amp; Becker, G. S. (1977). De </a:t>
            </a:r>
            <a:r>
              <a:rPr lang="en-US" dirty="0" err="1"/>
              <a:t>gustibus</a:t>
            </a:r>
            <a:r>
              <a:rPr lang="en-US" dirty="0"/>
              <a:t> non </a:t>
            </a:r>
            <a:r>
              <a:rPr lang="en-US" dirty="0" err="1"/>
              <a:t>est</a:t>
            </a:r>
            <a:r>
              <a:rPr lang="en-US" dirty="0"/>
              <a:t> </a:t>
            </a:r>
            <a:r>
              <a:rPr lang="en-US" dirty="0" err="1"/>
              <a:t>disputandum</a:t>
            </a:r>
            <a:r>
              <a:rPr lang="en-US" dirty="0"/>
              <a:t>. The </a:t>
            </a:r>
            <a:r>
              <a:rPr lang="en-US" dirty="0" err="1"/>
              <a:t>american</a:t>
            </a:r>
            <a:r>
              <a:rPr lang="en-US" dirty="0"/>
              <a:t> economic review, 67(2), 76-90</a:t>
            </a:r>
            <a:r>
              <a:rPr lang="en-US" dirty="0" smtClean="0"/>
              <a:t>.</a:t>
            </a:r>
          </a:p>
          <a:p>
            <a:pPr>
              <a:buClr>
                <a:schemeClr val="tx1"/>
              </a:buClr>
              <a:buFont typeface="Arial" panose="020B0604020202020204" pitchFamily="34" charset="0"/>
              <a:buChar char="•"/>
            </a:pPr>
            <a:r>
              <a:rPr lang="en-US" dirty="0"/>
              <a:t>Thornton, J. P., &amp; Helms, S. (2013). Afterlife incentives in charitable giving. Applied Economics, 45(19), 2779-2791.</a:t>
            </a:r>
          </a:p>
          <a:p>
            <a:endParaRPr lang="en-US" dirty="0"/>
          </a:p>
        </p:txBody>
      </p:sp>
    </p:spTree>
    <p:extLst>
      <p:ext uri="{BB962C8B-B14F-4D97-AF65-F5344CB8AC3E}">
        <p14:creationId xmlns:p14="http://schemas.microsoft.com/office/powerpoint/2010/main" val="212980591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t>Questions and Comments</a:t>
            </a:r>
            <a:endParaRPr lang="en-US" dirty="0"/>
          </a:p>
        </p:txBody>
      </p:sp>
    </p:spTree>
    <p:extLst>
      <p:ext uri="{BB962C8B-B14F-4D97-AF65-F5344CB8AC3E}">
        <p14:creationId xmlns:p14="http://schemas.microsoft.com/office/powerpoint/2010/main" val="2549807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Theory: Economics of Religion</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752558" y="2314321"/>
            <a:ext cx="10966691" cy="440120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rgbClr val="FFFFFF"/>
                </a:solidFill>
              </a:rPr>
              <a:t>Divide religion into two categories. Church-like: </a:t>
            </a:r>
            <a:r>
              <a:rPr lang="en-US" sz="2400" dirty="0">
                <a:solidFill>
                  <a:srgbClr val="FFFFFF"/>
                </a:solidFill>
              </a:rPr>
              <a:t>adapt to and get along with the secular world and are </a:t>
            </a:r>
            <a:r>
              <a:rPr lang="en-US" sz="2400" dirty="0" smtClean="0">
                <a:solidFill>
                  <a:srgbClr val="FFFFFF"/>
                </a:solidFill>
              </a:rPr>
              <a:t>inclusive. Sectarian: </a:t>
            </a:r>
            <a:r>
              <a:rPr lang="en-US" sz="2400" dirty="0">
                <a:solidFill>
                  <a:srgbClr val="FFFFFF"/>
                </a:solidFill>
              </a:rPr>
              <a:t>have a cost of membership, tend to separate from societal norms, and </a:t>
            </a:r>
            <a:r>
              <a:rPr lang="en-US" sz="2400" dirty="0" smtClean="0">
                <a:solidFill>
                  <a:srgbClr val="FFFFFF"/>
                </a:solidFill>
              </a:rPr>
              <a:t>can be exclusive </a:t>
            </a:r>
            <a:r>
              <a:rPr lang="en-US" dirty="0" smtClean="0">
                <a:solidFill>
                  <a:srgbClr val="FFFFFF"/>
                </a:solidFill>
              </a:rPr>
              <a:t>(</a:t>
            </a:r>
            <a:r>
              <a:rPr lang="en-US" dirty="0" err="1" smtClean="0">
                <a:solidFill>
                  <a:srgbClr val="FFFFFF"/>
                </a:solidFill>
              </a:rPr>
              <a:t>Troeltsch</a:t>
            </a:r>
            <a:r>
              <a:rPr lang="en-US" dirty="0" smtClean="0">
                <a:solidFill>
                  <a:srgbClr val="FFFFFF"/>
                </a:solidFill>
              </a:rPr>
              <a:t>, 1932; </a:t>
            </a:r>
            <a:r>
              <a:rPr lang="en-US" dirty="0" err="1" smtClean="0">
                <a:solidFill>
                  <a:srgbClr val="FFFFFF"/>
                </a:solidFill>
              </a:rPr>
              <a:t>Iyer</a:t>
            </a:r>
            <a:r>
              <a:rPr lang="en-US" dirty="0" smtClean="0">
                <a:solidFill>
                  <a:srgbClr val="FFFFFF"/>
                </a:solidFill>
              </a:rPr>
              <a:t>, 2016)  </a:t>
            </a:r>
            <a:endParaRPr lang="en-US" sz="2400" dirty="0" smtClean="0">
              <a:solidFill>
                <a:srgbClr val="FFFFFF"/>
              </a:solidFill>
            </a:endParaRPr>
          </a:p>
          <a:p>
            <a:pPr marL="285750" indent="-285750">
              <a:buFont typeface="Arial" panose="020B0604020202020204" pitchFamily="34" charset="0"/>
              <a:buChar char="•"/>
            </a:pPr>
            <a:r>
              <a:rPr lang="en-US" sz="2400" dirty="0" smtClean="0">
                <a:solidFill>
                  <a:srgbClr val="FFFFFF"/>
                </a:solidFill>
              </a:rPr>
              <a:t>Lower income, lower education, and being black are associated with lower levels of charitable giving in general (secular and mixed), but with higher levels of exclusively religious giving (“sect effect”) </a:t>
            </a:r>
            <a:r>
              <a:rPr lang="en-US" sz="1600" dirty="0" smtClean="0">
                <a:solidFill>
                  <a:srgbClr val="FFFFFF"/>
                </a:solidFill>
              </a:rPr>
              <a:t>(James &amp; Sharpe, 2007)</a:t>
            </a:r>
            <a:endParaRPr lang="en-US" sz="2400" dirty="0">
              <a:solidFill>
                <a:srgbClr val="FFFFFF"/>
              </a:solidFill>
            </a:endParaRPr>
          </a:p>
          <a:p>
            <a:pPr marL="285750" indent="-285750">
              <a:buFont typeface="Arial" panose="020B0604020202020204" pitchFamily="34" charset="0"/>
              <a:buChar char="•"/>
            </a:pPr>
            <a:r>
              <a:rPr lang="en-US" sz="2400" dirty="0">
                <a:solidFill>
                  <a:srgbClr val="FFFFFF"/>
                </a:solidFill>
              </a:rPr>
              <a:t>Minorities may have fewer income opportunities, which means the cost of rejecting social </a:t>
            </a:r>
            <a:r>
              <a:rPr lang="en-US" sz="2400" dirty="0" smtClean="0">
                <a:solidFill>
                  <a:srgbClr val="FFFFFF"/>
                </a:solidFill>
              </a:rPr>
              <a:t>norms (a typical requirement of more strict sect-like religious groups) </a:t>
            </a:r>
            <a:r>
              <a:rPr lang="en-US" sz="2400" dirty="0">
                <a:solidFill>
                  <a:srgbClr val="FFFFFF"/>
                </a:solidFill>
              </a:rPr>
              <a:t>is lower than for someone of higher socioeconomic </a:t>
            </a:r>
            <a:r>
              <a:rPr lang="en-US" sz="2400" dirty="0" smtClean="0">
                <a:solidFill>
                  <a:srgbClr val="FFFFFF"/>
                </a:solidFill>
              </a:rPr>
              <a:t>status </a:t>
            </a:r>
            <a:r>
              <a:rPr lang="en-US" sz="1600" dirty="0" smtClean="0">
                <a:solidFill>
                  <a:srgbClr val="FFFFFF"/>
                </a:solidFill>
              </a:rPr>
              <a:t>(</a:t>
            </a:r>
            <a:r>
              <a:rPr lang="en-US" sz="1600" dirty="0" err="1" smtClean="0">
                <a:solidFill>
                  <a:srgbClr val="FFFFFF"/>
                </a:solidFill>
              </a:rPr>
              <a:t>Iannaccone</a:t>
            </a:r>
            <a:r>
              <a:rPr lang="en-US" sz="1600" dirty="0" smtClean="0">
                <a:solidFill>
                  <a:srgbClr val="FFFFFF"/>
                </a:solidFill>
              </a:rPr>
              <a:t>, 1998)</a:t>
            </a:r>
            <a:endParaRPr lang="en-US" dirty="0">
              <a:solidFill>
                <a:srgbClr val="FFFFFF"/>
              </a:solidFill>
            </a:endParaRPr>
          </a:p>
        </p:txBody>
      </p:sp>
    </p:spTree>
    <p:extLst>
      <p:ext uri="{BB962C8B-B14F-4D97-AF65-F5344CB8AC3E}">
        <p14:creationId xmlns:p14="http://schemas.microsoft.com/office/powerpoint/2010/main" val="2299482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Hypothesis</a:t>
            </a:r>
            <a:endParaRPr lang="en-US" dirty="0">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idx="1"/>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373286" y="5858798"/>
            <a:ext cx="749936" cy="871877"/>
          </a:xfrm>
          <a:prstGeom prst="rect">
            <a:avLst/>
          </a:prstGeom>
          <a:effectLst>
            <a:outerShdw blurRad="50800" dir="14400000">
              <a:srgbClr val="000000">
                <a:alpha val="40000"/>
              </a:srgbClr>
            </a:outerShdw>
          </a:effectLst>
        </p:spPr>
      </p:pic>
      <p:sp>
        <p:nvSpPr>
          <p:cNvPr id="4" name="TextBox 3"/>
          <p:cNvSpPr txBox="1"/>
          <p:nvPr/>
        </p:nvSpPr>
        <p:spPr>
          <a:xfrm>
            <a:off x="704007" y="2087746"/>
            <a:ext cx="11015243" cy="4924425"/>
          </a:xfrm>
          <a:prstGeom prst="rect">
            <a:avLst/>
          </a:prstGeom>
          <a:noFill/>
        </p:spPr>
        <p:txBody>
          <a:bodyPr wrap="square" rtlCol="0">
            <a:spAutoFit/>
          </a:bodyPr>
          <a:lstStyle/>
          <a:p>
            <a:endParaRPr lang="en-US" sz="2400" dirty="0" smtClean="0"/>
          </a:p>
          <a:p>
            <a:r>
              <a:rPr lang="en-US" sz="2400" dirty="0"/>
              <a:t>Consistent with an argument that greater current religious giving among African-Americans is driven, at least in part, by an internal or faith factor </a:t>
            </a:r>
            <a:r>
              <a:rPr lang="en-US" sz="1600" dirty="0"/>
              <a:t>(Showers, et al., 2011) </a:t>
            </a:r>
            <a:r>
              <a:rPr lang="en-US" sz="2400" dirty="0"/>
              <a:t>and that such internal motivations will also be expressed in estate giving attitudes – where personal benefit is likely absent – just as they are in current giving – where personal reciprocal benefit is more feasible – the second hypothesis proposes, </a:t>
            </a:r>
            <a:endParaRPr lang="en-US" sz="2400" dirty="0" smtClean="0"/>
          </a:p>
          <a:p>
            <a:endParaRPr lang="en-US" sz="2400" dirty="0"/>
          </a:p>
          <a:p>
            <a:r>
              <a:rPr lang="en-US" sz="2400" i="1" dirty="0"/>
              <a:t>II: African-Americans will indicate that religious estate gifts are of greater importance than will other groups. </a:t>
            </a:r>
            <a:endParaRPr lang="en-US" sz="2400" dirty="0"/>
          </a:p>
          <a:p>
            <a:pPr marL="285750" indent="-285750">
              <a:buFont typeface="Arial" panose="020B0604020202020204" pitchFamily="34" charset="0"/>
              <a:buChar char="•"/>
            </a:pPr>
            <a:endParaRPr lang="en-US" sz="2000" dirty="0" smtClean="0">
              <a:solidFill>
                <a:srgbClr val="FFFFFF"/>
              </a:solidFill>
            </a:endParaRPr>
          </a:p>
          <a:p>
            <a:pPr marL="285750" indent="-285750">
              <a:buFont typeface="Arial" panose="020B0604020202020204" pitchFamily="34" charset="0"/>
              <a:buChar char="•"/>
            </a:pPr>
            <a:endParaRPr lang="en-US" dirty="0">
              <a:solidFill>
                <a:srgbClr val="FFFFFF"/>
              </a:solidFill>
            </a:endParaRPr>
          </a:p>
          <a:p>
            <a:pPr marL="285750" indent="-285750">
              <a:buFont typeface="Arial" panose="020B0604020202020204" pitchFamily="34" charset="0"/>
              <a:buChar char="•"/>
            </a:pPr>
            <a:endParaRPr lang="en-US" dirty="0" smtClean="0">
              <a:solidFill>
                <a:srgbClr val="FFFFFF"/>
              </a:solidFill>
            </a:endParaRPr>
          </a:p>
          <a:p>
            <a:endParaRPr lang="en-US" dirty="0">
              <a:solidFill>
                <a:srgbClr val="FFFFFF"/>
              </a:solidFill>
            </a:endParaRPr>
          </a:p>
        </p:txBody>
      </p:sp>
    </p:spTree>
    <p:extLst>
      <p:ext uri="{BB962C8B-B14F-4D97-AF65-F5344CB8AC3E}">
        <p14:creationId xmlns:p14="http://schemas.microsoft.com/office/powerpoint/2010/main" val="42555468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hree Essays on Special Donation Types Dissertation Defense May 9, 2018&amp;quot;&quot;/&gt;&lt;property id=&quot;20307&quot; value=&quot;256&quot;/&gt;&lt;/object&gt;&lt;object type=&quot;3&quot; unique_id=&quot;10215&quot;&gt;&lt;property id=&quot;20148&quot; value=&quot;5&quot;/&gt;&lt;property id=&quot;20300&quot; value=&quot;Slide 6 - &amp;quot;Why the topic Matters&amp;quot;&quot;/&gt;&lt;property id=&quot;20307&quot; value=&quot;260&quot;/&gt;&lt;/object&gt;&lt;object type=&quot;3&quot; unique_id=&quot;12211&quot;&gt;&lt;property id=&quot;20148&quot; value=&quot;5&quot;/&gt;&lt;property id=&quot;20300&quot; value=&quot;Slide 14 - &amp;quot;Contributions: Unique data&amp;quot;&quot;/&gt;&lt;property id=&quot;20307&quot; value=&quot;273&quot;/&gt;&lt;/object&gt;&lt;object type=&quot;3&quot; unique_id=&quot;12215&quot;&gt;&lt;property id=&quot;20148&quot; value=&quot;5&quot;/&gt;&lt;property id=&quot;20300&quot; value=&quot;Slide 16 - &amp;quot; &amp;amp;#x09;Dependent Variables&amp;quot;&quot;/&gt;&lt;property id=&quot;20307&quot; value=&quot;277&quot;/&gt;&lt;/object&gt;&lt;object type=&quot;3&quot; unique_id=&quot;12217&quot;&gt;&lt;property id=&quot;20148&quot; value=&quot;5&quot;/&gt;&lt;property id=&quot;20300&quot; value=&quot;Slide 2 - &amp;quot; &amp;amp;#x09; Introduction&amp;quot;&quot;/&gt;&lt;property id=&quot;20307&quot; value=&quot;279&quot;/&gt;&lt;/object&gt;&lt;object type=&quot;3&quot; unique_id=&quot;12697&quot;&gt;&lt;property id=&quot;20148&quot; value=&quot;5&quot;/&gt;&lt;property id=&quot;20300&quot; value=&quot;Slide 15 - &amp;quot;Core Dataset&amp;quot;&quot;/&gt;&lt;property id=&quot;20307&quot; value=&quot;312&quot;/&gt;&lt;/object&gt;&lt;object type=&quot;3&quot; unique_id=&quot;12703&quot;&gt;&lt;property id=&quot;20148&quot; value=&quot;5&quot;/&gt;&lt;property id=&quot;20300&quot; value=&quot;Slide 25 - &amp;quot;The importance of relative preferences: “It’s got to go somewhere” &amp;quot;&quot;/&gt;&lt;property id=&quot;20307&quot; value=&quot;311&quot;/&gt;&lt;/object&gt;&lt;object type=&quot;3&quot; unique_id=&quot;12705&quot;&gt;&lt;property id=&quot;20148&quot; value=&quot;5&quot;/&gt;&lt;property id=&quot;20300&quot; value=&quot;Slide 27 - &amp;quot;Discussion&amp;quot;&quot;/&gt;&lt;property id=&quot;20307&quot; value=&quot;323&quot;/&gt;&lt;/object&gt;&lt;object type=&quot;3&quot; unique_id=&quot;13061&quot;&gt;&lt;property id=&quot;20148&quot; value=&quot;5&quot;/&gt;&lt;property id=&quot;20300&quot; value=&quot;Slide 19 - &amp;quot; &amp;amp;#x09;Ordered Probit&amp;quot;&quot;/&gt;&lt;property id=&quot;20307&quot; value=&quot;329&quot;/&gt;&lt;/object&gt;&lt;object type=&quot;3&quot; unique_id=&quot;15292&quot;&gt;&lt;property id=&quot;20148&quot; value=&quot;5&quot;/&gt;&lt;property id=&quot;20300&quot; value=&quot;Slide 4 - &amp;quot;Essay 1 Research Questions&amp;quot;&quot;/&gt;&lt;property id=&quot;20307&quot; value=&quot;335&quot;/&gt;&lt;/object&gt;&lt;object type=&quot;3&quot; unique_id=&quot;15293&quot;&gt;&lt;property id=&quot;20148&quot; value=&quot;5&quot;/&gt;&lt;property id=&quot;20300&quot; value=&quot;Slide 5 - &amp;quot;Why the topic Matters&amp;quot;&quot;/&gt;&lt;property id=&quot;20307&quot; value=&quot;334&quot;/&gt;&lt;/object&gt;&lt;object type=&quot;3&quot; unique_id=&quot;15294&quot;&gt;&lt;property id=&quot;20148&quot; value=&quot;5&quot;/&gt;&lt;property id=&quot;20300&quot; value=&quot;Slide 13 - &amp;quot; &amp;amp;#x09;Hypotheses&amp;quot;&quot;/&gt;&lt;property id=&quot;20307&quot; value=&quot;336&quot;/&gt;&lt;/object&gt;&lt;object type=&quot;3&quot; unique_id=&quot;15295&quot;&gt;&lt;property id=&quot;20148&quot; value=&quot;5&quot;/&gt;&lt;property id=&quot;20300&quot; value=&quot;Slide 9 - &amp;quot; &amp;amp;#x09;Hypothesis&amp;quot;&quot;/&gt;&lt;property id=&quot;20307&quot; value=&quot;337&quot;/&gt;&lt;/object&gt;&lt;object type=&quot;3&quot; unique_id=&quot;15548&quot;&gt;&lt;property id=&quot;20148&quot; value=&quot;5&quot;/&gt;&lt;property id=&quot;20300&quot; value=&quot;Slide 7 - &amp;quot;Formal Model&amp;quot;&quot;/&gt;&lt;property id=&quot;20307&quot; value=&quot;342&quot;/&gt;&lt;/object&gt;&lt;object type=&quot;3&quot; unique_id=&quot;16212&quot;&gt;&lt;property id=&quot;20148&quot; value=&quot;5&quot;/&gt;&lt;property id=&quot;20300&quot; value=&quot;Slide 29 - &amp;quot;Essay 2&amp;quot;&quot;/&gt;&lt;property id=&quot;20307&quot; value=&quot;351&quot;/&gt;&lt;/object&gt;&lt;object type=&quot;3&quot; unique_id=&quot;16213&quot;&gt;&lt;property id=&quot;20148&quot; value=&quot;5&quot;/&gt;&lt;property id=&quot;20300&quot; value=&quot;Slide 30 - &amp;quot;Essay 2 Research Question&amp;quot;&quot;/&gt;&lt;property id=&quot;20307&quot; value=&quot;352&quot;/&gt;&lt;/object&gt;&lt;object type=&quot;3&quot; unique_id=&quot;16483&quot;&gt;&lt;property id=&quot;20148&quot; value=&quot;5&quot;/&gt;&lt;property id=&quot;20300&quot; value=&quot;Slide 58 - &amp;quot;Core Dataset&amp;quot;&quot;/&gt;&lt;property id=&quot;20307&quot; value=&quot;357&quot;/&gt;&lt;/object&gt;&lt;object type=&quot;3&quot; unique_id=&quot;17142&quot;&gt;&lt;property id=&quot;20148&quot; value=&quot;5&quot;/&gt;&lt;property id=&quot;20300&quot; value=&quot;Slide 37 - &amp;quot; &amp;amp;#x09;Ordered Probit&amp;quot;&quot;/&gt;&lt;property id=&quot;20307&quot; value=&quot;363&quot;/&gt;&lt;/object&gt;&lt;object type=&quot;3&quot; unique_id=&quot;17640&quot;&gt;&lt;property id=&quot;20148&quot; value=&quot;5&quot;/&gt;&lt;property id=&quot;20300&quot; value=&quot;Slide 48 - &amp;quot;Citations&amp;quot;&quot;/&gt;&lt;property id=&quot;20307&quot; value=&quot;369&quot;/&gt;&lt;/object&gt;&lt;object type=&quot;3&quot; unique_id=&quot;17641&quot;&gt;&lt;property id=&quot;20148&quot; value=&quot;5&quot;/&gt;&lt;property id=&quot;20300&quot; value=&quot;Slide 49 - &amp;quot;Essay 3&amp;quot;&quot;/&gt;&lt;property id=&quot;20307&quot; value=&quot;370&quot;/&gt;&lt;/object&gt;&lt;object type=&quot;3&quot; unique_id=&quot;17642&quot;&gt;&lt;property id=&quot;20148&quot; value=&quot;5&quot;/&gt;&lt;property id=&quot;20300&quot; value=&quot;Slide 50 - &amp;quot;Essay 3 Research Question&amp;quot;&quot;/&gt;&lt;property id=&quot;20307&quot; value=&quot;371&quot;/&gt;&lt;/object&gt;&lt;object type=&quot;3&quot; unique_id=&quot;17643&quot;&gt;&lt;property id=&quot;20148&quot; value=&quot;5&quot;/&gt;&lt;property id=&quot;20300&quot; value=&quot;Slide 51 - &amp;quot; &amp;amp;#x09; Theory: Consumption Capital&amp;quot;&quot;/&gt;&lt;property id=&quot;20307&quot; value=&quot;372&quot;/&gt;&lt;/object&gt;&lt;object type=&quot;3&quot; unique_id=&quot;17644&quot;&gt;&lt;property id=&quot;20148&quot; value=&quot;5&quot;/&gt;&lt;property id=&quot;20300&quot; value=&quot;Slide 65 - &amp;quot;Results of Probit Analysis for Donors and Exclusive Donors to Each Charity Type&amp;quot;&quot;/&gt;&lt;property id=&quot;20307&quot; value=&quot;373&quot;/&gt;&lt;/object&gt;&lt;object type=&quot;3&quot; unique_id=&quot;19051&quot;&gt;&lt;property id=&quot;20148&quot; value=&quot;5&quot;/&gt;&lt;property id=&quot;20300&quot; value=&quot;Slide 20 - &amp;quot;Model&amp;quot;&quot;/&gt;&lt;property id=&quot;20307&quot; value=&quot;374&quot;/&gt;&lt;/object&gt;&lt;object type=&quot;3&quot; unique_id=&quot;19052&quot;&gt;&lt;property id=&quot;20148&quot; value=&quot;5&quot;/&gt;&lt;property id=&quot;20300&quot; value=&quot;Slide 17 - &amp;quot;Summary Statistics (unweighted)&amp;quot;&quot;/&gt;&lt;property id=&quot;20307&quot; value=&quot;375&quot;/&gt;&lt;/object&gt;&lt;object type=&quot;3&quot; unique_id=&quot;19053&quot;&gt;&lt;property id=&quot;20148&quot; value=&quot;5&quot;/&gt;&lt;property id=&quot;20300&quot; value=&quot;Slide 18 - &amp;quot;Descriptive Statistics&amp;quot;&quot;/&gt;&lt;property id=&quot;20307&quot; value=&quot;376&quot;/&gt;&lt;/object&gt;&lt;object type=&quot;3&quot; unique_id=&quot;19054&quot;&gt;&lt;property id=&quot;20148&quot; value=&quot;5&quot;/&gt;&lt;property id=&quot;20300&quot; value=&quot;Slide 21 - &amp;quot; &amp;amp;#x09;Explanatory Variables&amp;quot;&quot;/&gt;&lt;property id=&quot;20307&quot; value=&quot;377&quot;/&gt;&lt;/object&gt;&lt;object type=&quot;3&quot; unique_id=&quot;19055&quot;&gt;&lt;property id=&quot;20148&quot; value=&quot;5&quot;/&gt;&lt;property id=&quot;20300&quot; value=&quot;Slide 22 - &amp;quot;Ordered Probit Regression: Marginal Effect of Ethnicity, Race, Wealth, Education, and Family Size on the Importanc&quot;/&gt;&lt;property id=&quot;20307&quot; value=&quot;378&quot;/&gt;&lt;/object&gt;&lt;object type=&quot;3&quot; unique_id=&quot;19056&quot;&gt;&lt;property id=&quot;20148&quot; value=&quot;5&quot;/&gt;&lt;property id=&quot;20300&quot; value=&quot;Slide 23 - &amp;quot;Ordered Probit Regression: Marginal Effect of Ethnicity, Race, Wealth, Education, and Family Size on the Importanc&quot;/&gt;&lt;property id=&quot;20307&quot; value=&quot;379&quot;/&gt;&lt;/object&gt;&lt;object type=&quot;3&quot; unique_id=&quot;19057&quot;&gt;&lt;property id=&quot;20148&quot; value=&quot;5&quot;/&gt;&lt;property id=&quot;20300&quot; value=&quot;Slide 24 - &amp;quot;Ordered Probit Regression: Marginal Effect of Ethnicity, Race, Wealth, Education, and Family Size on the Importanc&quot;/&gt;&lt;property id=&quot;20307&quot; value=&quot;380&quot;/&gt;&lt;/object&gt;&lt;object type=&quot;3&quot; unique_id=&quot;19058&quot;&gt;&lt;property id=&quot;20148&quot; value=&quot;5&quot;/&gt;&lt;property id=&quot;20300&quot; value=&quot;Slide 26 - &amp;quot;Results (Ratios Using Ordered Probit)&amp;quot;&quot;/&gt;&lt;property id=&quot;20307&quot; value=&quot;381&quot;/&gt;&lt;/object&gt;&lt;object type=&quot;3&quot; unique_id=&quot;19059&quot;&gt;&lt;property id=&quot;20148&quot; value=&quot;5&quot;/&gt;&lt;property id=&quot;20300&quot; value=&quot;Slide 12 - &amp;quot;       Descriptive Statistics for Presence of a Checking, Savings, Money Market, CD, U.S. Savings Bond, or Treasur&quot;/&gt;&lt;property id=&quot;20307&quot; value=&quot;382&quot;/&gt;&lt;/object&gt;&lt;object type=&quot;3&quot; unique_id=&quot;19060&quot;&gt;&lt;property id=&quot;20148&quot; value=&quot;5&quot;/&gt;&lt;property id=&quot;20300&quot; value=&quot;Slide 11 - &amp;quot;Discussion&amp;quot;&quot;/&gt;&lt;property id=&quot;20307&quot; value=&quot;383&quot;/&gt;&lt;/object&gt;&lt;object type=&quot;3&quot; unique_id=&quot;19061&quot;&gt;&lt;property id=&quot;20148&quot; value=&quot;5&quot;/&gt;&lt;property id=&quot;20300&quot; value=&quot;Slide 28 - &amp;quot;Citations&amp;quot;&quot;/&gt;&lt;property id=&quot;20307&quot; value=&quot;384&quot;/&gt;&lt;/object&gt;&lt;object type=&quot;3&quot; unique_id=&quot;19913&quot;&gt;&lt;property id=&quot;20148&quot; value=&quot;5&quot;/&gt;&lt;property id=&quot;20300&quot; value=&quot;Slide 31 - &amp;quot; &amp;amp;#x09; Economic theory&amp;quot;&quot;/&gt;&lt;property id=&quot;20307&quot; value=&quot;385&quot;/&gt;&lt;/object&gt;&lt;object type=&quot;3&quot; unique_id=&quot;19914&quot;&gt;&lt;property id=&quot;20148&quot; value=&quot;5&quot;/&gt;&lt;property id=&quot;20300&quot; value=&quot;Slide 32 - &amp;quot;Theory: Personal benefit received from charitable donation&amp;quot;&quot;/&gt;&lt;property id=&quot;20307&quot; value=&quot;386&quot;/&gt;&lt;/object&gt;&lt;object type=&quot;3&quot; unique_id=&quot;19915&quot;&gt;&lt;property id=&quot;20148&quot; value=&quot;5&quot;/&gt;&lt;property id=&quot;20300&quot; value=&quot;Slide 33 - &amp;quot;Theory: Personal benefit received from charitable donation&amp;quot;&quot;/&gt;&lt;property id=&quot;20307&quot; value=&quot;387&quot;/&gt;&lt;/object&gt;&lt;object type=&quot;3&quot; unique_id=&quot;19916&quot;&gt;&lt;property id=&quot;20148&quot; value=&quot;5&quot;/&gt;&lt;property id=&quot;20300&quot; value=&quot;Slide 38 - &amp;quot; Model: Y* = a0 + a1X1 + a2X2 + a3X3 + a4X4 + a5X5 + a6X6 + a7X7 + a8X8 + a9X9 + a10X10 + a11X11 + a12X12 + a13X13&quot;/&gt;&lt;property id=&quot;20307&quot; value=&quot;388&quot;/&gt;&lt;/object&gt;&lt;object type=&quot;3&quot; unique_id=&quot;19917&quot;&gt;&lt;property id=&quot;20148&quot; value=&quot;5&quot;/&gt;&lt;property id=&quot;20300&quot; value=&quot;Slide 35 - &amp;quot;Summary Statistics (unweighted)&amp;quot;&quot;/&gt;&lt;property id=&quot;20307&quot; value=&quot;389&quot;/&gt;&lt;/object&gt;&lt;object type=&quot;3&quot; unique_id=&quot;19918&quot;&gt;&lt;property id=&quot;20148&quot; value=&quot;5&quot;/&gt;&lt;property id=&quot;20300&quot; value=&quot;Slide 36 - &amp;quot;Descriptive Statistics&amp;quot;&quot;/&gt;&lt;property id=&quot;20307&quot; value=&quot;390&quot;/&gt;&lt;/object&gt;&lt;object type=&quot;3&quot; unique_id=&quot;19919&quot;&gt;&lt;property id=&quot;20148&quot; value=&quot;5&quot;/&gt;&lt;property id=&quot;20300&quot; value=&quot;Slide 39 - &amp;quot; &amp;amp;#x09;Explanatory Variables&amp;quot;&quot;/&gt;&lt;property id=&quot;20307&quot; value=&quot;391&quot;/&gt;&lt;/object&gt;&lt;object type=&quot;3&quot; unique_id=&quot;19920&quot;&gt;&lt;property id=&quot;20148&quot; value=&quot;5&quot;/&gt;&lt;property id=&quot;20300&quot; value=&quot;Slide 40 - &amp;quot;11 Ordered Probit Regressions: Marginal Effect of Being a Donor to a Particular Type of Charity on the Importance &quot;/&gt;&lt;property id=&quot;20307&quot; value=&quot;392&quot;/&gt;&lt;/object&gt;&lt;object type=&quot;3&quot; unique_id=&quot;19921&quot;&gt;&lt;property id=&quot;20148&quot; value=&quot;5&quot;/&gt;&lt;property id=&quot;20300&quot; value=&quot;Slide 41 - &amp;quot; &amp;amp;#x09;Explanatory Variables&amp;quot;&quot;/&gt;&lt;property id=&quot;20307&quot; value=&quot;393&quot;/&gt;&lt;/object&gt;&lt;object type=&quot;3&quot; unique_id=&quot;19922&quot;&gt;&lt;property id=&quot;20148&quot; value=&quot;5&quot;/&gt;&lt;property id=&quot;20300&quot; value=&quot;Slide 42 - &amp;quot;Ordered Probit Regression: Marginal Effect of Being a Donor to a Particular Type of Charity on the Importance of L&quot;/&gt;&lt;property id=&quot;20307&quot; value=&quot;394&quot;/&gt;&lt;/object&gt;&lt;object type=&quot;3&quot; unique_id=&quot;19923&quot;&gt;&lt;property id=&quot;20148&quot; value=&quot;5&quot;/&gt;&lt;property id=&quot;20300&quot; value=&quot;Slide 43 - &amp;quot;Ordered Probit Regression: Marginal Effect of Being a Donor to a Particular Type of Charity on the Importance of L&quot;/&gt;&lt;property id=&quot;20307&quot; value=&quot;395&quot;/&gt;&lt;/object&gt;&lt;object type=&quot;3&quot; unique_id=&quot;19924&quot;&gt;&lt;property id=&quot;20148&quot; value=&quot;5&quot;/&gt;&lt;property id=&quot;20300&quot; value=&quot;Slide 44 - &amp;quot;Discussion&amp;quot;&quot;/&gt;&lt;property id=&quot;20307&quot; value=&quot;396&quot;/&gt;&lt;/object&gt;&lt;object type=&quot;3&quot; unique_id=&quot;19925&quot;&gt;&lt;property id=&quot;20148&quot; value=&quot;5&quot;/&gt;&lt;property id=&quot;20300&quot; value=&quot;Slide 46 - &amp;quot;Discussion – Weakly consistent results&amp;quot;&quot;/&gt;&lt;property id=&quot;20307&quot; value=&quot;397&quot;/&gt;&lt;/object&gt;&lt;object type=&quot;3&quot; unique_id=&quot;19926&quot;&gt;&lt;property id=&quot;20148&quot; value=&quot;5&quot;/&gt;&lt;property id=&quot;20300&quot; value=&quot;Slide 47 - &amp;quot;Discussion – Inconsistent Results&amp;quot;&quot;/&gt;&lt;property id=&quot;20307&quot; value=&quot;398&quot;/&gt;&lt;/object&gt;&lt;object type=&quot;3&quot; unique_id=&quot;20551&quot;&gt;&lt;property id=&quot;20148&quot; value=&quot;5&quot;/&gt;&lt;property id=&quot;20300&quot; value=&quot;Slide 34 - &amp;quot;Core Dataset&amp;quot;&quot;/&gt;&lt;property id=&quot;20307&quot; value=&quot;406&quot;/&gt;&lt;/object&gt;&lt;object type=&quot;3&quot; unique_id=&quot;20552&quot;&gt;&lt;property id=&quot;20148&quot; value=&quot;5&quot;/&gt;&lt;property id=&quot;20300&quot; value=&quot;Slide 53 - &amp;quot;Economic Theory Part II:  Consumption Capital Applied to the Arts&amp;quot;&quot;/&gt;&lt;property id=&quot;20307&quot; value=&quot;399&quot;/&gt;&lt;/object&gt;&lt;object type=&quot;3&quot; unique_id=&quot;20555&quot;&gt;&lt;property id=&quot;20148&quot; value=&quot;5&quot;/&gt;&lt;property id=&quot;20300&quot; value=&quot;Slide 54 - &amp;quot; &amp;amp;#x09; Theory: Time Discounting&amp;quot;&quot;/&gt;&lt;property id=&quot;20307&quot; value=&quot;400&quot;/&gt;&lt;/object&gt;&lt;object type=&quot;3&quot; unique_id=&quot;20556&quot;&gt;&lt;property id=&quot;20148&quot; value=&quot;5&quot;/&gt;&lt;property id=&quot;20300&quot; value=&quot;Slide 55 - &amp;quot; &amp;amp;#x09; Theory: Time Discounting and Consumption Capital&amp;quot;&quot;/&gt;&lt;property id=&quot;20307&quot; value=&quot;401&quot;/&gt;&lt;/object&gt;&lt;object type=&quot;3&quot; unique_id=&quot;20557&quot;&gt;&lt;property id=&quot;20148&quot; value=&quot;5&quot;/&gt;&lt;property id=&quot;20300&quot; value=&quot;Slide 56 - &amp;quot; &amp;amp;#x09; Hypotheses&amp;quot;&quot;/&gt;&lt;property id=&quot;20307&quot; value=&quot;402&quot;/&gt;&lt;/object&gt;&lt;object type=&quot;3&quot; unique_id=&quot;20558&quot;&gt;&lt;property id=&quot;20148&quot; value=&quot;5&quot;/&gt;&lt;property id=&quot;20300&quot; value=&quot;Slide 57 - &amp;quot; &amp;amp;#x09; Hypotheses&amp;quot;&quot;/&gt;&lt;property id=&quot;20307&quot; value=&quot;403&quot;/&gt;&lt;/object&gt;&lt;object type=&quot;3&quot; unique_id=&quot;20559&quot;&gt;&lt;property id=&quot;20148&quot; value=&quot;5&quot;/&gt;&lt;property id=&quot;20300&quot; value=&quot;Slide 63 - &amp;quot;Model&amp;quot;&quot;/&gt;&lt;property id=&quot;20307&quot; value=&quot;407&quot;/&gt;&lt;/object&gt;&lt;object type=&quot;3&quot; unique_id=&quot;20560&quot;&gt;&lt;property id=&quot;20148&quot; value=&quot;5&quot;/&gt;&lt;property id=&quot;20300&quot; value=&quot;Slide 64 - &amp;quot;Dependent Variables&amp;quot;&quot;/&gt;&lt;property id=&quot;20307&quot; value=&quot;408&quot;/&gt;&lt;/object&gt;&lt;object type=&quot;3&quot; unique_id=&quot;21491&quot;&gt;&lt;property id=&quot;20148&quot; value=&quot;5&quot;/&gt;&lt;property id=&quot;20300&quot; value=&quot;Slide 60 - &amp;quot;Summary Statistics (Unweighted)&amp;quot;&quot;/&gt;&lt;property id=&quot;20307&quot; value=&quot;412&quot;/&gt;&lt;/object&gt;&lt;object type=&quot;3&quot; unique_id=&quot;21492&quot;&gt;&lt;property id=&quot;20148&quot; value=&quot;5&quot;/&gt;&lt;property id=&quot;20300&quot; value=&quot;Slide 62 - &amp;quot; &amp;amp;#x09;Probit&amp;quot;&quot;/&gt;&lt;property id=&quot;20307&quot; value=&quot;409&quot;/&gt;&lt;/object&gt;&lt;object type=&quot;3&quot; unique_id=&quot;21493&quot;&gt;&lt;property id=&quot;20148&quot; value=&quot;5&quot;/&gt;&lt;property id=&quot;20300&quot; value=&quot;Slide 71 - &amp;quot; &amp;amp;#x09;Zero Inflated Poisson&amp;quot;&quot;/&gt;&lt;property id=&quot;20307&quot; value=&quot;410&quot;/&gt;&lt;/object&gt;&lt;object type=&quot;3&quot; unique_id=&quot;21494&quot;&gt;&lt;property id=&quot;20148&quot; value=&quot;5&quot;/&gt;&lt;property id=&quot;20300&quot; value=&quot;Slide 72 - &amp;quot; &amp;amp;#x09;Zero Inflated Poisson&amp;quot;&quot;/&gt;&lt;property id=&quot;20307&quot; value=&quot;420&quot;/&gt;&lt;/object&gt;&lt;object type=&quot;3&quot; unique_id=&quot;21495&quot;&gt;&lt;property id=&quot;20148&quot; value=&quot;5&quot;/&gt;&lt;property id=&quot;20300&quot; value=&quot;Slide 59 - &amp;quot; &amp;amp;#x09;10 Charity Types&amp;quot;&quot;/&gt;&lt;property id=&quot;20307&quot; value=&quot;411&quot;/&gt;&lt;/object&gt;&lt;object type=&quot;3&quot; unique_id=&quot;21496&quot;&gt;&lt;property id=&quot;20148&quot; value=&quot;5&quot;/&gt;&lt;property id=&quot;20300&quot; value=&quot;Slide 66 - &amp;quot;Results of Probit Analysis for Donors and Exclusive Donors to Each Charity Type&amp;quot;&quot;/&gt;&lt;property id=&quot;20307&quot; value=&quot;414&quot;/&gt;&lt;/object&gt;&lt;object type=&quot;3&quot; unique_id=&quot;21497&quot;&gt;&lt;property id=&quot;20148&quot; value=&quot;5&quot;/&gt;&lt;property id=&quot;20300&quot; value=&quot;Slide 67 - &amp;quot;Results of Probit Analysis for Donors and Exclusive Donors to Each Charity Type&amp;quot;&quot;/&gt;&lt;property id=&quot;20307&quot; value=&quot;415&quot;/&gt;&lt;/object&gt;&lt;object type=&quot;3&quot; unique_id=&quot;21498&quot;&gt;&lt;property id=&quot;20148&quot; value=&quot;5&quot;/&gt;&lt;property id=&quot;20300&quot; value=&quot;Slide 68 - &amp;quot;Results of Probit Analysis for Donors and Exclusive Donors to Each Charity Type&amp;quot;&quot;/&gt;&lt;property id=&quot;20307&quot; value=&quot;416&quot;/&gt;&lt;/object&gt;&lt;object type=&quot;3&quot; unique_id=&quot;21499&quot;&gt;&lt;property id=&quot;20148&quot; value=&quot;5&quot;/&gt;&lt;property id=&quot;20300&quot; value=&quot;Slide 69 - &amp;quot;Results of Probit Analysis for Donors and Exclusive Donors to Each Charity Type&amp;quot;&quot;/&gt;&lt;property id=&quot;20307&quot; value=&quot;417&quot;/&gt;&lt;/object&gt;&lt;object type=&quot;3&quot; unique_id=&quot;21500&quot;&gt;&lt;property id=&quot;20148&quot; value=&quot;5&quot;/&gt;&lt;property id=&quot;20300&quot; value=&quot;Slide 70 - &amp;quot;Arts &amp;amp; Education Controlling for Bequest Intentions&amp;quot;&quot;/&gt;&lt;property id=&quot;20307&quot; value=&quot;418&quot;/&gt;&lt;/object&gt;&lt;object type=&quot;3&quot; unique_id=&quot;21501&quot;&gt;&lt;property id=&quot;20148&quot; value=&quot;5&quot;/&gt;&lt;property id=&quot;20300&quot; value=&quot;Slide 73 - &amp;quot;Results from Zero Inflated Poisson&amp;quot;&quot;/&gt;&lt;property id=&quot;20307&quot; value=&quot;419&quot;/&gt;&lt;/object&gt;&lt;object type=&quot;3&quot; unique_id=&quot;21502&quot;&gt;&lt;property id=&quot;20148&quot; value=&quot;5&quot;/&gt;&lt;property id=&quot;20300&quot; value=&quot;Slide 77 - &amp;quot;Thank You!&amp;quot;&quot;/&gt;&lt;property id=&quot;20307&quot; value=&quot;413&quot;/&gt;&lt;/object&gt;&lt;object type=&quot;3&quot; unique_id=&quot;21799&quot;&gt;&lt;property id=&quot;20148&quot; value=&quot;5&quot;/&gt;&lt;property id=&quot;20300&quot; value=&quot;Slide 74 - &amp;quot;Discussion – Smoking as a Measure of Time Discounting&amp;quot;&quot;/&gt;&lt;property id=&quot;20307&quot; value=&quot;421&quot;/&gt;&lt;/object&gt;&lt;object type=&quot;3&quot; unique_id=&quot;21800&quot;&gt;&lt;property id=&quot;20148&quot; value=&quot;5&quot;/&gt;&lt;property id=&quot;20300&quot; value=&quot;Slide 76 - &amp;quot;Citations&amp;quot;&quot;/&gt;&lt;property id=&quot;20307&quot; value=&quot;422&quot;/&gt;&lt;/object&gt;&lt;object type=&quot;3&quot; unique_id=&quot;22181&quot;&gt;&lt;property id=&quot;20148&quot; value=&quot;5&quot;/&gt;&lt;property id=&quot;20300&quot; value=&quot;Slide 75 - &amp;quot;Discussion - Education as a Measure of Time Discounting&amp;quot;&quot;/&gt;&lt;property id=&quot;20307&quot; value=&quot;423&quot;/&gt;&lt;/object&gt;&lt;object type=&quot;3&quot; unique_id=&quot;22183&quot;&gt;&lt;property id=&quot;20148&quot; value=&quot;5&quot;/&gt;&lt;property id=&quot;20300&quot; value=&quot;Slide 61 - &amp;quot;Charity Types Correlation Matrix&amp;quot;&quot;/&gt;&lt;property id=&quot;20307&quot; value=&quot;425&quot;/&gt;&lt;/object&gt;&lt;object type=&quot;3&quot; unique_id=&quot;22421&quot;&gt;&lt;property id=&quot;20148&quot; value=&quot;5&quot;/&gt;&lt;property id=&quot;20300&quot; value=&quot;Slide 45 - &amp;quot;Discussion – Consistent results&amp;quot;&quot;/&gt;&lt;property id=&quot;20307&quot; value=&quot;426&quot;/&gt;&lt;/object&gt;&lt;object type=&quot;3&quot; unique_id=&quot;22742&quot;&gt;&lt;property id=&quot;20148&quot; value=&quot;5&quot;/&gt;&lt;property id=&quot;20300&quot; value=&quot;Slide 3 - &amp;quot;Essay 1&amp;quot;&quot;/&gt;&lt;property id=&quot;20307&quot; value=&quot;427&quot;/&gt;&lt;/object&gt;&lt;object type=&quot;3&quot; unique_id=&quot;22743&quot;&gt;&lt;property id=&quot;20148&quot; value=&quot;5&quot;/&gt;&lt;property id=&quot;20300&quot; value=&quot;Slide 8 - &amp;quot; &amp;amp;#x09; Theory: Economics of Religion&amp;quot;&quot;/&gt;&lt;property id=&quot;20307&quot; value=&quot;428&quot;/&gt;&lt;/object&gt;&lt;object type=&quot;3&quot; unique_id=&quot;22744&quot;&gt;&lt;property id=&quot;20148&quot; value=&quot;5&quot;/&gt;&lt;property id=&quot;20300&quot; value=&quot;Slide 10 - &amp;quot;Documentation barrier?&amp;quot;&quot;/&gt;&lt;property id=&quot;20307&quot; value=&quot;429&quot;/&gt;&lt;/object&gt;&lt;object type=&quot;3&quot; unique_id=&quot;22745&quot;&gt;&lt;property id=&quot;20148&quot; value=&quot;5&quot;/&gt;&lt;property id=&quot;20300&quot; value=&quot;Slide 52 - &amp;quot;Economic Theory Part I:  Consumption Capital In General&amp;quot;&quot;/&gt;&lt;property id=&quot;20307&quot; value=&quot;430&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Texas Tech">
      <a:dk1>
        <a:srgbClr val="7F7F7F"/>
      </a:dk1>
      <a:lt1>
        <a:srgbClr val="FFFFFF"/>
      </a:lt1>
      <a:dk2>
        <a:srgbClr val="000000"/>
      </a:dk2>
      <a:lt2>
        <a:srgbClr val="DDDDDD"/>
      </a:lt2>
      <a:accent1>
        <a:srgbClr val="C00000"/>
      </a:accent1>
      <a:accent2>
        <a:srgbClr val="DF5327"/>
      </a:accent2>
      <a:accent3>
        <a:srgbClr val="FE9E00"/>
      </a:accent3>
      <a:accent4>
        <a:srgbClr val="418AB3"/>
      </a:accent4>
      <a:accent5>
        <a:srgbClr val="D7D447"/>
      </a:accent5>
      <a:accent6>
        <a:srgbClr val="818183"/>
      </a:accent6>
      <a:hlink>
        <a:srgbClr val="FFFFFF"/>
      </a:hlink>
      <a:folHlink>
        <a:srgbClr val="B2B2B2"/>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1783</TotalTime>
  <Words>10395</Words>
  <Application>Microsoft Office PowerPoint</Application>
  <PresentationFormat>Widescreen</PresentationFormat>
  <Paragraphs>1813</Paragraphs>
  <Slides>77</Slides>
  <Notes>36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77</vt:i4>
      </vt:variant>
    </vt:vector>
  </HeadingPairs>
  <TitlesOfParts>
    <vt:vector size="84" baseType="lpstr">
      <vt:lpstr>Arial</vt:lpstr>
      <vt:lpstr>Calibri</vt:lpstr>
      <vt:lpstr>Cambria Math</vt:lpstr>
      <vt:lpstr>Century Gothic</vt:lpstr>
      <vt:lpstr>Times New Roman</vt:lpstr>
      <vt:lpstr>Wingdings 2</vt:lpstr>
      <vt:lpstr>Quotable</vt:lpstr>
      <vt:lpstr>Three Essays on Special Donation Types Dissertation Defense May 9, 2018</vt:lpstr>
      <vt:lpstr>   Introduction</vt:lpstr>
      <vt:lpstr>Essay 1</vt:lpstr>
      <vt:lpstr>Essay 1 Research Questions</vt:lpstr>
      <vt:lpstr>Why the topic Matters</vt:lpstr>
      <vt:lpstr>Why the topic Matters</vt:lpstr>
      <vt:lpstr>Formal Model</vt:lpstr>
      <vt:lpstr>   Theory: Economics of Religion</vt:lpstr>
      <vt:lpstr>  Hypothesis</vt:lpstr>
      <vt:lpstr>Documentation barrier?</vt:lpstr>
      <vt:lpstr>Discussion</vt:lpstr>
      <vt:lpstr>       Descriptive Statistics for Presence of a Checking, Savings, Money Market, CD, U.S. Savings Bond, or Treasury Bill (Unweighted)</vt:lpstr>
      <vt:lpstr>  Hypotheses</vt:lpstr>
      <vt:lpstr>Contributions: Unique data</vt:lpstr>
      <vt:lpstr>Core Dataset</vt:lpstr>
      <vt:lpstr>  Dependent Variables</vt:lpstr>
      <vt:lpstr>Summary Statistics (unweighted)</vt:lpstr>
      <vt:lpstr>Descriptive Statistics</vt:lpstr>
      <vt:lpstr>  Ordered Probit</vt:lpstr>
      <vt:lpstr>Model</vt:lpstr>
      <vt:lpstr>  Explanatory Variables</vt:lpstr>
      <vt:lpstr>Ordered Probit Regression: Marginal Effect of Ethnicity, Race, Wealth, Education, and Family Size on the Importance of Leaving a Bequest to a Religious Organization</vt:lpstr>
      <vt:lpstr>Ordered Probit Regression: Marginal Effect of Ethnicity, Race, Wealth, Education, and Family Size on the Importance of Leaving a Bequest to Charity</vt:lpstr>
      <vt:lpstr>Ordered Probit Regression: Marginal Effect of Ethnicity, Race, Wealth, Education, and Family Size on the Importance of Leaving a Bequest to Family</vt:lpstr>
      <vt:lpstr>The importance of relative preferences: “It’s got to go somewhere” </vt:lpstr>
      <vt:lpstr>Results (Ratios Using Ordered Probit)</vt:lpstr>
      <vt:lpstr>Discussion</vt:lpstr>
      <vt:lpstr>Citations</vt:lpstr>
      <vt:lpstr>Essay 2</vt:lpstr>
      <vt:lpstr>Essay 2 Research Question</vt:lpstr>
      <vt:lpstr>   Economic theory</vt:lpstr>
      <vt:lpstr>Theory: Personal benefit received from charitable donation</vt:lpstr>
      <vt:lpstr>Theory: Personal benefit received from charitable donation</vt:lpstr>
      <vt:lpstr>Core Dataset</vt:lpstr>
      <vt:lpstr>Summary Statistics (unweighted)</vt:lpstr>
      <vt:lpstr>Descriptive Statistics</vt:lpstr>
      <vt:lpstr>  Ordered Probit</vt:lpstr>
      <vt:lpstr> Model: Y* = a0 + a1X1 + a2X2 + a3X3 + a4X4 + a5X5 + a6X6 + a7X7 + a8X8 + a9X9 + a10X10 + a11X11 + a12X12 + a13X13 + a14X14 + a15X15 + a16X16 + X17 + v  y=1 (“not at all important”) if yi* ≤ u1 , y=2 (“not important”) if u1 &lt; yi* ≤ u2 , y=3 (“quite important”) if u2 &lt; yi* ≤ u3, y=4 (“very important”) if yi* &gt; u3      </vt:lpstr>
      <vt:lpstr>  Explanatory Variables</vt:lpstr>
      <vt:lpstr>11 Ordered Probit Regressions: Marginal Effect of Being a Donor to a Particular Type of Charity on the Importance of Leaving a Bequest to Charity, holding Ethnicity, Race, Wealth, Education, Age, Family Size, and Total Giving Amount constant</vt:lpstr>
      <vt:lpstr>  Explanatory Variables</vt:lpstr>
      <vt:lpstr>Ordered Probit Regression: Marginal Effect of Being a Donor to a Particular Type of Charity on the Importance of Leaving a Bequest to Charity, holding Ethnicity, Race, Wealth, Education, Age, Family Size, Total Giving Amount, and Being a Donor to all other types of charities constant (one regression)</vt:lpstr>
      <vt:lpstr>Ordered Probit Regression: Marginal Effect of Being a Donor to a Particular Type of Charity on the Importance of Leaving a Bequest to Charity, holding Ethnicity, Race, Wealth, Education, Age, Family Size, Total Giving Amount, and Being a Donor to all other types of non-religious charities constant (one regression)</vt:lpstr>
      <vt:lpstr>Discussion</vt:lpstr>
      <vt:lpstr>Discussion – Consistent results</vt:lpstr>
      <vt:lpstr>Discussion – Weakly consistent results</vt:lpstr>
      <vt:lpstr>Discussion – Inconsistent Results</vt:lpstr>
      <vt:lpstr>Citations</vt:lpstr>
      <vt:lpstr>Essay 3</vt:lpstr>
      <vt:lpstr>Essay 3 Research Question</vt:lpstr>
      <vt:lpstr>   Theory: Consumption Capital</vt:lpstr>
      <vt:lpstr>Economic Theory Part I:  Consumption Capital In General</vt:lpstr>
      <vt:lpstr>Economic Theory Part II:  Consumption Capital Applied to the Arts</vt:lpstr>
      <vt:lpstr>   Theory: Time Discounting</vt:lpstr>
      <vt:lpstr>   Theory: Time Discounting and Consumption Capital</vt:lpstr>
      <vt:lpstr>   Hypotheses</vt:lpstr>
      <vt:lpstr>   Hypotheses</vt:lpstr>
      <vt:lpstr>Core Dataset</vt:lpstr>
      <vt:lpstr>  10 Charity Types</vt:lpstr>
      <vt:lpstr>Summary Statistics (Unweighted)</vt:lpstr>
      <vt:lpstr>Charity Types Correlation Matrix</vt:lpstr>
      <vt:lpstr>  Probit</vt:lpstr>
      <vt:lpstr>Model</vt:lpstr>
      <vt:lpstr>Dependent Variables</vt:lpstr>
      <vt:lpstr>Results of Probit Analysis for Donors and Exclusive Donors to Each Charity Type</vt:lpstr>
      <vt:lpstr>Results of Probit Analysis for Donors and Exclusive Donors to Each Charity Type</vt:lpstr>
      <vt:lpstr>Results of Probit Analysis for Donors and Exclusive Donors to Each Charity Type</vt:lpstr>
      <vt:lpstr>Results of Probit Analysis for Donors and Exclusive Donors to Each Charity Type</vt:lpstr>
      <vt:lpstr>Results of Probit Analysis for Donors and Exclusive Donors to Each Charity Type</vt:lpstr>
      <vt:lpstr>Arts &amp; Education Controlling for Bequest Intentions</vt:lpstr>
      <vt:lpstr>  Zero Inflated Poisson</vt:lpstr>
      <vt:lpstr>  Zero Inflated Poisson</vt:lpstr>
      <vt:lpstr>Results from Zero Inflated Poisson</vt:lpstr>
      <vt:lpstr>Discussion – Smoking as a Measure of Time Discounting</vt:lpstr>
      <vt:lpstr>Discussion - Education as a Measure of Time Discounting</vt:lpstr>
      <vt:lpstr>Citations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Amy L</dc:creator>
  <cp:lastModifiedBy>Jennifer L Lehman</cp:lastModifiedBy>
  <cp:revision>175</cp:revision>
  <cp:lastPrinted>2017-09-19T20:29:02Z</cp:lastPrinted>
  <dcterms:created xsi:type="dcterms:W3CDTF">2016-07-01T20:28:46Z</dcterms:created>
  <dcterms:modified xsi:type="dcterms:W3CDTF">2020-01-31T19:32:38Z</dcterms:modified>
</cp:coreProperties>
</file>